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12"/>
  </p:notesMasterIdLst>
  <p:sldIdLst>
    <p:sldId id="269" r:id="rId2"/>
    <p:sldId id="298" r:id="rId3"/>
    <p:sldId id="302" r:id="rId4"/>
    <p:sldId id="271" r:id="rId5"/>
    <p:sldId id="297" r:id="rId6"/>
    <p:sldId id="272" r:id="rId7"/>
    <p:sldId id="301" r:id="rId8"/>
    <p:sldId id="304" r:id="rId9"/>
    <p:sldId id="293" r:id="rId10"/>
    <p:sldId id="303" r:id="rId11"/>
  </p:sldIdLst>
  <p:sldSz cx="12192000" cy="6858000"/>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9D"/>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7FEBB4-7148-4F1E-9626-8CCF50D799FC}">
  <a:tblStyle styleId="{117FEBB4-7148-4F1E-9626-8CCF50D799F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4FF138BC-4FD1-494D-9BEB-9231F79C624F}"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153" autoAdjust="0"/>
    <p:restoredTop sz="94633" autoAdjust="0"/>
  </p:normalViewPr>
  <p:slideViewPr>
    <p:cSldViewPr snapToGrid="0" snapToObjects="1">
      <p:cViewPr varScale="1">
        <p:scale>
          <a:sx n="110" d="100"/>
          <a:sy n="110" d="100"/>
        </p:scale>
        <p:origin x="96" y="197"/>
      </p:cViewPr>
      <p:guideLst>
        <p:guide orient="horz" pos="2160"/>
        <p:guide pos="3840"/>
      </p:guideLst>
    </p:cSldViewPr>
  </p:slideViewPr>
  <p:outlineViewPr>
    <p:cViewPr>
      <p:scale>
        <a:sx n="33" d="100"/>
        <a:sy n="33" d="100"/>
      </p:scale>
      <p:origin x="0" y="12296"/>
    </p:cViewPr>
  </p:outlin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82118" cy="46481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98101" y="0"/>
            <a:ext cx="2982118" cy="46481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42900" y="696912"/>
            <a:ext cx="6196012"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8181" y="4415789"/>
            <a:ext cx="5505450" cy="4183379"/>
          </a:xfrm>
          <a:prstGeom prst="rect">
            <a:avLst/>
          </a:prstGeom>
          <a:noFill/>
          <a:ln>
            <a:noFill/>
          </a:ln>
        </p:spPr>
        <p:txBody>
          <a:bodyPr spcFirstLastPara="1" wrap="square" lIns="91425" tIns="91425" rIns="91425" bIns="91425" anchor="t" anchorCtr="0"/>
          <a:lstStyle>
            <a:lvl1pPr marL="457200" marR="0" lvl="0"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1pPr>
            <a:lvl2pPr marL="914400" marR="0" lvl="1"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2pPr>
            <a:lvl3pPr marL="1371600" marR="0" lvl="2"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3pPr>
            <a:lvl4pPr marL="1828800" marR="0" lvl="3"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4pPr>
            <a:lvl5pPr marL="2286000" marR="0" lvl="4" indent="-304800" algn="l" rtl="0">
              <a:spcBef>
                <a:spcPts val="36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5pPr>
            <a:lvl6pPr marL="2743200" marR="0" lvl="5"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6pPr>
            <a:lvl7pPr marL="3200400" marR="0" lvl="6"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2982118" cy="464819"/>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98101" y="8829967"/>
            <a:ext cx="2982118" cy="464819"/>
          </a:xfrm>
          <a:prstGeom prst="rect">
            <a:avLst/>
          </a:prstGeom>
          <a:noFill/>
          <a:ln>
            <a:noFill/>
          </a:ln>
        </p:spPr>
        <p:txBody>
          <a:bodyPr spcFirstLastPara="1" wrap="square" lIns="92425" tIns="46200" rIns="92425" bIns="46200" anchor="b" anchorCtr="0">
            <a:noAutofit/>
          </a:bodyPr>
          <a:lstStyle/>
          <a:p>
            <a:pPr marL="0" marR="0" lvl="0" indent="0" algn="r" rtl="0">
              <a:lnSpc>
                <a:spcPct val="100000"/>
              </a:lnSpc>
              <a:spcBef>
                <a:spcPts val="0"/>
              </a:spcBef>
              <a:spcAft>
                <a:spcPts val="0"/>
              </a:spcAft>
              <a:buClr>
                <a:schemeClr val="dk1"/>
              </a:buClr>
              <a:buFont typeface="Calibri"/>
              <a:buNone/>
            </a:pPr>
            <a:fld id="{00000000-1234-1234-1234-123412341234}" type="slidenum">
              <a:rPr lang="en-C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5548813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7" name="Shape 17"/>
          <p:cNvSpPr/>
          <p:nvPr/>
        </p:nvSpPr>
        <p:spPr>
          <a:xfrm>
            <a:off x="0" y="6737350"/>
            <a:ext cx="4029074" cy="120649"/>
          </a:xfrm>
          <a:prstGeom prst="rect">
            <a:avLst/>
          </a:prstGeom>
          <a:solidFill>
            <a:srgbClr val="E65A2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18" name="Shape 18"/>
          <p:cNvSpPr/>
          <p:nvPr/>
        </p:nvSpPr>
        <p:spPr>
          <a:xfrm>
            <a:off x="4081462" y="6737350"/>
            <a:ext cx="4029074" cy="120649"/>
          </a:xfrm>
          <a:prstGeom prst="rect">
            <a:avLst/>
          </a:prstGeom>
          <a:solidFill>
            <a:srgbClr val="00849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19" name="Shape 19"/>
          <p:cNvSpPr/>
          <p:nvPr/>
        </p:nvSpPr>
        <p:spPr>
          <a:xfrm>
            <a:off x="8162925" y="6737350"/>
            <a:ext cx="4029074" cy="120649"/>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20" name="Shape 20"/>
          <p:cNvSpPr txBox="1">
            <a:spLocks noGrp="1"/>
          </p:cNvSpPr>
          <p:nvPr>
            <p:ph type="ctrTitle"/>
          </p:nvPr>
        </p:nvSpPr>
        <p:spPr>
          <a:xfrm>
            <a:off x="1447800" y="3419475"/>
            <a:ext cx="9144000" cy="1247774"/>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rgbClr val="7F7F7F"/>
              </a:buClr>
              <a:buSzPts val="1400"/>
              <a:buFont typeface="Arial"/>
              <a:buNone/>
              <a:defRPr sz="4400" b="0" i="0" u="none" strike="noStrike" cap="none">
                <a:solidFill>
                  <a:srgbClr val="7F7F7F"/>
                </a:solidFill>
                <a:latin typeface="Arial"/>
                <a:ea typeface="Arial"/>
                <a:cs typeface="Arial"/>
                <a:sym typeface="Arial"/>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a:p>
        </p:txBody>
      </p:sp>
      <p:sp>
        <p:nvSpPr>
          <p:cNvPr id="21" name="Shape 21"/>
          <p:cNvSpPr txBox="1">
            <a:spLocks noGrp="1"/>
          </p:cNvSpPr>
          <p:nvPr>
            <p:ph type="subTitle" idx="1"/>
          </p:nvPr>
        </p:nvSpPr>
        <p:spPr>
          <a:xfrm>
            <a:off x="1447800" y="4667250"/>
            <a:ext cx="9144000" cy="428625"/>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rgbClr val="00B4C2"/>
              </a:buClr>
              <a:buSzPts val="2800"/>
              <a:buFont typeface="Arial"/>
              <a:buNone/>
              <a:defRPr sz="2400" b="0" i="0" u="none" strike="noStrike" cap="none">
                <a:solidFill>
                  <a:srgbClr val="00B4C2"/>
                </a:solidFill>
                <a:latin typeface="Calibri"/>
                <a:ea typeface="Calibri"/>
                <a:cs typeface="Calibri"/>
                <a:sym typeface="Calibri"/>
              </a:defRPr>
            </a:lvl1pPr>
            <a:lvl2pPr marL="457200" marR="0" lvl="1" indent="0" algn="ctr" rtl="0">
              <a:lnSpc>
                <a:spcPct val="90000"/>
              </a:lnSpc>
              <a:spcBef>
                <a:spcPts val="500"/>
              </a:spcBef>
              <a:spcAft>
                <a:spcPts val="0"/>
              </a:spcAft>
              <a:buClr>
                <a:srgbClr val="7F7F7F"/>
              </a:buClr>
              <a:buSzPts val="2400"/>
              <a:buFont typeface="Arial"/>
              <a:buNone/>
              <a:defRPr sz="2000" b="0" i="0" u="none" strike="noStrike" cap="none">
                <a:solidFill>
                  <a:srgbClr val="7F7F7F"/>
                </a:solidFill>
                <a:latin typeface="Calibri"/>
                <a:ea typeface="Calibri"/>
                <a:cs typeface="Calibri"/>
                <a:sym typeface="Calibri"/>
              </a:defRPr>
            </a:lvl2pPr>
            <a:lvl3pPr marL="914400" marR="0" lvl="2" indent="0" algn="ctr" rtl="0">
              <a:lnSpc>
                <a:spcPct val="90000"/>
              </a:lnSpc>
              <a:spcBef>
                <a:spcPts val="500"/>
              </a:spcBef>
              <a:spcAft>
                <a:spcPts val="0"/>
              </a:spcAft>
              <a:buClr>
                <a:srgbClr val="7F7F7F"/>
              </a:buClr>
              <a:buSzPts val="2000"/>
              <a:buFont typeface="Arial"/>
              <a:buNone/>
              <a:defRPr sz="1800" b="0" i="0" u="none" strike="noStrike" cap="none">
                <a:solidFill>
                  <a:srgbClr val="7F7F7F"/>
                </a:solidFill>
                <a:latin typeface="Calibri"/>
                <a:ea typeface="Calibri"/>
                <a:cs typeface="Calibri"/>
                <a:sym typeface="Calibri"/>
              </a:defRPr>
            </a:lvl3pPr>
            <a:lvl4pPr marL="1371600" marR="0" lvl="3" indent="0" algn="ctr" rtl="0">
              <a:lnSpc>
                <a:spcPct val="90000"/>
              </a:lnSpc>
              <a:spcBef>
                <a:spcPts val="500"/>
              </a:spcBef>
              <a:spcAft>
                <a:spcPts val="0"/>
              </a:spcAft>
              <a:buClr>
                <a:srgbClr val="7F7F7F"/>
              </a:buClr>
              <a:buSzPts val="1800"/>
              <a:buFont typeface="Arial"/>
              <a:buNone/>
              <a:defRPr sz="1600" b="0" i="0" u="none" strike="noStrike" cap="none">
                <a:solidFill>
                  <a:srgbClr val="7F7F7F"/>
                </a:solidFill>
                <a:latin typeface="Calibri"/>
                <a:ea typeface="Calibri"/>
                <a:cs typeface="Calibri"/>
                <a:sym typeface="Calibri"/>
              </a:defRPr>
            </a:lvl4pPr>
            <a:lvl5pPr marL="1828800" marR="0" lvl="4" indent="0" algn="ctr" rtl="0">
              <a:lnSpc>
                <a:spcPct val="90000"/>
              </a:lnSpc>
              <a:spcBef>
                <a:spcPts val="500"/>
              </a:spcBef>
              <a:spcAft>
                <a:spcPts val="0"/>
              </a:spcAft>
              <a:buClr>
                <a:srgbClr val="7F7F7F"/>
              </a:buClr>
              <a:buSzPts val="1800"/>
              <a:buFont typeface="Arial"/>
              <a:buNone/>
              <a:defRPr sz="1600" b="0" i="0" u="none" strike="noStrike" cap="none">
                <a:solidFill>
                  <a:srgbClr val="7F7F7F"/>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4038600" y="6156325"/>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1"/>
        <p:cNvGrpSpPr/>
        <p:nvPr/>
      </p:nvGrpSpPr>
      <p:grpSpPr>
        <a:xfrm>
          <a:off x="0" y="0"/>
          <a:ext cx="0" cy="0"/>
          <a:chOff x="0" y="0"/>
          <a:chExt cx="0" cy="0"/>
        </a:xfrm>
      </p:grpSpPr>
      <p:pic>
        <p:nvPicPr>
          <p:cNvPr id="32" name="Shape 32"/>
          <p:cNvPicPr preferRelativeResize="0"/>
          <p:nvPr/>
        </p:nvPicPr>
        <p:blipFill rotWithShape="1">
          <a:blip r:embed="rId2">
            <a:alphaModFix/>
          </a:blip>
          <a:srcRect/>
          <a:stretch/>
        </p:blipFill>
        <p:spPr>
          <a:xfrm>
            <a:off x="838200" y="5800725"/>
            <a:ext cx="1422093" cy="789850"/>
          </a:xfrm>
          <a:prstGeom prst="rect">
            <a:avLst/>
          </a:prstGeom>
          <a:noFill/>
          <a:ln>
            <a:noFill/>
          </a:ln>
        </p:spPr>
      </p:pic>
      <p:sp>
        <p:nvSpPr>
          <p:cNvPr id="33" name="Shape 33"/>
          <p:cNvSpPr/>
          <p:nvPr/>
        </p:nvSpPr>
        <p:spPr>
          <a:xfrm>
            <a:off x="0" y="6737350"/>
            <a:ext cx="4029074" cy="120649"/>
          </a:xfrm>
          <a:prstGeom prst="rect">
            <a:avLst/>
          </a:prstGeom>
          <a:solidFill>
            <a:srgbClr val="E65A2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34" name="Shape 34"/>
          <p:cNvSpPr/>
          <p:nvPr/>
        </p:nvSpPr>
        <p:spPr>
          <a:xfrm>
            <a:off x="4081462" y="6737350"/>
            <a:ext cx="4029074" cy="120649"/>
          </a:xfrm>
          <a:prstGeom prst="rect">
            <a:avLst/>
          </a:prstGeom>
          <a:solidFill>
            <a:srgbClr val="00849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35" name="Shape 35"/>
          <p:cNvSpPr/>
          <p:nvPr/>
        </p:nvSpPr>
        <p:spPr>
          <a:xfrm>
            <a:off x="8162925" y="6737350"/>
            <a:ext cx="4029074" cy="120649"/>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36" name="Shape 36"/>
          <p:cNvSpPr txBox="1">
            <a:spLocks noGrp="1"/>
          </p:cNvSpPr>
          <p:nvPr>
            <p:ph type="title"/>
          </p:nvPr>
        </p:nvSpPr>
        <p:spPr>
          <a:xfrm>
            <a:off x="838200" y="365125"/>
            <a:ext cx="10515599" cy="815406"/>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00B4C2"/>
              </a:buClr>
              <a:buSzPts val="1400"/>
              <a:buFont typeface="Calibri"/>
              <a:buNone/>
              <a:defRPr sz="4000" b="1" i="0" u="none" strike="noStrike" cap="none">
                <a:solidFill>
                  <a:srgbClr val="00B4C2"/>
                </a:solidFill>
                <a:latin typeface="Meiryo UI" panose="020B0604030504040204" pitchFamily="50" charset="-128"/>
                <a:ea typeface="Meiryo UI" panose="020B0604030504040204" pitchFamily="50" charset="-128"/>
                <a:cs typeface="Meiryo UI" panose="020B0604030504040204" pitchFamily="50" charset="-128"/>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dirty="0"/>
          </a:p>
        </p:txBody>
      </p:sp>
      <p:sp>
        <p:nvSpPr>
          <p:cNvPr id="37" name="Shape 37"/>
          <p:cNvSpPr txBox="1">
            <a:spLocks noGrp="1"/>
          </p:cNvSpPr>
          <p:nvPr>
            <p:ph type="body" idx="1"/>
          </p:nvPr>
        </p:nvSpPr>
        <p:spPr>
          <a:xfrm>
            <a:off x="838200" y="1255595"/>
            <a:ext cx="10515599" cy="43399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Meiryo UI" panose="020B0604030504040204" pitchFamily="50" charset="-128"/>
                <a:ea typeface="Meiryo UI" panose="020B0604030504040204" pitchFamily="50" charset="-128"/>
                <a:cs typeface="Meiryo UI" panose="020B0604030504040204" pitchFamily="50" charset="-128"/>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4038600" y="6237287"/>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10048875" y="6235700"/>
            <a:ext cx="130492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Shape 41"/>
        <p:cNvGrpSpPr/>
        <p:nvPr/>
      </p:nvGrpSpPr>
      <p:grpSpPr>
        <a:xfrm>
          <a:off x="0" y="0"/>
          <a:ext cx="0" cy="0"/>
          <a:chOff x="0" y="0"/>
          <a:chExt cx="0" cy="0"/>
        </a:xfrm>
      </p:grpSpPr>
      <p:sp>
        <p:nvSpPr>
          <p:cNvPr id="42" name="Shape 42"/>
          <p:cNvSpPr/>
          <p:nvPr/>
        </p:nvSpPr>
        <p:spPr>
          <a:xfrm>
            <a:off x="5019675" y="1914525"/>
            <a:ext cx="7172324" cy="1808162"/>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pic>
        <p:nvPicPr>
          <p:cNvPr id="43" name="Shape 43"/>
          <p:cNvPicPr preferRelativeResize="0"/>
          <p:nvPr/>
        </p:nvPicPr>
        <p:blipFill rotWithShape="1">
          <a:blip r:embed="rId2">
            <a:alphaModFix/>
          </a:blip>
          <a:srcRect/>
          <a:stretch/>
        </p:blipFill>
        <p:spPr>
          <a:xfrm>
            <a:off x="838200" y="5800725"/>
            <a:ext cx="1422093" cy="789850"/>
          </a:xfrm>
          <a:prstGeom prst="rect">
            <a:avLst/>
          </a:prstGeom>
          <a:noFill/>
          <a:ln>
            <a:noFill/>
          </a:ln>
        </p:spPr>
      </p:pic>
      <p:pic>
        <p:nvPicPr>
          <p:cNvPr id="44" name="Shape 44"/>
          <p:cNvPicPr preferRelativeResize="0"/>
          <p:nvPr/>
        </p:nvPicPr>
        <p:blipFill rotWithShape="1">
          <a:blip r:embed="rId3">
            <a:alphaModFix/>
          </a:blip>
          <a:srcRect/>
          <a:stretch/>
        </p:blipFill>
        <p:spPr>
          <a:xfrm>
            <a:off x="838200" y="1914525"/>
            <a:ext cx="4051287" cy="1802512"/>
          </a:xfrm>
          <a:prstGeom prst="rect">
            <a:avLst/>
          </a:prstGeom>
          <a:noFill/>
          <a:ln>
            <a:noFill/>
          </a:ln>
        </p:spPr>
      </p:pic>
      <p:sp>
        <p:nvSpPr>
          <p:cNvPr id="45" name="Shape 45"/>
          <p:cNvSpPr txBox="1">
            <a:spLocks noGrp="1"/>
          </p:cNvSpPr>
          <p:nvPr>
            <p:ph type="title"/>
          </p:nvPr>
        </p:nvSpPr>
        <p:spPr>
          <a:xfrm>
            <a:off x="5153023" y="1914525"/>
            <a:ext cx="7038976" cy="1807932"/>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lt1"/>
              </a:buClr>
              <a:buSzPts val="1400"/>
              <a:buFont typeface="Calibri"/>
              <a:buNone/>
              <a:defRPr sz="4400" b="0" i="0" u="none" strike="noStrike" cap="none">
                <a:solidFill>
                  <a:schemeClr val="lt1"/>
                </a:solidFill>
                <a:latin typeface="Calibri"/>
                <a:ea typeface="Calibri"/>
                <a:cs typeface="Calibri"/>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237287"/>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10048875" y="6235700"/>
            <a:ext cx="130492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9"/>
        <p:cNvGrpSpPr/>
        <p:nvPr/>
      </p:nvGrpSpPr>
      <p:grpSpPr>
        <a:xfrm>
          <a:off x="0" y="0"/>
          <a:ext cx="0" cy="0"/>
          <a:chOff x="0" y="0"/>
          <a:chExt cx="0" cy="0"/>
        </a:xfrm>
      </p:grpSpPr>
      <p:pic>
        <p:nvPicPr>
          <p:cNvPr id="50" name="Shape 50"/>
          <p:cNvPicPr preferRelativeResize="0"/>
          <p:nvPr/>
        </p:nvPicPr>
        <p:blipFill rotWithShape="1">
          <a:blip r:embed="rId2">
            <a:alphaModFix/>
          </a:blip>
          <a:srcRect/>
          <a:stretch/>
        </p:blipFill>
        <p:spPr>
          <a:xfrm>
            <a:off x="838200" y="5800725"/>
            <a:ext cx="1422093" cy="789850"/>
          </a:xfrm>
          <a:prstGeom prst="rect">
            <a:avLst/>
          </a:prstGeom>
          <a:noFill/>
          <a:ln>
            <a:noFill/>
          </a:ln>
        </p:spPr>
      </p:pic>
      <p:sp>
        <p:nvSpPr>
          <p:cNvPr id="51" name="Shape 51"/>
          <p:cNvSpPr/>
          <p:nvPr/>
        </p:nvSpPr>
        <p:spPr>
          <a:xfrm>
            <a:off x="0" y="6737350"/>
            <a:ext cx="4029074" cy="120649"/>
          </a:xfrm>
          <a:prstGeom prst="rect">
            <a:avLst/>
          </a:prstGeom>
          <a:solidFill>
            <a:srgbClr val="E65A2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52" name="Shape 52"/>
          <p:cNvSpPr/>
          <p:nvPr/>
        </p:nvSpPr>
        <p:spPr>
          <a:xfrm>
            <a:off x="4081462" y="6737350"/>
            <a:ext cx="4029074" cy="120649"/>
          </a:xfrm>
          <a:prstGeom prst="rect">
            <a:avLst/>
          </a:prstGeom>
          <a:solidFill>
            <a:srgbClr val="00849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53" name="Shape 53"/>
          <p:cNvSpPr/>
          <p:nvPr/>
        </p:nvSpPr>
        <p:spPr>
          <a:xfrm>
            <a:off x="8162925" y="6737350"/>
            <a:ext cx="4029074" cy="120649"/>
          </a:xfrm>
          <a:prstGeom prst="rect">
            <a:avLst/>
          </a:prstGeom>
          <a:solidFill>
            <a:srgbClr val="00B4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54" name="Shape 54"/>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a:p>
        </p:txBody>
      </p:sp>
      <p:sp>
        <p:nvSpPr>
          <p:cNvPr id="55" name="Shape 55"/>
          <p:cNvSpPr txBox="1">
            <a:spLocks noGrp="1"/>
          </p:cNvSpPr>
          <p:nvPr>
            <p:ph type="body" idx="1"/>
          </p:nvPr>
        </p:nvSpPr>
        <p:spPr>
          <a:xfrm>
            <a:off x="838200" y="1825625"/>
            <a:ext cx="5181600" cy="386079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2"/>
          </p:nvPr>
        </p:nvSpPr>
        <p:spPr>
          <a:xfrm>
            <a:off x="6172200" y="1825625"/>
            <a:ext cx="5181600" cy="386079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038600" y="6194425"/>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10220325" y="6194425"/>
            <a:ext cx="113347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92075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1pPr>
            <a:lvl2pPr marL="0" marR="0" lvl="1"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2pPr>
            <a:lvl3pPr marL="0" marR="0" lvl="2"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3pPr>
            <a:lvl4pPr marL="0" marR="0" lvl="3"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4pPr>
            <a:lvl5pPr marL="0" marR="0" lvl="4"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5pPr>
            <a:lvl6pPr marL="457200" marR="0" lvl="5"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6pPr>
            <a:lvl7pPr marL="914400" marR="0" lvl="6"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7pPr>
            <a:lvl8pPr marL="1371600" marR="0" lvl="7"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8pPr>
            <a:lvl9pPr marL="1828800" marR="0" lvl="8" indent="0" algn="l" rtl="0">
              <a:lnSpc>
                <a:spcPct val="90000"/>
              </a:lnSpc>
              <a:spcBef>
                <a:spcPts val="0"/>
              </a:spcBef>
              <a:spcAft>
                <a:spcPts val="0"/>
              </a:spcAft>
              <a:buClr>
                <a:srgbClr val="00B4C2"/>
              </a:buClr>
              <a:buSzPts val="1400"/>
              <a:buFont typeface="Calibri"/>
              <a:buNone/>
              <a:defRPr sz="4400" b="0" i="0" u="none" strike="noStrike" cap="none">
                <a:solidFill>
                  <a:srgbClr val="00B4C2"/>
                </a:solidFill>
                <a:latin typeface="Calibri"/>
                <a:ea typeface="Calibri"/>
                <a:cs typeface="Calibri"/>
                <a:sym typeface="Calibri"/>
              </a:defRPr>
            </a:lvl9pPr>
          </a:lstStyle>
          <a:p>
            <a:endParaRPr dirty="0"/>
          </a:p>
        </p:txBody>
      </p:sp>
      <p:sp>
        <p:nvSpPr>
          <p:cNvPr id="11" name="Shape 11"/>
          <p:cNvSpPr txBox="1">
            <a:spLocks noGrp="1"/>
          </p:cNvSpPr>
          <p:nvPr>
            <p:ph type="body" idx="1"/>
          </p:nvPr>
        </p:nvSpPr>
        <p:spPr>
          <a:xfrm>
            <a:off x="838200" y="1351128"/>
            <a:ext cx="10515599" cy="4303547"/>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1pPr>
            <a:lvl2pPr marL="914400" marR="0" lvl="1" indent="-381000" algn="l" rtl="0">
              <a:lnSpc>
                <a:spcPct val="90000"/>
              </a:lnSpc>
              <a:spcBef>
                <a:spcPts val="50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2pPr>
            <a:lvl3pPr marL="1371600" marR="0" lvl="2" indent="-355600" algn="l" rtl="0">
              <a:lnSpc>
                <a:spcPct val="90000"/>
              </a:lnSpc>
              <a:spcBef>
                <a:spcPts val="5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3pPr>
            <a:lvl4pPr marL="1828800" marR="0" lvl="3"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4pPr>
            <a:lvl5pPr marL="2286000" marR="0" lvl="4" indent="-342900" algn="l" rtl="0">
              <a:lnSpc>
                <a:spcPct val="90000"/>
              </a:lnSpc>
              <a:spcBef>
                <a:spcPts val="50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194425"/>
            <a:ext cx="41148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10220325" y="6194425"/>
            <a:ext cx="1133474"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a:solidFill>
                  <a:srgbClr val="898989"/>
                </a:solidFill>
                <a:latin typeface="Calibri"/>
                <a:ea typeface="Calibri"/>
                <a:cs typeface="Calibri"/>
                <a:sym typeface="Calibri"/>
              </a:rPr>
              <a:t>‹#›</a:t>
            </a:fld>
            <a:endParaRPr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4000" b="0" i="0" u="none" strike="noStrike" cap="none">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qiita.com/K-Hama/items/90a6105a16400ce3e7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ithub.com/doubleopen-project/doubleopen-publications/blob/master/publication.md#double-open-landscape-surve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5317" y="1727151"/>
            <a:ext cx="9144000" cy="2210227"/>
          </a:xfrm>
        </p:spPr>
        <p:txBody>
          <a:bodyPr anchor="ctr"/>
          <a:lstStyle/>
          <a:p>
            <a:pPr algn="l"/>
            <a: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OpenChain Japan WG</a:t>
            </a:r>
            <a:b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Tooling Sub Working Group</a:t>
            </a:r>
            <a:br>
              <a:rPr kumimoji="1" lang="en-US" altLang="ja-JP" sz="4000" b="1"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dirty="0" smtClean="0">
                <a:solidFill>
                  <a:srgbClr val="00849D"/>
                </a:solidFill>
                <a:latin typeface="Meiryo UI" panose="020B0604030504040204" pitchFamily="50" charset="-128"/>
                <a:ea typeface="Meiryo UI" panose="020B0604030504040204" pitchFamily="50" charset="-128"/>
                <a:cs typeface="Meiryo UI" panose="020B0604030504040204" pitchFamily="50" charset="-128"/>
              </a:rPr>
              <a:t>第２回ミーティング</a:t>
            </a:r>
            <a:endParaRPr kumimoji="1" lang="ja-JP" altLang="en-US" sz="3200" dirty="0">
              <a:solidFill>
                <a:srgbClr val="00849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2003612" y="4408227"/>
            <a:ext cx="9144000" cy="1535372"/>
          </a:xfrm>
        </p:spPr>
        <p:txBody>
          <a:bodyPr/>
          <a:lstStyle/>
          <a:p>
            <a:pPr algn="r"/>
            <a:r>
              <a:rPr kumimoji="1" lang="en-US" altLang="ja-JP" dirty="0" smtClean="0"/>
              <a:t>Yoshitake Kobayashi</a:t>
            </a:r>
            <a:r>
              <a:rPr kumimoji="1" lang="ja-JP" altLang="en-US" dirty="0" smtClean="0"/>
              <a:t> </a:t>
            </a:r>
            <a:r>
              <a:rPr kumimoji="1" lang="en-US" altLang="ja-JP" dirty="0" smtClean="0"/>
              <a:t>(Toshiba Corporation)</a:t>
            </a:r>
            <a:r>
              <a:rPr kumimoji="1" lang="ja-JP" altLang="en-US" dirty="0" smtClean="0"/>
              <a:t>　　</a:t>
            </a:r>
            <a:endParaRPr kumimoji="1" lang="en-US" altLang="ja-JP" dirty="0" smtClean="0"/>
          </a:p>
          <a:p>
            <a:pPr algn="r"/>
            <a:r>
              <a:rPr kumimoji="1" lang="en-US" altLang="ja-JP" dirty="0"/>
              <a:t>OpenChain Japan </a:t>
            </a:r>
            <a:r>
              <a:rPr kumimoji="1" lang="en-US" altLang="ja-JP" dirty="0" smtClean="0"/>
              <a:t>WG / Tooling SWG</a:t>
            </a:r>
            <a:endParaRPr kumimoji="1" lang="ja-JP" altLang="en-US" dirty="0"/>
          </a:p>
          <a:p>
            <a:pPr algn="r"/>
            <a:r>
              <a:rPr kumimoji="1" lang="en-US" altLang="ja-JP" dirty="0" smtClean="0"/>
              <a:t>2019/04/25</a:t>
            </a:r>
            <a:endParaRPr kumimoji="1" lang="en-US" altLang="ja-JP" dirty="0" smtClean="0"/>
          </a:p>
        </p:txBody>
      </p:sp>
      <p:sp>
        <p:nvSpPr>
          <p:cNvPr id="5" name="テキスト ボックス 4"/>
          <p:cNvSpPr txBox="1"/>
          <p:nvPr/>
        </p:nvSpPr>
        <p:spPr>
          <a:xfrm>
            <a:off x="5965470" y="6275948"/>
            <a:ext cx="5251759" cy="276999"/>
          </a:xfrm>
          <a:prstGeom prst="rect">
            <a:avLst/>
          </a:prstGeom>
          <a:noFill/>
        </p:spPr>
        <p:txBody>
          <a:bodyPr wrap="none" rtlCol="0">
            <a:spAutoFit/>
          </a:bodyPr>
          <a:lstStyle/>
          <a:p>
            <a:r>
              <a:rPr kumimoji="1" lang="en-US" altLang="ja-JP" sz="1200" dirty="0" smtClean="0">
                <a:solidFill>
                  <a:schemeClr val="bg1">
                    <a:lumMod val="65000"/>
                  </a:schemeClr>
                </a:solidFill>
              </a:rPr>
              <a:t>Copyright by Toshiba Corporation and OpenChain project /  CC BY-SA 4.0</a:t>
            </a:r>
            <a:endParaRPr kumimoji="1" lang="ja-JP" altLang="en-US" sz="1200" dirty="0">
              <a:solidFill>
                <a:schemeClr val="bg1">
                  <a:lumMod val="65000"/>
                </a:schemeClr>
              </a:solidFill>
            </a:endParaRPr>
          </a:p>
        </p:txBody>
      </p:sp>
    </p:spTree>
    <p:extLst>
      <p:ext uri="{BB962C8B-B14F-4D97-AF65-F5344CB8AC3E}">
        <p14:creationId xmlns:p14="http://schemas.microsoft.com/office/powerpoint/2010/main" val="213207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OpenChain WG</a:t>
            </a:r>
            <a:r>
              <a:rPr kumimoji="1" lang="ja-JP" altLang="en-US" dirty="0" smtClean="0"/>
              <a:t>の動き</a:t>
            </a:r>
            <a:endParaRPr kumimoji="1" lang="ja-JP" altLang="en-US" dirty="0"/>
          </a:p>
        </p:txBody>
      </p:sp>
      <p:sp>
        <p:nvSpPr>
          <p:cNvPr id="3" name="テキスト プレースホルダー 2"/>
          <p:cNvSpPr>
            <a:spLocks noGrp="1"/>
          </p:cNvSpPr>
          <p:nvPr>
            <p:ph type="body" idx="1"/>
          </p:nvPr>
        </p:nvSpPr>
        <p:spPr/>
        <p:txBody>
          <a:bodyPr>
            <a:normAutofit lnSpcReduction="10000"/>
          </a:bodyPr>
          <a:lstStyle/>
          <a:p>
            <a:r>
              <a:rPr kumimoji="1" lang="ja-JP" altLang="en-US" dirty="0"/>
              <a:t>定例会議</a:t>
            </a:r>
            <a:r>
              <a:rPr kumimoji="1" lang="ja-JP" altLang="en-US" dirty="0" smtClean="0"/>
              <a:t>にて各種ツールの紹介を実施</a:t>
            </a:r>
            <a:endParaRPr kumimoji="1" lang="en-US" altLang="ja-JP" dirty="0" smtClean="0"/>
          </a:p>
          <a:p>
            <a:pPr lvl="1"/>
            <a:r>
              <a:rPr kumimoji="1" lang="en-US" altLang="ja-JP" dirty="0" smtClean="0"/>
              <a:t>In-Toto</a:t>
            </a:r>
          </a:p>
          <a:p>
            <a:pPr lvl="1"/>
            <a:r>
              <a:rPr kumimoji="1" lang="en-US" altLang="ja-JP" dirty="0" err="1" smtClean="0"/>
              <a:t>ScanCode</a:t>
            </a:r>
            <a:endParaRPr kumimoji="1" lang="en-US" altLang="ja-JP" dirty="0" smtClean="0"/>
          </a:p>
          <a:p>
            <a:r>
              <a:rPr kumimoji="1" lang="ja-JP" altLang="en-US" dirty="0" smtClean="0"/>
              <a:t>メーリングリスト</a:t>
            </a:r>
            <a:endParaRPr kumimoji="1" lang="en-US" altLang="ja-JP" dirty="0"/>
          </a:p>
          <a:p>
            <a:pPr lvl="1"/>
            <a:r>
              <a:rPr kumimoji="1" lang="en-US" altLang="ja-JP" dirty="0" smtClean="0"/>
              <a:t>Cavil (</a:t>
            </a:r>
            <a:r>
              <a:rPr kumimoji="1" lang="en-US" altLang="ja-JP" dirty="0" err="1" smtClean="0"/>
              <a:t>openSUSE</a:t>
            </a:r>
            <a:r>
              <a:rPr kumimoji="1" lang="en-US" altLang="ja-JP" dirty="0" smtClean="0"/>
              <a:t>)</a:t>
            </a:r>
          </a:p>
          <a:p>
            <a:pPr lvl="1"/>
            <a:endParaRPr kumimoji="1" lang="en-US" altLang="ja-JP" dirty="0"/>
          </a:p>
          <a:p>
            <a:r>
              <a:rPr kumimoji="1" lang="en-US" altLang="ja-JP" dirty="0" smtClean="0"/>
              <a:t>OpenChain Meeting (6</a:t>
            </a:r>
            <a:r>
              <a:rPr kumimoji="1" lang="en-US" altLang="ja-JP" baseline="30000" dirty="0" smtClean="0"/>
              <a:t>th</a:t>
            </a:r>
            <a:r>
              <a:rPr kumimoji="1" lang="en-US" altLang="ja-JP" dirty="0" smtClean="0"/>
              <a:t> May)</a:t>
            </a:r>
          </a:p>
          <a:p>
            <a:pPr lvl="1"/>
            <a:r>
              <a:rPr kumimoji="1" lang="en-US" altLang="ja-JP" dirty="0" smtClean="0"/>
              <a:t>“OSS </a:t>
            </a:r>
            <a:r>
              <a:rPr kumimoji="1" lang="en-US" altLang="ja-JP" dirty="0"/>
              <a:t>tooling </a:t>
            </a:r>
            <a:r>
              <a:rPr kumimoji="1" lang="en-US" altLang="ja-JP" dirty="0" smtClean="0"/>
              <a:t>group”</a:t>
            </a:r>
            <a:r>
              <a:rPr kumimoji="1" lang="ja-JP" altLang="en-US" dirty="0" smtClean="0"/>
              <a:t>の活動を紹介</a:t>
            </a:r>
            <a:endParaRPr kumimoji="1" lang="en-US" altLang="ja-JP" dirty="0" smtClean="0"/>
          </a:p>
          <a:p>
            <a:pPr lvl="1"/>
            <a:r>
              <a:rPr kumimoji="1" lang="en-US" altLang="ja-JP" dirty="0" smtClean="0"/>
              <a:t>https</a:t>
            </a:r>
            <a:r>
              <a:rPr kumimoji="1" lang="en-US" altLang="ja-JP" dirty="0"/>
              <a:t>://github.com/Open-Source-Compliance/Sharing-creates-value/ </a:t>
            </a:r>
            <a:endParaRPr kumimoji="1" lang="en-US" altLang="ja-JP" dirty="0" smtClean="0"/>
          </a:p>
          <a:p>
            <a:pPr lvl="2"/>
            <a:r>
              <a:rPr kumimoji="1" lang="en-US" altLang="ja-JP" dirty="0" smtClean="0"/>
              <a:t>in </a:t>
            </a:r>
            <a:r>
              <a:rPr kumimoji="1" lang="en-US" altLang="ja-JP" dirty="0"/>
              <a:t>the subfolder Tool-Landscape we have started with the effort of defining an OSS end tool </a:t>
            </a:r>
            <a:r>
              <a:rPr kumimoji="1" lang="en-US" altLang="ja-JP" dirty="0" smtClean="0"/>
              <a:t>chain</a:t>
            </a:r>
          </a:p>
          <a:p>
            <a:pPr lvl="2"/>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10</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562917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CA" altLang="ja-JP" b="0" dirty="0">
                <a:solidFill>
                  <a:srgbClr val="168FDF"/>
                </a:solidFill>
                <a:latin typeface="Calibri"/>
                <a:ea typeface="Calibri"/>
                <a:cs typeface="Calibri"/>
              </a:rPr>
              <a:t>Antitrust Policy Notice</a:t>
            </a:r>
            <a:endParaRPr kumimoji="1" lang="ja-JP" altLang="en-US" dirty="0"/>
          </a:p>
        </p:txBody>
      </p:sp>
      <p:sp>
        <p:nvSpPr>
          <p:cNvPr id="3" name="テキスト プレースホルダー 2"/>
          <p:cNvSpPr>
            <a:spLocks noGrp="1"/>
          </p:cNvSpPr>
          <p:nvPr>
            <p:ph type="body" idx="1"/>
          </p:nvPr>
        </p:nvSpPr>
        <p:spPr/>
        <p:txBody>
          <a:bodyPr>
            <a:normAutofit lnSpcReduction="10000"/>
          </a:bodyPr>
          <a:lstStyle/>
          <a:p>
            <a:pPr marL="228600" lvl="0" indent="-50800">
              <a:spcBef>
                <a:spcPts val="0"/>
              </a:spcBef>
              <a:buSzPts val="2200"/>
            </a:pPr>
            <a:r>
              <a:rPr lang="en-US" altLang="ja-JP" sz="2200" dirty="0">
                <a:solidFill>
                  <a:srgbClr val="000000"/>
                </a:solidFill>
                <a:latin typeface="Segoe UI Light" panose="020B0502040204020203" pitchFamily="34" charset="0"/>
              </a:rPr>
              <a:t>Linux Foundation meetings involve participation by industry competitors, and it is the intention of the Linux Foundation to conduct all of its activities in accordance with applicable antitrust and competition laws. It is therefore extremely important that attendees adhere to meeting agendas, and be aware of, and not participate in, any activities that are prohibited under applicable US state, federal or foreign antitrust and competition laws.</a:t>
            </a:r>
          </a:p>
          <a:p>
            <a:pPr marL="228600" lvl="0" indent="-50800">
              <a:buNone/>
            </a:pPr>
            <a:endParaRPr lang="en-US" altLang="ja-JP" sz="2200" dirty="0">
              <a:solidFill>
                <a:srgbClr val="000000"/>
              </a:solidFill>
              <a:latin typeface="Segoe UI Light" panose="020B0502040204020203" pitchFamily="34" charset="0"/>
              <a:ea typeface="Calibri"/>
              <a:cs typeface="Calibri"/>
            </a:endParaRPr>
          </a:p>
          <a:p>
            <a:pPr marL="228600" lvl="0" indent="-50800">
              <a:buSzPts val="2200"/>
            </a:pPr>
            <a:r>
              <a:rPr lang="en-US" altLang="ja-JP" sz="2200" dirty="0">
                <a:solidFill>
                  <a:srgbClr val="000000"/>
                </a:solidFill>
                <a:latin typeface="Segoe UI Light" panose="020B0502040204020203" pitchFamily="34" charset="0"/>
                <a:ea typeface="Calibri"/>
                <a:cs typeface="Calibri"/>
              </a:rPr>
              <a:t>Examples of types of actions that are prohibited at Linux Foundation meetings and in connection with Linux Foundation activities are described in the Linux Foundation Antitrust Policy available at http://www.linuxfoundation.org/antitrust-policy. If you have questions about these matters, please contact your company counsel, or if you are a member of the Linux Foundation, feel free to contact Andrew </a:t>
            </a:r>
            <a:r>
              <a:rPr lang="en-US" altLang="ja-JP" sz="2200" dirty="0" err="1">
                <a:solidFill>
                  <a:srgbClr val="000000"/>
                </a:solidFill>
                <a:latin typeface="Segoe UI Light" panose="020B0502040204020203" pitchFamily="34" charset="0"/>
                <a:ea typeface="Calibri"/>
                <a:cs typeface="Calibri"/>
              </a:rPr>
              <a:t>Updegrove</a:t>
            </a:r>
            <a:r>
              <a:rPr lang="en-US" altLang="ja-JP" sz="2200" dirty="0">
                <a:solidFill>
                  <a:srgbClr val="000000"/>
                </a:solidFill>
                <a:latin typeface="Segoe UI Light" panose="020B0502040204020203" pitchFamily="34" charset="0"/>
                <a:ea typeface="Calibri"/>
                <a:cs typeface="Calibri"/>
              </a:rPr>
              <a:t> of the firm of </a:t>
            </a:r>
            <a:r>
              <a:rPr lang="en-US" altLang="ja-JP" sz="2200" dirty="0" err="1">
                <a:solidFill>
                  <a:srgbClr val="000000"/>
                </a:solidFill>
                <a:latin typeface="Segoe UI Light" panose="020B0502040204020203" pitchFamily="34" charset="0"/>
                <a:ea typeface="Calibri"/>
                <a:cs typeface="Calibri"/>
              </a:rPr>
              <a:t>Gesmer</a:t>
            </a:r>
            <a:r>
              <a:rPr lang="en-US" altLang="ja-JP" sz="2200" dirty="0">
                <a:solidFill>
                  <a:srgbClr val="000000"/>
                </a:solidFill>
                <a:latin typeface="Segoe UI Light" panose="020B0502040204020203" pitchFamily="34" charset="0"/>
                <a:ea typeface="Calibri"/>
                <a:cs typeface="Calibri"/>
              </a:rPr>
              <a:t> </a:t>
            </a:r>
            <a:r>
              <a:rPr lang="en-US" altLang="ja-JP" sz="2200" dirty="0" err="1">
                <a:solidFill>
                  <a:srgbClr val="000000"/>
                </a:solidFill>
                <a:latin typeface="Segoe UI Light" panose="020B0502040204020203" pitchFamily="34" charset="0"/>
                <a:ea typeface="Calibri"/>
                <a:cs typeface="Calibri"/>
              </a:rPr>
              <a:t>Updegrove</a:t>
            </a:r>
            <a:r>
              <a:rPr lang="en-US" altLang="ja-JP" sz="2200" dirty="0">
                <a:solidFill>
                  <a:srgbClr val="000000"/>
                </a:solidFill>
                <a:latin typeface="Segoe UI Light" panose="020B0502040204020203" pitchFamily="34" charset="0"/>
              </a:rPr>
              <a:t> LLP, which provides legal counsel to the Linux Foundation.</a:t>
            </a:r>
          </a:p>
          <a:p>
            <a:endParaRPr kumimoji="1" lang="ja-JP" altLang="en-US" dirty="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2</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005936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今回の内容</a:t>
            </a:r>
            <a:endParaRPr kumimoji="1" lang="ja-JP" altLang="en-US" dirty="0"/>
          </a:p>
        </p:txBody>
      </p:sp>
      <p:sp>
        <p:nvSpPr>
          <p:cNvPr id="3" name="テキスト プレースホルダー 2"/>
          <p:cNvSpPr>
            <a:spLocks noGrp="1"/>
          </p:cNvSpPr>
          <p:nvPr>
            <p:ph type="body" idx="1"/>
          </p:nvPr>
        </p:nvSpPr>
        <p:spPr/>
        <p:txBody>
          <a:bodyPr>
            <a:normAutofit/>
          </a:bodyPr>
          <a:lstStyle/>
          <a:p>
            <a:r>
              <a:rPr kumimoji="1" lang="ja-JP" altLang="en-US" dirty="0" smtClean="0"/>
              <a:t>自己紹介</a:t>
            </a:r>
            <a:endParaRPr kumimoji="1" lang="en-US" altLang="ja-JP" dirty="0" smtClean="0"/>
          </a:p>
          <a:p>
            <a:pPr lvl="1"/>
            <a:r>
              <a:rPr kumimoji="1" lang="ja-JP" altLang="en-US" dirty="0" smtClean="0"/>
              <a:t>１人３０秒</a:t>
            </a:r>
            <a:endParaRPr kumimoji="1" lang="en-US" altLang="ja-JP" dirty="0" smtClean="0"/>
          </a:p>
          <a:p>
            <a:endParaRPr kumimoji="1" lang="en-US" altLang="ja-JP" dirty="0" smtClean="0"/>
          </a:p>
          <a:p>
            <a:r>
              <a:rPr kumimoji="1" lang="ja-JP" altLang="en-US" dirty="0" smtClean="0"/>
              <a:t>この活動のおさらい</a:t>
            </a:r>
            <a:endParaRPr kumimoji="1" lang="en-US" altLang="ja-JP" dirty="0"/>
          </a:p>
          <a:p>
            <a:r>
              <a:rPr kumimoji="1" lang="en-US" altLang="ja-JP" dirty="0" smtClean="0"/>
              <a:t>sw360</a:t>
            </a:r>
            <a:r>
              <a:rPr kumimoji="1" lang="ja-JP" altLang="en-US" dirty="0"/>
              <a:t>の紹介と</a:t>
            </a:r>
            <a:r>
              <a:rPr kumimoji="1" lang="ja-JP" altLang="en-US" dirty="0" smtClean="0"/>
              <a:t>デモ</a:t>
            </a:r>
            <a:endParaRPr kumimoji="1" lang="en-US" altLang="ja-JP" dirty="0" smtClean="0"/>
          </a:p>
          <a:p>
            <a:pPr lvl="1"/>
            <a:r>
              <a:rPr kumimoji="1" lang="ja-JP" altLang="en-US" dirty="0" smtClean="0">
                <a:hlinkClick r:id="rId2"/>
              </a:rPr>
              <a:t>参考： </a:t>
            </a:r>
            <a:r>
              <a:rPr kumimoji="1" lang="en-US" altLang="ja-JP" dirty="0" smtClean="0">
                <a:hlinkClick r:id="rId2"/>
              </a:rPr>
              <a:t>https</a:t>
            </a:r>
            <a:r>
              <a:rPr kumimoji="1" lang="en-US" altLang="ja-JP" dirty="0">
                <a:hlinkClick r:id="rId2"/>
              </a:rPr>
              <a:t>://</a:t>
            </a:r>
            <a:r>
              <a:rPr kumimoji="1" lang="en-US" altLang="ja-JP" dirty="0" smtClean="0">
                <a:hlinkClick r:id="rId2"/>
              </a:rPr>
              <a:t>qiita.com/K-Hama/items/90a6105a16400ce3e718</a:t>
            </a:r>
            <a:endParaRPr kumimoji="1" lang="ja-JP" altLang="en-US" dirty="0"/>
          </a:p>
          <a:p>
            <a:r>
              <a:rPr kumimoji="1" lang="en-US" altLang="ja-JP" dirty="0" smtClean="0"/>
              <a:t>SPDX </a:t>
            </a:r>
            <a:r>
              <a:rPr kumimoji="1" lang="en-US" altLang="ja-JP" dirty="0"/>
              <a:t>Tools</a:t>
            </a:r>
            <a:r>
              <a:rPr kumimoji="1" lang="ja-JP" altLang="en-US" dirty="0"/>
              <a:t>の紹介 </a:t>
            </a: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3</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54220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599" cy="563789"/>
          </a:xfrm>
        </p:spPr>
        <p:txBody>
          <a:bodyPr/>
          <a:lstStyle/>
          <a:p>
            <a:r>
              <a:rPr kumimoji="1" lang="ja-JP" altLang="en-US" sz="3600" dirty="0" smtClean="0"/>
              <a:t>活動内容 </a:t>
            </a:r>
            <a:r>
              <a:rPr kumimoji="1" lang="en-US" altLang="ja-JP" sz="3600" dirty="0" smtClean="0"/>
              <a:t>(CFP</a:t>
            </a:r>
            <a:r>
              <a:rPr kumimoji="1" lang="ja-JP" altLang="en-US" sz="3600" dirty="0" smtClean="0"/>
              <a:t>の時点で述べたこと</a:t>
            </a:r>
            <a:r>
              <a:rPr kumimoji="1" lang="en-US" altLang="ja-JP" sz="3600" dirty="0" smtClean="0"/>
              <a:t>)</a:t>
            </a:r>
            <a:endParaRPr kumimoji="1" lang="ja-JP" altLang="en-US" dirty="0"/>
          </a:p>
        </p:txBody>
      </p:sp>
      <p:sp>
        <p:nvSpPr>
          <p:cNvPr id="3" name="テキスト プレースホルダー 2"/>
          <p:cNvSpPr>
            <a:spLocks noGrp="1"/>
          </p:cNvSpPr>
          <p:nvPr>
            <p:ph type="body" idx="1"/>
          </p:nvPr>
        </p:nvSpPr>
        <p:spPr>
          <a:xfrm>
            <a:off x="838200" y="928914"/>
            <a:ext cx="10515599" cy="4934857"/>
          </a:xfrm>
        </p:spPr>
        <p:txBody>
          <a:bodyPr/>
          <a:lstStyle/>
          <a:p>
            <a:r>
              <a:rPr kumimoji="1" lang="ja-JP" altLang="en-US" b="1" dirty="0" smtClean="0">
                <a:solidFill>
                  <a:schemeClr val="bg1">
                    <a:lumMod val="50000"/>
                  </a:schemeClr>
                </a:solidFill>
              </a:rPr>
              <a:t>参加メンバ間でツールに関して議論</a:t>
            </a:r>
            <a:endParaRPr kumimoji="1" lang="en-US" altLang="ja-JP" b="1" dirty="0" smtClean="0">
              <a:solidFill>
                <a:schemeClr val="bg1">
                  <a:lumMod val="50000"/>
                </a:schemeClr>
              </a:solidFill>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「知りたいこと」</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「疑問を持ったこと」</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「わかったこと」</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「インストール方法や使い方ノウハウ」</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「こうなってほしいという希望」</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b="1" dirty="0" smtClean="0">
                <a:solidFill>
                  <a:schemeClr val="bg1">
                    <a:lumMod val="50000"/>
                  </a:schemeClr>
                </a:solidFill>
              </a:rPr>
              <a:t>F2F </a:t>
            </a:r>
            <a:r>
              <a:rPr kumimoji="1" lang="ja-JP" altLang="en-US" b="1" dirty="0" smtClean="0">
                <a:solidFill>
                  <a:schemeClr val="bg1">
                    <a:lumMod val="50000"/>
                  </a:schemeClr>
                </a:solidFill>
              </a:rPr>
              <a:t>を月</a:t>
            </a:r>
            <a:r>
              <a:rPr kumimoji="1" lang="en-US" altLang="ja-JP" b="1" dirty="0" smtClean="0">
                <a:solidFill>
                  <a:schemeClr val="bg1">
                    <a:lumMod val="50000"/>
                  </a:schemeClr>
                </a:solidFill>
              </a:rPr>
              <a:t>1</a:t>
            </a:r>
            <a:r>
              <a:rPr kumimoji="1" lang="ja-JP" altLang="en-US" b="1" dirty="0" smtClean="0">
                <a:solidFill>
                  <a:schemeClr val="bg1">
                    <a:lumMod val="50000"/>
                  </a:schemeClr>
                </a:solidFill>
              </a:rPr>
              <a:t>回程度、情報共有ツールでは随時、ゆるく議論する</a:t>
            </a:r>
            <a:endParaRPr kumimoji="1" lang="en-US" altLang="ja-JP" b="1" dirty="0" smtClean="0">
              <a:solidFill>
                <a:schemeClr val="bg1">
                  <a:lumMod val="50000"/>
                </a:schemeClr>
              </a:solidFill>
            </a:endParaRPr>
          </a:p>
          <a:p>
            <a:pPr lvl="1"/>
            <a:r>
              <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運営</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詳細</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は参加メンバで協議</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F2F</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開催は単独もしくは他の</a:t>
            </a:r>
            <a:r>
              <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SWG</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と共催</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情報共有ツールは </a:t>
            </a:r>
            <a:r>
              <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Slack</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を想定  （メールで適宜補足）</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chemeClr val="bg1">
                    <a:lumMod val="50000"/>
                  </a:schemeClr>
                </a:solidFill>
              </a:rPr>
              <a:t>成果は、整理してリーダもしくは代行者が</a:t>
            </a:r>
            <a:r>
              <a:rPr kumimoji="1" lang="en-US" altLang="ja-JP" b="1" dirty="0">
                <a:solidFill>
                  <a:schemeClr val="bg1">
                    <a:lumMod val="50000"/>
                  </a:schemeClr>
                </a:solidFill>
              </a:rPr>
              <a:t> </a:t>
            </a:r>
            <a:r>
              <a:rPr kumimoji="1" lang="en-US" altLang="ja-JP" b="1" dirty="0" smtClean="0">
                <a:solidFill>
                  <a:schemeClr val="bg1">
                    <a:lumMod val="50000"/>
                  </a:schemeClr>
                </a:solidFill>
              </a:rPr>
              <a:t>Japan WG</a:t>
            </a:r>
            <a:r>
              <a:rPr kumimoji="1" lang="ja-JP" altLang="en-US" b="1" dirty="0" smtClean="0">
                <a:solidFill>
                  <a:schemeClr val="bg1">
                    <a:lumMod val="50000"/>
                  </a:schemeClr>
                </a:solidFill>
              </a:rPr>
              <a:t> で報告</a:t>
            </a:r>
            <a:endParaRPr kumimoji="1" lang="en-US" altLang="ja-JP" b="1" dirty="0" smtClean="0">
              <a:solidFill>
                <a:schemeClr val="bg1">
                  <a:lumMod val="50000"/>
                </a:schemeClr>
              </a:solidFill>
            </a:endParaRPr>
          </a:p>
          <a:p>
            <a:endParaRPr kumimoji="1" lang="ja-JP" altLang="en-US" dirty="0">
              <a:solidFill>
                <a:schemeClr val="bg1">
                  <a:lumMod val="50000"/>
                </a:schemeClr>
              </a:solidFill>
            </a:endParaRPr>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4</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291360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Japan </a:t>
            </a:r>
            <a:r>
              <a:rPr kumimoji="1" lang="en-US" altLang="ja-JP" dirty="0" smtClean="0"/>
              <a:t>WG Tooling SWG</a:t>
            </a:r>
            <a:r>
              <a:rPr kumimoji="1" lang="ja-JP" altLang="en-US" dirty="0" smtClean="0"/>
              <a:t>で「やること」</a:t>
            </a:r>
            <a:endParaRPr kumimoji="1" lang="ja-JP" altLang="en-US" dirty="0"/>
          </a:p>
        </p:txBody>
      </p:sp>
      <p:sp>
        <p:nvSpPr>
          <p:cNvPr id="3" name="テキスト プレースホルダー 2"/>
          <p:cNvSpPr>
            <a:spLocks noGrp="1"/>
          </p:cNvSpPr>
          <p:nvPr>
            <p:ph type="body" idx="1"/>
          </p:nvPr>
        </p:nvSpPr>
        <p:spPr/>
        <p:txBody>
          <a:bodyPr>
            <a:normAutofit fontScale="92500" lnSpcReduction="20000"/>
          </a:bodyPr>
          <a:lstStyle/>
          <a:p>
            <a:pPr marL="50800" indent="0">
              <a:buNone/>
            </a:pPr>
            <a:r>
              <a:rPr kumimoji="1" lang="ja-JP" altLang="en-US" b="1" dirty="0" smtClean="0"/>
              <a:t>日本語</a:t>
            </a:r>
            <a:r>
              <a:rPr kumimoji="1" lang="ja-JP" altLang="en-US" b="1" dirty="0" smtClean="0"/>
              <a:t>中心</a:t>
            </a:r>
            <a:r>
              <a:rPr kumimoji="1" lang="ja-JP" altLang="en-US" b="1" dirty="0" smtClean="0"/>
              <a:t>で</a:t>
            </a:r>
            <a:r>
              <a:rPr kumimoji="1" lang="en-US" altLang="ja-JP" b="1" dirty="0"/>
              <a:t>OK</a:t>
            </a:r>
            <a:endParaRPr kumimoji="1" lang="en-US" altLang="ja-JP" b="1" dirty="0" smtClean="0"/>
          </a:p>
          <a:p>
            <a:endParaRPr kumimoji="1" lang="en-US" altLang="ja-JP" b="1" dirty="0" smtClean="0"/>
          </a:p>
          <a:p>
            <a:pPr marL="565150" indent="-514350">
              <a:buFont typeface="+mj-lt"/>
              <a:buAutoNum type="arabicPeriod"/>
            </a:pPr>
            <a:r>
              <a:rPr kumimoji="1" lang="ja-JP" altLang="en-US" b="1" dirty="0" smtClean="0"/>
              <a:t>ツール情報をまとめる</a:t>
            </a:r>
            <a:endParaRPr kumimoji="1" lang="ja-JP" altLang="en-US" b="1" dirty="0"/>
          </a:p>
          <a:p>
            <a:pPr marL="565150" indent="-514350">
              <a:buFont typeface="+mj-lt"/>
              <a:buAutoNum type="arabicPeriod"/>
            </a:pPr>
            <a:r>
              <a:rPr kumimoji="1" lang="ja-JP" altLang="en-US" b="1" dirty="0" smtClean="0"/>
              <a:t>実際</a:t>
            </a:r>
            <a:r>
              <a:rPr kumimoji="1" lang="ja-JP" altLang="en-US" b="1" dirty="0"/>
              <a:t>に使いながら勉強や議論をしていく</a:t>
            </a:r>
            <a:r>
              <a:rPr kumimoji="1" lang="ja-JP" altLang="en-US" b="1" dirty="0" smtClean="0"/>
              <a:t>場の提供</a:t>
            </a:r>
            <a:endParaRPr kumimoji="1" lang="ja-JP" altLang="en-US" b="1" dirty="0"/>
          </a:p>
          <a:p>
            <a:pPr lvl="1"/>
            <a:r>
              <a:rPr kumimoji="1" lang="en-US" altLang="ja-JP" dirty="0"/>
              <a:t>Hands on</a:t>
            </a:r>
            <a:r>
              <a:rPr kumimoji="1" lang="ja-JP" altLang="en-US" dirty="0"/>
              <a:t>開催</a:t>
            </a:r>
          </a:p>
          <a:p>
            <a:pPr lvl="1"/>
            <a:r>
              <a:rPr kumimoji="1" lang="ja-JP" altLang="en-US" dirty="0"/>
              <a:t>ツール紹介</a:t>
            </a:r>
            <a:r>
              <a:rPr kumimoji="1" lang="ja-JP" altLang="en-US" dirty="0" smtClean="0"/>
              <a:t>開催</a:t>
            </a:r>
            <a:endParaRPr kumimoji="1" lang="en-US" altLang="ja-JP" dirty="0" smtClean="0"/>
          </a:p>
          <a:p>
            <a:pPr lvl="1"/>
            <a:r>
              <a:rPr kumimoji="1" lang="ja-JP" altLang="en-US" dirty="0" smtClean="0"/>
              <a:t>ツール</a:t>
            </a:r>
            <a:r>
              <a:rPr kumimoji="1" lang="ja-JP" altLang="en-US" dirty="0"/>
              <a:t>関連のセミナー</a:t>
            </a:r>
            <a:r>
              <a:rPr kumimoji="1" lang="ja-JP" altLang="en-US" dirty="0" smtClean="0"/>
              <a:t>開催</a:t>
            </a:r>
            <a:endParaRPr kumimoji="1" lang="en-US" altLang="ja-JP" dirty="0" smtClean="0"/>
          </a:p>
          <a:p>
            <a:pPr lvl="2"/>
            <a:r>
              <a:rPr kumimoji="1" lang="en-US" altLang="ja-JP" dirty="0"/>
              <a:t>Compass</a:t>
            </a:r>
            <a:r>
              <a:rPr kumimoji="1" lang="ja-JP" altLang="en-US" dirty="0" smtClean="0"/>
              <a:t>等で案内</a:t>
            </a:r>
            <a:endParaRPr kumimoji="1" lang="ja-JP" altLang="en-US" dirty="0"/>
          </a:p>
          <a:p>
            <a:pPr marL="565150" indent="-514350">
              <a:buFont typeface="+mj-lt"/>
              <a:buAutoNum type="arabicPeriod"/>
            </a:pPr>
            <a:r>
              <a:rPr kumimoji="1" lang="ja-JP" altLang="en-US" b="1" dirty="0" smtClean="0"/>
              <a:t>情報流通とツールマッピング</a:t>
            </a:r>
            <a:endParaRPr kumimoji="1" lang="en-US" altLang="ja-JP" b="1" dirty="0" smtClean="0"/>
          </a:p>
          <a:p>
            <a:pPr marL="565150" indent="-514350">
              <a:buFont typeface="+mj-lt"/>
              <a:buAutoNum type="arabicPeriod"/>
            </a:pPr>
            <a:endParaRPr kumimoji="1" lang="en-US" altLang="ja-JP" b="1" dirty="0" smtClean="0"/>
          </a:p>
          <a:p>
            <a:pPr marL="565150" indent="-514350">
              <a:buFont typeface="+mj-lt"/>
              <a:buAutoNum type="arabicPeriod"/>
            </a:pPr>
            <a:r>
              <a:rPr kumimoji="1" lang="ja-JP" altLang="en-US" b="1" dirty="0" smtClean="0"/>
              <a:t>活動</a:t>
            </a:r>
            <a:r>
              <a:rPr kumimoji="1" lang="ja-JP" altLang="en-US" b="1" dirty="0"/>
              <a:t>に賛同するメンバ拡大のためのプロモーション</a:t>
            </a:r>
          </a:p>
          <a:p>
            <a:endParaRPr kumimoji="1" lang="ja-JP" altLang="en-US" dirty="0"/>
          </a:p>
          <a:p>
            <a:endParaRPr kumimoji="1" lang="ja-JP" altLang="en-US" dirty="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5</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142839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599" cy="563789"/>
          </a:xfrm>
        </p:spPr>
        <p:txBody>
          <a:bodyPr/>
          <a:lstStyle/>
          <a:p>
            <a:r>
              <a:rPr kumimoji="1" lang="ja-JP" altLang="en-US" sz="3600" dirty="0" smtClean="0"/>
              <a:t>成果</a:t>
            </a:r>
            <a:r>
              <a:rPr kumimoji="1" lang="ja-JP" altLang="en-US" sz="3600" dirty="0"/>
              <a:t>目標の</a:t>
            </a:r>
            <a:r>
              <a:rPr kumimoji="1" lang="ja-JP" altLang="en-US" sz="3600" dirty="0" smtClean="0"/>
              <a:t>例</a:t>
            </a:r>
            <a:endParaRPr kumimoji="1" lang="ja-JP" altLang="en-US" dirty="0"/>
          </a:p>
        </p:txBody>
      </p:sp>
      <p:sp>
        <p:nvSpPr>
          <p:cNvPr id="3" name="テキスト プレースホルダー 2"/>
          <p:cNvSpPr>
            <a:spLocks noGrp="1"/>
          </p:cNvSpPr>
          <p:nvPr>
            <p:ph type="body" idx="1"/>
          </p:nvPr>
        </p:nvSpPr>
        <p:spPr>
          <a:xfrm>
            <a:off x="838200" y="1146629"/>
            <a:ext cx="10515599" cy="4508046"/>
          </a:xfrm>
        </p:spPr>
        <p:txBody>
          <a:bodyPr/>
          <a:lstStyle/>
          <a:p>
            <a:r>
              <a:rPr kumimoji="1" lang="ja-JP" altLang="en-US" dirty="0" smtClean="0">
                <a:solidFill>
                  <a:schemeClr val="bg1">
                    <a:lumMod val="50000"/>
                  </a:schemeClr>
                </a:solidFill>
              </a:rPr>
              <a:t>それぞれのツールに関する入手可能な情報をまとめる</a:t>
            </a:r>
            <a:endParaRPr kumimoji="1" lang="en-US" altLang="ja-JP" dirty="0" smtClean="0">
              <a:solidFill>
                <a:schemeClr val="bg1">
                  <a:lumMod val="50000"/>
                </a:schemeClr>
              </a:solidFill>
            </a:endParaRPr>
          </a:p>
          <a:p>
            <a:r>
              <a:rPr kumimoji="1" lang="ja-JP" altLang="en-US" dirty="0">
                <a:solidFill>
                  <a:schemeClr val="bg1">
                    <a:lumMod val="50000"/>
                  </a:schemeClr>
                </a:solidFill>
              </a:rPr>
              <a:t>情報</a:t>
            </a:r>
            <a:r>
              <a:rPr kumimoji="1" lang="ja-JP" altLang="en-US" dirty="0" smtClean="0">
                <a:solidFill>
                  <a:schemeClr val="bg1">
                    <a:lumMod val="50000"/>
                  </a:schemeClr>
                </a:solidFill>
              </a:rPr>
              <a:t>の流通</a:t>
            </a:r>
            <a:r>
              <a:rPr kumimoji="1" lang="ja-JP" altLang="en-US" dirty="0">
                <a:solidFill>
                  <a:schemeClr val="bg1">
                    <a:lumMod val="50000"/>
                  </a:schemeClr>
                </a:solidFill>
              </a:rPr>
              <a:t>過程</a:t>
            </a:r>
            <a:r>
              <a:rPr kumimoji="1" lang="ja-JP" altLang="en-US" dirty="0" smtClean="0">
                <a:solidFill>
                  <a:schemeClr val="bg1">
                    <a:lumMod val="50000"/>
                  </a:schemeClr>
                </a:solidFill>
              </a:rPr>
              <a:t>とツールのマッピングを行い不足を洗い出す</a:t>
            </a:r>
            <a:endParaRPr kumimoji="1" lang="en-US" altLang="ja-JP" dirty="0" smtClean="0">
              <a:solidFill>
                <a:schemeClr val="bg1">
                  <a:lumMod val="50000"/>
                </a:schemeClr>
              </a:solidFill>
            </a:endParaRPr>
          </a:p>
          <a:p>
            <a:pPr lvl="1"/>
            <a:r>
              <a:rPr kumimoji="1" lang="ja-JP" altLang="en-US" dirty="0">
                <a:solidFill>
                  <a:schemeClr val="bg1">
                    <a:lumMod val="50000"/>
                  </a:schemeClr>
                </a:solidFill>
              </a:rPr>
              <a:t>可能</a:t>
            </a:r>
            <a:r>
              <a:rPr kumimoji="1" lang="ja-JP" altLang="en-US" dirty="0" smtClean="0">
                <a:solidFill>
                  <a:schemeClr val="bg1">
                    <a:lumMod val="50000"/>
                  </a:schemeClr>
                </a:solidFill>
              </a:rPr>
              <a:t>ならば得られた</a:t>
            </a:r>
            <a:r>
              <a:rPr kumimoji="1" lang="ja-JP" altLang="en-US" dirty="0">
                <a:solidFill>
                  <a:schemeClr val="bg1">
                    <a:lumMod val="50000"/>
                  </a:schemeClr>
                </a:solidFill>
              </a:rPr>
              <a:t>結果</a:t>
            </a:r>
            <a:r>
              <a:rPr kumimoji="1" lang="ja-JP" altLang="en-US" dirty="0" smtClean="0">
                <a:solidFill>
                  <a:schemeClr val="bg1">
                    <a:lumMod val="50000"/>
                  </a:schemeClr>
                </a:solidFill>
              </a:rPr>
              <a:t>を</a:t>
            </a:r>
            <a:r>
              <a:rPr kumimoji="1" lang="ja-JP" altLang="en-US" dirty="0">
                <a:solidFill>
                  <a:schemeClr val="bg1">
                    <a:lumMod val="50000"/>
                  </a:schemeClr>
                </a:solidFill>
              </a:rPr>
              <a:t>関連</a:t>
            </a:r>
            <a:r>
              <a:rPr kumimoji="1" lang="ja-JP" altLang="en-US" dirty="0" smtClean="0">
                <a:solidFill>
                  <a:schemeClr val="bg1">
                    <a:lumMod val="50000"/>
                  </a:schemeClr>
                </a:solidFill>
              </a:rPr>
              <a:t>するコミュニティへ提案する</a:t>
            </a:r>
            <a:endParaRPr kumimoji="1" lang="en-US" altLang="ja-JP" dirty="0" smtClean="0">
              <a:solidFill>
                <a:schemeClr val="bg1">
                  <a:lumMod val="50000"/>
                </a:schemeClr>
              </a:solidFill>
            </a:endParaRPr>
          </a:p>
          <a:p>
            <a:r>
              <a:rPr kumimoji="1" lang="ja-JP" altLang="en-US" dirty="0" smtClean="0">
                <a:solidFill>
                  <a:schemeClr val="bg1">
                    <a:lumMod val="50000"/>
                  </a:schemeClr>
                </a:solidFill>
              </a:rPr>
              <a:t>ツールが管理する「データ」そのものの流通手段を検討する</a:t>
            </a:r>
            <a:endParaRPr kumimoji="1" lang="en-US" altLang="ja-JP" dirty="0" smtClean="0">
              <a:solidFill>
                <a:schemeClr val="bg1">
                  <a:lumMod val="50000"/>
                </a:schemeClr>
              </a:solidFill>
            </a:endParaRPr>
          </a:p>
          <a:p>
            <a:pPr lvl="1"/>
            <a:r>
              <a:rPr kumimoji="1" lang="en-US" altLang="ja-JP" dirty="0" smtClean="0">
                <a:solidFill>
                  <a:schemeClr val="bg1">
                    <a:lumMod val="50000"/>
                  </a:schemeClr>
                </a:solidFill>
              </a:rPr>
              <a:t>SPDX</a:t>
            </a:r>
            <a:r>
              <a:rPr kumimoji="1" lang="ja-JP" altLang="en-US" dirty="0" smtClean="0">
                <a:solidFill>
                  <a:schemeClr val="bg1">
                    <a:lumMod val="50000"/>
                  </a:schemeClr>
                </a:solidFill>
              </a:rPr>
              <a:t>ツールや</a:t>
            </a:r>
            <a:r>
              <a:rPr kumimoji="1" lang="en-US" altLang="ja-JP" dirty="0" smtClean="0">
                <a:solidFill>
                  <a:schemeClr val="bg1">
                    <a:lumMod val="50000"/>
                  </a:schemeClr>
                </a:solidFill>
              </a:rPr>
              <a:t>OSS</a:t>
            </a:r>
            <a:r>
              <a:rPr kumimoji="1" lang="ja-JP" altLang="en-US" dirty="0" smtClean="0">
                <a:solidFill>
                  <a:schemeClr val="bg1">
                    <a:lumMod val="50000"/>
                  </a:schemeClr>
                </a:solidFill>
              </a:rPr>
              <a:t>開発コミュニティとの連携方法も含める</a:t>
            </a:r>
            <a:endParaRPr kumimoji="1" lang="en-US" altLang="ja-JP" dirty="0">
              <a:solidFill>
                <a:schemeClr val="bg1">
                  <a:lumMod val="50000"/>
                </a:schemeClr>
              </a:solidFill>
            </a:endParaRPr>
          </a:p>
          <a:p>
            <a:pPr marL="50800" indent="0">
              <a:buNone/>
            </a:pPr>
            <a:endParaRPr kumimoji="1" lang="en-US" altLang="ja-JP" dirty="0" smtClean="0">
              <a:solidFill>
                <a:schemeClr val="bg1">
                  <a:lumMod val="50000"/>
                </a:schemeClr>
              </a:solidFill>
            </a:endParaRPr>
          </a:p>
          <a:p>
            <a:r>
              <a:rPr kumimoji="1" lang="ja-JP" altLang="en-US" dirty="0">
                <a:solidFill>
                  <a:schemeClr val="bg1">
                    <a:lumMod val="50000"/>
                  </a:schemeClr>
                </a:solidFill>
              </a:rPr>
              <a:t>活動</a:t>
            </a:r>
            <a:r>
              <a:rPr kumimoji="1" lang="ja-JP" altLang="en-US" dirty="0" smtClean="0">
                <a:solidFill>
                  <a:schemeClr val="bg1">
                    <a:lumMod val="50000"/>
                  </a:schemeClr>
                </a:solidFill>
              </a:rPr>
              <a:t>が進んだ時点で、ツール関連のセミナー開催を検討する</a:t>
            </a:r>
            <a:endParaRPr kumimoji="1" lang="en-US" altLang="ja-JP" dirty="0" smtClean="0">
              <a:solidFill>
                <a:schemeClr val="bg1">
                  <a:lumMod val="50000"/>
                </a:schemeClr>
              </a:solidFill>
            </a:endParaRPr>
          </a:p>
          <a:p>
            <a:pPr lvl="1"/>
            <a:r>
              <a:rPr kumimoji="1" lang="en-US" altLang="ja-JP" dirty="0" smtClean="0">
                <a:solidFill>
                  <a:schemeClr val="bg1">
                    <a:lumMod val="50000"/>
                  </a:schemeClr>
                </a:solidFill>
              </a:rPr>
              <a:t>Open Chain </a:t>
            </a:r>
            <a:r>
              <a:rPr kumimoji="1" lang="ja-JP" altLang="en-US" dirty="0" smtClean="0">
                <a:solidFill>
                  <a:schemeClr val="bg1">
                    <a:lumMod val="50000"/>
                  </a:schemeClr>
                </a:solidFill>
              </a:rPr>
              <a:t>活動に賛同するメンバ拡大のためのプロモーション</a:t>
            </a:r>
            <a:endParaRPr kumimoji="1" lang="ja-JP" altLang="en-US" dirty="0">
              <a:solidFill>
                <a:schemeClr val="bg1">
                  <a:lumMod val="50000"/>
                </a:schemeClr>
              </a:solidFill>
            </a:endParaRPr>
          </a:p>
        </p:txBody>
      </p:sp>
      <p:sp>
        <p:nvSpPr>
          <p:cNvPr id="4" name="スライド番号プレースホルダー 3"/>
          <p:cNvSpPr>
            <a:spLocks noGrp="1"/>
          </p:cNvSpPr>
          <p:nvPr>
            <p:ph type="sldNum" idx="12"/>
          </p:nvPr>
        </p:nvSpPr>
        <p:spPr/>
        <p:txBody>
          <a:bodyPr/>
          <a:lstStyle/>
          <a:p>
            <a:pPr algn="r">
              <a:buClr>
                <a:srgbClr val="898989"/>
              </a:buClr>
              <a:buFont typeface="Calibri"/>
              <a:buNone/>
            </a:pPr>
            <a:fld id="{00000000-1234-1234-1234-123412341234}" type="slidenum">
              <a:rPr lang="en-CA" sz="1200" smtClean="0">
                <a:solidFill>
                  <a:srgbClr val="898989"/>
                </a:solidFill>
                <a:latin typeface="Calibri"/>
                <a:ea typeface="Calibri"/>
                <a:cs typeface="Calibri"/>
                <a:sym typeface="Calibri"/>
              </a:rPr>
              <a:pPr algn="r">
                <a:buClr>
                  <a:srgbClr val="898989"/>
                </a:buClr>
                <a:buFont typeface="Calibri"/>
                <a:buNone/>
              </a:pPr>
              <a:t>6</a:t>
            </a:fld>
            <a:endParaRPr lang="en-CA"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986519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599" cy="563789"/>
          </a:xfrm>
        </p:spPr>
        <p:txBody>
          <a:bodyPr/>
          <a:lstStyle/>
          <a:p>
            <a:r>
              <a:rPr kumimoji="1" lang="ja-JP" altLang="en-US" dirty="0" smtClean="0"/>
              <a:t>商用ツールの扱いについて</a:t>
            </a:r>
            <a:endParaRPr kumimoji="1" lang="ja-JP" altLang="en-US" dirty="0"/>
          </a:p>
        </p:txBody>
      </p:sp>
      <p:sp>
        <p:nvSpPr>
          <p:cNvPr id="3" name="テキスト プレースホルダー 2"/>
          <p:cNvSpPr>
            <a:spLocks noGrp="1"/>
          </p:cNvSpPr>
          <p:nvPr>
            <p:ph type="body" idx="1"/>
          </p:nvPr>
        </p:nvSpPr>
        <p:spPr>
          <a:xfrm>
            <a:off x="838200" y="1146629"/>
            <a:ext cx="10515599" cy="4508046"/>
          </a:xfrm>
        </p:spPr>
        <p:txBody>
          <a:bodyPr/>
          <a:lstStyle/>
          <a:p>
            <a:r>
              <a:rPr kumimoji="1" lang="en-US" altLang="ja-JP" dirty="0">
                <a:solidFill>
                  <a:schemeClr val="bg1">
                    <a:lumMod val="50000"/>
                  </a:schemeClr>
                </a:solidFill>
              </a:rPr>
              <a:t>Antitrust </a:t>
            </a:r>
            <a:r>
              <a:rPr kumimoji="1" lang="en-US" altLang="ja-JP" dirty="0" smtClean="0">
                <a:solidFill>
                  <a:schemeClr val="bg1">
                    <a:lumMod val="50000"/>
                  </a:schemeClr>
                </a:solidFill>
              </a:rPr>
              <a:t>Policy</a:t>
            </a:r>
            <a:r>
              <a:rPr kumimoji="1" lang="ja-JP" altLang="en-US" dirty="0" smtClean="0">
                <a:solidFill>
                  <a:schemeClr val="bg1">
                    <a:lumMod val="50000"/>
                  </a:schemeClr>
                </a:solidFill>
              </a:rPr>
              <a:t>を遵守</a:t>
            </a:r>
            <a:endParaRPr kumimoji="1" lang="en-US" altLang="ja-JP" dirty="0" smtClean="0">
              <a:solidFill>
                <a:schemeClr val="bg1">
                  <a:lumMod val="50000"/>
                </a:schemeClr>
              </a:solidFill>
            </a:endParaRPr>
          </a:p>
          <a:p>
            <a:pPr lvl="1"/>
            <a:r>
              <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特定の商用</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ツールに対して独占</a:t>
            </a:r>
            <a:r>
              <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禁止法に抵触する活動は</a:t>
            </a:r>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一切しな</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2"/>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推奨や排除など</a:t>
            </a:r>
            <a:endParaRPr kumimoji="1"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smtClean="0">
              <a:solidFill>
                <a:schemeClr val="bg1">
                  <a:lumMod val="50000"/>
                </a:schemeClr>
              </a:solidFill>
            </a:endParaRPr>
          </a:p>
          <a:p>
            <a:r>
              <a:rPr kumimoji="1" lang="ja-JP" altLang="en-US" dirty="0" smtClean="0">
                <a:solidFill>
                  <a:schemeClr val="bg1">
                    <a:lumMod val="50000"/>
                  </a:schemeClr>
                </a:solidFill>
              </a:rPr>
              <a:t>商用ツールに関しての活動範囲</a:t>
            </a:r>
            <a:endParaRPr kumimoji="1" lang="en-US" altLang="ja-JP" dirty="0" smtClean="0">
              <a:solidFill>
                <a:schemeClr val="bg1">
                  <a:lumMod val="50000"/>
                </a:schemeClr>
              </a:solidFill>
            </a:endParaRPr>
          </a:p>
          <a:p>
            <a:pPr lvl="1"/>
            <a:r>
              <a:rPr kumimoji="1"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特長についての一般的な情報収集</a:t>
            </a:r>
            <a:endParaRPr kumimoji="1" lang="en-US" altLang="ja-JP"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「共通データ」に</a:t>
            </a:r>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よる</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ベンチマーク結果の取得と比較</a:t>
            </a:r>
            <a:endParaRPr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異なる</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データセットでのベンチマークは行わない</a:t>
            </a:r>
            <a:endParaRPr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「共通データ」準備については現時点でマイルストーンなし</a:t>
            </a:r>
            <a:endParaRPr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商用</a:t>
            </a:r>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ツール</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一般的</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な情報の範囲として、アウトプットは外した方が良い</a:t>
            </a:r>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いうコメントもあり </a:t>
            </a:r>
            <a:r>
              <a:rPr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要検討</a:t>
            </a:r>
            <a:r>
              <a:rPr lang="en-US" altLang="ja-JP"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スライド番号プレースホルダー 3"/>
          <p:cNvSpPr>
            <a:spLocks noGrp="1"/>
          </p:cNvSpPr>
          <p:nvPr>
            <p:ph type="sldNum" idx="12"/>
          </p:nvPr>
        </p:nvSpPr>
        <p:spPr/>
        <p:txBody>
          <a:bodyPr/>
          <a:lstStyle/>
          <a:p>
            <a:pPr algn="r">
              <a:buClr>
                <a:srgbClr val="898989"/>
              </a:buClr>
              <a:buFont typeface="Calibri"/>
              <a:buNone/>
            </a:pPr>
            <a:fld id="{00000000-1234-1234-1234-123412341234}" type="slidenum">
              <a:rPr lang="en-CA" sz="1200" smtClean="0">
                <a:solidFill>
                  <a:srgbClr val="898989"/>
                </a:solidFill>
                <a:latin typeface="Calibri"/>
                <a:ea typeface="Calibri"/>
                <a:cs typeface="Calibri"/>
                <a:sym typeface="Calibri"/>
              </a:rPr>
              <a:pPr algn="r">
                <a:buClr>
                  <a:srgbClr val="898989"/>
                </a:buClr>
                <a:buFont typeface="Calibri"/>
                <a:buNone/>
              </a:pPr>
              <a:t>7</a:t>
            </a:fld>
            <a:endParaRPr lang="en-CA"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094127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SWG</a:t>
            </a:r>
            <a:r>
              <a:rPr kumimoji="1" lang="ja-JP" altLang="en-US" dirty="0" smtClean="0"/>
              <a:t>間の連携について</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課題</a:t>
            </a:r>
            <a:endParaRPr kumimoji="1" lang="en-US" altLang="ja-JP" dirty="0" smtClean="0"/>
          </a:p>
          <a:p>
            <a:pPr lvl="1"/>
            <a:r>
              <a:rPr kumimoji="1" lang="ja-JP" altLang="en-US" dirty="0" smtClean="0"/>
              <a:t>他</a:t>
            </a:r>
            <a:r>
              <a:rPr kumimoji="1" lang="ja-JP" altLang="en-US" dirty="0"/>
              <a:t>の</a:t>
            </a:r>
            <a:r>
              <a:rPr kumimoji="1" lang="en-US" altLang="ja-JP" dirty="0"/>
              <a:t>SWG</a:t>
            </a:r>
            <a:r>
              <a:rPr kumimoji="1" lang="ja-JP" altLang="en-US" dirty="0"/>
              <a:t>と重複する活動、重複するメンバが</a:t>
            </a:r>
            <a:r>
              <a:rPr kumimoji="1" lang="ja-JP" altLang="en-US" dirty="0" smtClean="0"/>
              <a:t>ありうる</a:t>
            </a:r>
            <a:endParaRPr kumimoji="1" lang="en-US" altLang="ja-JP" dirty="0" smtClean="0"/>
          </a:p>
          <a:p>
            <a:pPr lvl="1"/>
            <a:endParaRPr kumimoji="1" lang="en-US" altLang="ja-JP" dirty="0"/>
          </a:p>
          <a:p>
            <a:r>
              <a:rPr kumimoji="1" lang="ja-JP" altLang="en-US" dirty="0" smtClean="0"/>
              <a:t>方針</a:t>
            </a:r>
            <a:endParaRPr kumimoji="1" lang="en-US" altLang="ja-JP" dirty="0" smtClean="0"/>
          </a:p>
          <a:p>
            <a:pPr lvl="1"/>
            <a:r>
              <a:rPr kumimoji="1" lang="ja-JP" altLang="en-US" dirty="0" smtClean="0"/>
              <a:t>相互</a:t>
            </a:r>
            <a:r>
              <a:rPr kumimoji="1" lang="ja-JP" altLang="en-US" dirty="0"/>
              <a:t>に情報交換と</a:t>
            </a:r>
            <a:r>
              <a:rPr kumimoji="1" lang="ja-JP" altLang="en-US" dirty="0" smtClean="0"/>
              <a:t>共有</a:t>
            </a:r>
            <a:endParaRPr kumimoji="1" lang="en-US" altLang="ja-JP" dirty="0" smtClean="0"/>
          </a:p>
          <a:p>
            <a:pPr lvl="1"/>
            <a:r>
              <a:rPr kumimoji="1" lang="en-US" altLang="ja-JP" dirty="0" smtClean="0"/>
              <a:t>Japan </a:t>
            </a:r>
            <a:r>
              <a:rPr kumimoji="1" lang="en-US" altLang="ja-JP" dirty="0"/>
              <a:t>WG </a:t>
            </a:r>
            <a:r>
              <a:rPr kumimoji="1" lang="ja-JP" altLang="en-US" dirty="0"/>
              <a:t>と</a:t>
            </a:r>
            <a:r>
              <a:rPr kumimoji="1" lang="ja-JP" altLang="en-US" dirty="0" smtClean="0"/>
              <a:t>しては一体</a:t>
            </a:r>
            <a:r>
              <a:rPr kumimoji="1" lang="ja-JP" altLang="en-US" dirty="0"/>
              <a:t>の</a:t>
            </a:r>
            <a:r>
              <a:rPr kumimoji="1" lang="ja-JP" altLang="en-US" dirty="0" smtClean="0"/>
              <a:t>活動とする</a:t>
            </a:r>
            <a:endParaRPr kumimoji="1" lang="en-US" altLang="ja-JP" dirty="0" smtClean="0"/>
          </a:p>
          <a:p>
            <a:pPr lvl="1"/>
            <a:r>
              <a:rPr kumimoji="1" lang="en-US" altLang="ja-JP" dirty="0" smtClean="0"/>
              <a:t>ACL/</a:t>
            </a:r>
            <a:r>
              <a:rPr kumimoji="1" lang="ja-JP" altLang="en-US" dirty="0" smtClean="0"/>
              <a:t>本家</a:t>
            </a:r>
            <a:r>
              <a:rPr kumimoji="1" lang="en-US" altLang="ja-JP" dirty="0" smtClean="0"/>
              <a:t>Tooling WG</a:t>
            </a:r>
            <a:r>
              <a:rPr kumimoji="1" lang="ja-JP" altLang="en-US" dirty="0" smtClean="0"/>
              <a:t>など</a:t>
            </a:r>
            <a:r>
              <a:rPr kumimoji="1" lang="ja-JP" altLang="en-US" dirty="0"/>
              <a:t>他の関連活動とも積極的な交流</a:t>
            </a:r>
            <a:r>
              <a:rPr kumimoji="1" lang="ja-JP" altLang="en-US" dirty="0" smtClean="0"/>
              <a:t>を行う</a:t>
            </a:r>
            <a:endParaRPr kumimoji="1" lang="en-US" altLang="ja-JP" dirty="0" smtClean="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8</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55601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情報収集するツール等の候補（確定ではない）</a:t>
            </a:r>
            <a:endParaRPr kumimoji="1" lang="ja-JP" altLang="en-US" dirty="0"/>
          </a:p>
        </p:txBody>
      </p:sp>
      <p:sp>
        <p:nvSpPr>
          <p:cNvPr id="3" name="テキスト プレースホルダー 2"/>
          <p:cNvSpPr>
            <a:spLocks noGrp="1"/>
          </p:cNvSpPr>
          <p:nvPr>
            <p:ph type="body" idx="1"/>
          </p:nvPr>
        </p:nvSpPr>
        <p:spPr>
          <a:xfrm>
            <a:off x="838200" y="1255594"/>
            <a:ext cx="10515599" cy="4592471"/>
          </a:xfrm>
        </p:spPr>
        <p:txBody>
          <a:bodyPr>
            <a:normAutofit fontScale="55000" lnSpcReduction="20000"/>
          </a:bodyPr>
          <a:lstStyle/>
          <a:p>
            <a:r>
              <a:rPr kumimoji="1" lang="ja-JP" altLang="en-US" dirty="0"/>
              <a:t>コンプライアンス情報取得    </a:t>
            </a:r>
          </a:p>
          <a:p>
            <a:pPr lvl="1"/>
            <a:r>
              <a:rPr kumimoji="1" lang="en-US" altLang="ja-JP" dirty="0" err="1"/>
              <a:t>FOSSology</a:t>
            </a:r>
            <a:r>
              <a:rPr kumimoji="1" lang="en-US" altLang="ja-JP" dirty="0"/>
              <a:t>, </a:t>
            </a:r>
            <a:r>
              <a:rPr kumimoji="1" lang="en-US" altLang="ja-JP" dirty="0" err="1"/>
              <a:t>BlackDuck</a:t>
            </a:r>
            <a:r>
              <a:rPr kumimoji="1" lang="en-US" altLang="ja-JP" dirty="0"/>
              <a:t>, FOSSID, BAT (Binary Analysis),</a:t>
            </a:r>
            <a:r>
              <a:rPr kumimoji="1" lang="ja-JP" altLang="en-US" dirty="0"/>
              <a:t>　</a:t>
            </a:r>
            <a:r>
              <a:rPr kumimoji="1" lang="en-US" altLang="ja-JP" dirty="0" err="1"/>
              <a:t>Insignary</a:t>
            </a:r>
            <a:r>
              <a:rPr kumimoji="1" lang="en-US" altLang="ja-JP" dirty="0"/>
              <a:t>,</a:t>
            </a:r>
          </a:p>
          <a:p>
            <a:pPr lvl="1"/>
            <a:r>
              <a:rPr kumimoji="1" lang="en-US" altLang="ja-JP" dirty="0" err="1"/>
              <a:t>FOSSology</a:t>
            </a:r>
            <a:r>
              <a:rPr kumimoji="1" lang="en-US" altLang="ja-JP" dirty="0"/>
              <a:t>: </a:t>
            </a:r>
            <a:r>
              <a:rPr kumimoji="1" lang="ja-JP" altLang="en-US" dirty="0"/>
              <a:t>動くインストール情報、</a:t>
            </a:r>
            <a:r>
              <a:rPr kumimoji="1" lang="en-US" altLang="ja-JP" dirty="0" err="1"/>
              <a:t>docker</a:t>
            </a:r>
            <a:r>
              <a:rPr kumimoji="1" lang="en-US" altLang="ja-JP" dirty="0"/>
              <a:t>/vagrant </a:t>
            </a:r>
            <a:r>
              <a:rPr kumimoji="1" lang="ja-JP" altLang="en-US" dirty="0"/>
              <a:t>運用  </a:t>
            </a:r>
          </a:p>
          <a:p>
            <a:r>
              <a:rPr kumimoji="1" lang="ja-JP" altLang="en-US" dirty="0"/>
              <a:t>ライセンス情報 と活用の仕方</a:t>
            </a:r>
          </a:p>
          <a:p>
            <a:pPr lvl="1"/>
            <a:r>
              <a:rPr kumimoji="1" lang="en-US" altLang="ja-JP" dirty="0"/>
              <a:t>Github.com/Hitachi/Open-license  OSS-license-open data </a:t>
            </a:r>
          </a:p>
          <a:p>
            <a:pPr lvl="1"/>
            <a:r>
              <a:rPr kumimoji="1" lang="en-US" altLang="ja-JP" dirty="0"/>
              <a:t>OSADL compliance </a:t>
            </a:r>
            <a:r>
              <a:rPr kumimoji="1" lang="en-US" altLang="ja-JP" dirty="0" smtClean="0"/>
              <a:t>checklist</a:t>
            </a:r>
            <a:endParaRPr kumimoji="1" lang="en-US" altLang="ja-JP" dirty="0"/>
          </a:p>
          <a:p>
            <a:r>
              <a:rPr kumimoji="1" lang="ja-JP" altLang="en-US" dirty="0"/>
              <a:t>ライセンス情報流通</a:t>
            </a:r>
          </a:p>
          <a:p>
            <a:pPr lvl="1"/>
            <a:r>
              <a:rPr kumimoji="1" lang="en-US" altLang="ja-JP" dirty="0"/>
              <a:t>SPDX Tools, SPDX Dashboard, Cleary defined (MS Azure</a:t>
            </a:r>
            <a:r>
              <a:rPr kumimoji="1" lang="en-US" altLang="ja-JP" dirty="0" smtClean="0"/>
              <a:t>)</a:t>
            </a:r>
            <a:endParaRPr kumimoji="1" lang="en-US" altLang="ja-JP" dirty="0"/>
          </a:p>
          <a:p>
            <a:r>
              <a:rPr kumimoji="1" lang="ja-JP" altLang="en-US" dirty="0"/>
              <a:t>情報管理</a:t>
            </a:r>
          </a:p>
          <a:p>
            <a:pPr lvl="1"/>
            <a:r>
              <a:rPr kumimoji="1" lang="en-US" altLang="ja-JP" dirty="0"/>
              <a:t>Sw360, FOSSA, </a:t>
            </a:r>
          </a:p>
          <a:p>
            <a:pPr lvl="1"/>
            <a:r>
              <a:rPr kumimoji="1" lang="en-US" altLang="ja-JP" dirty="0"/>
              <a:t>Sw360</a:t>
            </a:r>
            <a:r>
              <a:rPr kumimoji="1" lang="ja-JP" altLang="en-US" dirty="0"/>
              <a:t>詳細検討：バグ情報、動くインストール情報、改変分担、</a:t>
            </a:r>
            <a:r>
              <a:rPr kumimoji="1" lang="en-US" altLang="ja-JP" dirty="0" smtClean="0"/>
              <a:t>…</a:t>
            </a:r>
            <a:endParaRPr kumimoji="1" lang="en-US" altLang="ja-JP" dirty="0"/>
          </a:p>
          <a:p>
            <a:r>
              <a:rPr kumimoji="1" lang="ja-JP" altLang="en-US" dirty="0"/>
              <a:t>ソースコード管理との連携 （カテゴリ分けが変かも</a:t>
            </a:r>
            <a:r>
              <a:rPr kumimoji="1" lang="en-US" altLang="ja-JP" dirty="0"/>
              <a:t>)</a:t>
            </a:r>
          </a:p>
          <a:p>
            <a:pPr lvl="1"/>
            <a:r>
              <a:rPr kumimoji="1" lang="en-US" altLang="ja-JP" dirty="0" err="1"/>
              <a:t>GitLab</a:t>
            </a:r>
            <a:r>
              <a:rPr kumimoji="1" lang="en-US" altLang="ja-JP" dirty="0"/>
              <a:t>, Yocto, </a:t>
            </a:r>
          </a:p>
          <a:p>
            <a:r>
              <a:rPr kumimoji="1" lang="ja-JP" altLang="en-US" dirty="0"/>
              <a:t>使用状況、</a:t>
            </a:r>
            <a:r>
              <a:rPr kumimoji="1" lang="ja-JP" altLang="en-US" dirty="0" smtClean="0"/>
              <a:t>ユースケース、リスト化</a:t>
            </a:r>
            <a:endParaRPr kumimoji="1" lang="ja-JP" altLang="en-US" dirty="0"/>
          </a:p>
          <a:p>
            <a:pPr lvl="1"/>
            <a:r>
              <a:rPr kumimoji="1" lang="en-US" altLang="ja-JP" dirty="0" err="1"/>
              <a:t>doubleOpen</a:t>
            </a:r>
            <a:r>
              <a:rPr kumimoji="1" lang="en-US" altLang="ja-JP" dirty="0"/>
              <a:t>(?), </a:t>
            </a:r>
            <a:r>
              <a:rPr kumimoji="1" lang="en-US" altLang="ja-JP" dirty="0" err="1"/>
              <a:t>BlackDuck</a:t>
            </a:r>
            <a:r>
              <a:rPr kumimoji="1" lang="en-US" altLang="ja-JP" dirty="0"/>
              <a:t> </a:t>
            </a:r>
            <a:r>
              <a:rPr kumimoji="1" lang="en-US" altLang="ja-JP" dirty="0" smtClean="0"/>
              <a:t>Hub</a:t>
            </a:r>
          </a:p>
          <a:p>
            <a:r>
              <a:rPr lang="en-US" altLang="ja-JP" b="1" dirty="0"/>
              <a:t>Double Open Landscape Survey</a:t>
            </a:r>
          </a:p>
          <a:p>
            <a:pPr lvl="1"/>
            <a:r>
              <a:rPr kumimoji="1" lang="en-US" altLang="ja-JP" dirty="0">
                <a:hlinkClick r:id="rId2"/>
              </a:rPr>
              <a:t>https://</a:t>
            </a:r>
            <a:r>
              <a:rPr kumimoji="1" lang="en-US" altLang="ja-JP" dirty="0" smtClean="0">
                <a:hlinkClick r:id="rId2"/>
              </a:rPr>
              <a:t>github.com/doubleopen-project/doubleopen-publications/blob/master/publication.md#double-open-landscape-survey</a:t>
            </a:r>
            <a:endParaRPr kumimoji="1" lang="en-US" altLang="ja-JP" dirty="0" smtClean="0"/>
          </a:p>
          <a:p>
            <a:pPr lvl="1"/>
            <a:endParaRPr kumimoji="1" lang="ja-JP" altLang="en-US"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Font typeface="Calibri"/>
              <a:buNone/>
            </a:pPr>
            <a:fld id="{00000000-1234-1234-1234-123412341234}" type="slidenum">
              <a:rPr lang="en-CA" sz="1200" b="0" i="0" u="none" strike="noStrike" cap="none" smtClean="0">
                <a:solidFill>
                  <a:srgbClr val="898989"/>
                </a:solidFill>
                <a:latin typeface="Calibri"/>
                <a:ea typeface="Calibri"/>
                <a:cs typeface="Calibri"/>
                <a:sym typeface="Calibri"/>
              </a:rPr>
              <a:t>9</a:t>
            </a:fld>
            <a:endParaRPr lang="en-CA"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645598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10401</TotalTime>
  <Words>707</Words>
  <Application>Microsoft Office PowerPoint</Application>
  <PresentationFormat>ワイド画面</PresentationFormat>
  <Paragraphs>107</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Arial</vt:lpstr>
      <vt:lpstr>Calibri</vt:lpstr>
      <vt:lpstr>Segoe UI Light</vt:lpstr>
      <vt:lpstr>Office Theme</vt:lpstr>
      <vt:lpstr>OpenChain Japan WG Tooling Sub Working Group 第２回ミーティング</vt:lpstr>
      <vt:lpstr>Antitrust Policy Notice</vt:lpstr>
      <vt:lpstr>今回の内容</vt:lpstr>
      <vt:lpstr>活動内容 (CFPの時点で述べたこと)</vt:lpstr>
      <vt:lpstr>Japan WG Tooling SWGで「やること」</vt:lpstr>
      <vt:lpstr>成果目標の例</vt:lpstr>
      <vt:lpstr>商用ツールの扱いについて</vt:lpstr>
      <vt:lpstr>SWG間の連携について</vt:lpstr>
      <vt:lpstr>情報収集するツール等の候補（確定ではない）</vt:lpstr>
      <vt:lpstr>OpenChain WGの動き</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f8309610</dc:creator>
  <cp:lastModifiedBy>kobayashi yoshitake(小林 良岳 ○ＳＷＣ□ＯＳＴ)</cp:lastModifiedBy>
  <cp:revision>196</cp:revision>
  <dcterms:modified xsi:type="dcterms:W3CDTF">2019-04-25T07:02:41Z</dcterms:modified>
</cp:coreProperties>
</file>