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4" r:id="rId4"/>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Lst>
  <p:sldSz cy="6858000" cx="12192000"/>
  <p:notesSz cx="6858000" cy="9144000"/>
  <p:embeddedFontLst>
    <p:embeddedFont>
      <p:font typeface="Roboto"/>
      <p:regular r:id="rId90"/>
      <p:bold r:id="rId91"/>
      <p:italic r:id="rId92"/>
      <p:boldItalic r:id="rId93"/>
    </p:embeddedFont>
    <p:embeddedFont>
      <p:font typeface="Roboto Medium"/>
      <p:regular r:id="rId94"/>
      <p:bold r:id="rId95"/>
      <p:italic r:id="rId96"/>
      <p:boldItalic r:id="rId97"/>
    </p:embeddedFont>
    <p:embeddedFont>
      <p:font typeface="Roboto Condensed"/>
      <p:regular r:id="rId98"/>
      <p:bold r:id="rId99"/>
      <p:italic r:id="rId100"/>
      <p:boldItalic r:id="rId101"/>
    </p:embeddedFont>
    <p:embeddedFont>
      <p:font typeface="Roboto Mono"/>
      <p:regular r:id="rId102"/>
      <p:bold r:id="rId103"/>
      <p:italic r:id="rId104"/>
      <p:boldItalic r:id="rId10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F4F82D48-C7AC-4557-B803-6118D1D7CCD9}">
  <a:tblStyle styleId="{F4F82D48-C7AC-4557-B803-6118D1D7CCD9}"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 styleId="{3008B7F7-1031-4B05-B229-2884EDF7C79B}" styleName="Table_1"/>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5" Type="http://schemas.openxmlformats.org/officeDocument/2006/relationships/font" Target="fonts/RobotoMono-boldItalic.fntdata"/><Relationship Id="rId104" Type="http://schemas.openxmlformats.org/officeDocument/2006/relationships/font" Target="fonts/RobotoMono-italic.fntdata"/><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font" Target="fonts/RobotoMono-bold.fntdata"/><Relationship Id="rId102" Type="http://schemas.openxmlformats.org/officeDocument/2006/relationships/font" Target="fonts/RobotoMono-regular.fntdata"/><Relationship Id="rId101" Type="http://schemas.openxmlformats.org/officeDocument/2006/relationships/font" Target="fonts/RobotoCondensed-boldItalic.fntdata"/><Relationship Id="rId100" Type="http://schemas.openxmlformats.org/officeDocument/2006/relationships/font" Target="fonts/RobotoCondensed-italic.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font" Target="fonts/RobotoMedium-bold.fntdata"/><Relationship Id="rId94" Type="http://schemas.openxmlformats.org/officeDocument/2006/relationships/font" Target="fonts/RobotoMedium-regular.fntdata"/><Relationship Id="rId97" Type="http://schemas.openxmlformats.org/officeDocument/2006/relationships/font" Target="fonts/RobotoMedium-boldItalic.fntdata"/><Relationship Id="rId96" Type="http://schemas.openxmlformats.org/officeDocument/2006/relationships/font" Target="fonts/RobotoMedium-italic.fntdata"/><Relationship Id="rId11" Type="http://schemas.openxmlformats.org/officeDocument/2006/relationships/slide" Target="slides/slide5.xml"/><Relationship Id="rId99" Type="http://schemas.openxmlformats.org/officeDocument/2006/relationships/font" Target="fonts/RobotoCondensed-bold.fntdata"/><Relationship Id="rId10" Type="http://schemas.openxmlformats.org/officeDocument/2006/relationships/slide" Target="slides/slide4.xml"/><Relationship Id="rId98" Type="http://schemas.openxmlformats.org/officeDocument/2006/relationships/font" Target="fonts/RobotoCondensed-regular.fntdata"/><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font" Target="fonts/Roboto-bold.fntdata"/><Relationship Id="rId90" Type="http://schemas.openxmlformats.org/officeDocument/2006/relationships/font" Target="fonts/Roboto-regular.fntdata"/><Relationship Id="rId93" Type="http://schemas.openxmlformats.org/officeDocument/2006/relationships/font" Target="fonts/Roboto-boldItalic.fntdata"/><Relationship Id="rId92" Type="http://schemas.openxmlformats.org/officeDocument/2006/relationships/font" Target="fonts/Roboto-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8788"/>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Roboto"/>
                <a:ea typeface="Roboto"/>
                <a:cs typeface="Roboto"/>
                <a:sym typeface="Roboto"/>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8788"/>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Roboto"/>
                <a:ea typeface="Roboto"/>
                <a:cs typeface="Roboto"/>
                <a:sym typeface="Roboto"/>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400550"/>
            <a:ext cx="5486399" cy="360045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Roboto"/>
                <a:ea typeface="Roboto"/>
                <a:cs typeface="Roboto"/>
                <a:sym typeface="Roboto"/>
              </a:defRPr>
            </a:lvl1pPr>
            <a:lvl2pPr indent="0" lvl="1" marL="457200" marR="0" rtl="0" algn="l">
              <a:spcBef>
                <a:spcPts val="0"/>
              </a:spcBef>
              <a:buNone/>
              <a:defRPr b="0" i="0" sz="1200" u="none" cap="none" strike="noStrike">
                <a:solidFill>
                  <a:schemeClr val="dk1"/>
                </a:solidFill>
                <a:latin typeface="Roboto"/>
                <a:ea typeface="Roboto"/>
                <a:cs typeface="Roboto"/>
                <a:sym typeface="Roboto"/>
              </a:defRPr>
            </a:lvl2pPr>
            <a:lvl3pPr indent="0" lvl="2" marL="914400" marR="0" rtl="0" algn="l">
              <a:spcBef>
                <a:spcPts val="0"/>
              </a:spcBef>
              <a:buNone/>
              <a:defRPr b="0" i="0" sz="1200" u="none" cap="none" strike="noStrike">
                <a:solidFill>
                  <a:schemeClr val="dk1"/>
                </a:solidFill>
                <a:latin typeface="Roboto"/>
                <a:ea typeface="Roboto"/>
                <a:cs typeface="Roboto"/>
                <a:sym typeface="Roboto"/>
              </a:defRPr>
            </a:lvl3pPr>
            <a:lvl4pPr indent="0" lvl="3" marL="1371600" marR="0" rtl="0" algn="l">
              <a:spcBef>
                <a:spcPts val="0"/>
              </a:spcBef>
              <a:buNone/>
              <a:defRPr b="0" i="0" sz="1200" u="none" cap="none" strike="noStrike">
                <a:solidFill>
                  <a:schemeClr val="dk1"/>
                </a:solidFill>
                <a:latin typeface="Roboto"/>
                <a:ea typeface="Roboto"/>
                <a:cs typeface="Roboto"/>
                <a:sym typeface="Roboto"/>
              </a:defRPr>
            </a:lvl4pPr>
            <a:lvl5pPr indent="0" lvl="4" marL="1828800" marR="0" rtl="0" algn="l">
              <a:spcBef>
                <a:spcPts val="0"/>
              </a:spcBef>
              <a:buNone/>
              <a:defRPr b="0" i="0" sz="1200" u="none" cap="none" strike="noStrike">
                <a:solidFill>
                  <a:schemeClr val="dk1"/>
                </a:solidFill>
                <a:latin typeface="Roboto"/>
                <a:ea typeface="Roboto"/>
                <a:cs typeface="Roboto"/>
                <a:sym typeface="Roboto"/>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8786"/>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Roboto"/>
                <a:ea typeface="Roboto"/>
                <a:cs typeface="Roboto"/>
                <a:sym typeface="Roboto"/>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Ghostscript"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 name="Shape 47"/>
        <p:cNvGrpSpPr/>
        <p:nvPr/>
      </p:nvGrpSpPr>
      <p:grpSpPr>
        <a:xfrm>
          <a:off x="0" y="0"/>
          <a:ext cx="0" cy="0"/>
          <a:chOff x="0" y="0"/>
          <a:chExt cx="0" cy="0"/>
        </a:xfrm>
      </p:grpSpPr>
      <p:sp>
        <p:nvSpPr>
          <p:cNvPr id="48" name="Shape 4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9" name="Shape 49"/>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Roboto"/>
              <a:buNone/>
            </a:pPr>
            <a:r>
              <a:rPr b="0" i="0" lang="en-US" sz="1200" u="none" cap="none" strike="noStrike">
                <a:solidFill>
                  <a:schemeClr val="dk1"/>
                </a:solidFill>
                <a:latin typeface="Roboto"/>
                <a:ea typeface="Roboto"/>
                <a:cs typeface="Roboto"/>
                <a:sym typeface="Roboto"/>
              </a:rPr>
              <a:t>Welcome to the OpenChain Curriculum Slides. These slides can be used to help train internal teams about FOSS compliance issues and to conform with the OpenChain Specification.</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You can deliver these slides as one half-day training session or you can deliver each chapter as a separate module. Please note that each chapter has “Check Your Understanding” slides with questions and answers in the slide notes. These can be used as the basis for in-house tests for FOSS compliance.</a:t>
            </a:r>
          </a:p>
        </p:txBody>
      </p:sp>
      <p:sp>
        <p:nvSpPr>
          <p:cNvPr id="50" name="Shape 50"/>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Roboto"/>
                <a:ea typeface="Roboto"/>
                <a:cs typeface="Roboto"/>
                <a:sym typeface="Roboto"/>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4" name="Shape 114"/>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This slide explains what is a “license.” This is different to a contract under US law. This slides explains the boundaries of what can be in a license.</a:t>
            </a:r>
          </a:p>
        </p:txBody>
      </p:sp>
      <p:sp>
        <p:nvSpPr>
          <p:cNvPr id="115" name="Shape 115"/>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Roboto"/>
                <a:ea typeface="Roboto"/>
                <a:cs typeface="Roboto"/>
                <a:sym typeface="Roboto"/>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21" name="Shape 121"/>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Roboto"/>
              <a:buNone/>
            </a:pPr>
            <a:r>
              <a:rPr b="0" i="0" lang="en-US" sz="1200" u="none" cap="none" strike="noStrike">
                <a:solidFill>
                  <a:schemeClr val="dk1"/>
                </a:solidFill>
                <a:latin typeface="Roboto"/>
                <a:ea typeface="Roboto"/>
                <a:cs typeface="Roboto"/>
                <a:sym typeface="Roboto"/>
              </a:rPr>
              <a:t>Copyright protects original works of authorship. It's different than patent in that copyright protects the expression of an idea, whereas patent protects the underlying idea itself. Examples of works of authorship include photographs, songs, and computer code. </a:t>
            </a:r>
          </a:p>
          <a:p>
            <a:pPr indent="0" lvl="0" marL="0" marR="0" rtl="0" algn="l">
              <a:lnSpc>
                <a:spcPct val="100000"/>
              </a:lnSpc>
              <a:spcBef>
                <a:spcPts val="0"/>
              </a:spcBef>
              <a:spcAft>
                <a:spcPts val="0"/>
              </a:spcAft>
              <a:buClr>
                <a:schemeClr val="dk1"/>
              </a:buClr>
              <a:buSzPct val="25000"/>
              <a:buFont typeface="Roboto"/>
              <a:buNone/>
            </a:pPr>
            <a:r>
              <a:t/>
            </a:r>
            <a:endParaRPr b="0" i="0" sz="12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ct val="25000"/>
              <a:buFont typeface="Roboto"/>
              <a:buNone/>
            </a:pPr>
            <a:r>
              <a:rPr b="0" i="0" lang="en-US" sz="1200" u="none" cap="none" strike="noStrike">
                <a:solidFill>
                  <a:schemeClr val="dk1"/>
                </a:solidFill>
                <a:latin typeface="Roboto"/>
                <a:ea typeface="Roboto"/>
                <a:cs typeface="Roboto"/>
                <a:sym typeface="Roboto"/>
              </a:rPr>
              <a:t>Most important copyright concepts for software are: right to reproduce, right to make creative works (or right to modify), and right to distribute.</a:t>
            </a:r>
          </a:p>
          <a:p>
            <a:pPr indent="0" lvl="0" marL="0" marR="0" rtl="0" algn="l">
              <a:lnSpc>
                <a:spcPct val="100000"/>
              </a:lnSpc>
              <a:spcBef>
                <a:spcPts val="0"/>
              </a:spcBef>
              <a:spcAft>
                <a:spcPts val="0"/>
              </a:spcAft>
              <a:buClr>
                <a:schemeClr val="dk1"/>
              </a:buClr>
              <a:buSzPct val="25000"/>
              <a:buFont typeface="Roboto"/>
              <a:buNone/>
            </a:pPr>
            <a:r>
              <a:t/>
            </a:r>
            <a:endParaRPr b="0" i="0" sz="12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ct val="25000"/>
              <a:buFont typeface="Roboto"/>
              <a:buNone/>
            </a:pPr>
            <a:r>
              <a:rPr b="0" i="0" lang="en-US" sz="1200" u="none" cap="none" strike="noStrike">
                <a:solidFill>
                  <a:schemeClr val="dk1"/>
                </a:solidFill>
                <a:latin typeface="Roboto"/>
                <a:ea typeface="Roboto"/>
                <a:cs typeface="Roboto"/>
                <a:sym typeface="Roboto"/>
              </a:rPr>
              <a:t>Software can be subject to a patent. Patent protects method of operation, such as computer program. However, patent protects functionality, and not abstract ideas. </a:t>
            </a:r>
          </a:p>
          <a:p>
            <a:pPr indent="0" lvl="0" marL="0" marR="0" rtl="0" algn="l">
              <a:lnSpc>
                <a:spcPct val="100000"/>
              </a:lnSpc>
              <a:spcBef>
                <a:spcPts val="0"/>
              </a:spcBef>
              <a:spcAft>
                <a:spcPts val="0"/>
              </a:spcAft>
              <a:buClr>
                <a:schemeClr val="dk1"/>
              </a:buClr>
              <a:buSzPct val="25000"/>
              <a:buFont typeface="Roboto"/>
              <a:buNone/>
            </a:pPr>
            <a:r>
              <a:t/>
            </a:r>
            <a:endParaRPr b="0" i="0" sz="12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ct val="25000"/>
              <a:buFont typeface="Roboto"/>
              <a:buNone/>
            </a:pPr>
            <a:r>
              <a:rPr b="0" i="0" lang="en-US" sz="1200" u="none" cap="none" strike="noStrike">
                <a:solidFill>
                  <a:schemeClr val="dk1"/>
                </a:solidFill>
                <a:latin typeface="Roboto"/>
                <a:ea typeface="Roboto"/>
                <a:cs typeface="Roboto"/>
                <a:sym typeface="Roboto"/>
              </a:rPr>
              <a:t>Patent holder can exclude others from practicing the patent, regardless of whether the others have independently created the product.</a:t>
            </a:r>
          </a:p>
          <a:p>
            <a:pPr indent="0" lvl="0" marL="0" marR="0" rtl="0" algn="l">
              <a:lnSpc>
                <a:spcPct val="100000"/>
              </a:lnSpc>
              <a:spcBef>
                <a:spcPts val="0"/>
              </a:spcBef>
              <a:spcAft>
                <a:spcPts val="0"/>
              </a:spcAft>
              <a:buClr>
                <a:schemeClr val="dk1"/>
              </a:buClr>
              <a:buSzPct val="25000"/>
              <a:buFont typeface="Roboto"/>
              <a:buNone/>
            </a:pPr>
            <a:r>
              <a:t/>
            </a:r>
            <a:endParaRPr b="0" i="0" sz="12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ct val="25000"/>
              <a:buFont typeface="Roboto"/>
              <a:buNone/>
            </a:pPr>
            <a:r>
              <a:rPr b="0" i="0" lang="en-US" sz="1200" u="none" cap="none" strike="noStrike">
                <a:solidFill>
                  <a:schemeClr val="dk1"/>
                </a:solidFill>
                <a:latin typeface="Roboto"/>
                <a:ea typeface="Roboto"/>
                <a:cs typeface="Roboto"/>
                <a:sym typeface="Roboto"/>
              </a:rPr>
              <a:t>If you have independently developed your own software, then you may not need a copyright license if you can show the independent development and you had no access to the copyrighted work in question. This is difficult if the copyrighted work is popular such that it'd be reasonable to assume that you had access. If your software reads on a patent, then you will need a patent license regardless of whether you've independently developed the software. An example of this would be FFMpeg, which is a free software project that provides the codecs for encoding and decoding videos. However, you would still need a patent license to encode and decode a certain format.</a:t>
            </a:r>
          </a:p>
        </p:txBody>
      </p:sp>
      <p:sp>
        <p:nvSpPr>
          <p:cNvPr id="122" name="Shape 122"/>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Roboto"/>
                <a:ea typeface="Roboto"/>
                <a:cs typeface="Roboto"/>
                <a:sym typeface="Roboto"/>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28" name="Shape 128"/>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lt1"/>
                </a:solidFill>
                <a:latin typeface="Roboto"/>
                <a:ea typeface="Roboto"/>
                <a:cs typeface="Roboto"/>
                <a:sym typeface="Roboto"/>
              </a:rPr>
              <a:t>This chapter is useful for lawyers, managers or developers who may not be familiar with FOSS licenses.</a:t>
            </a:r>
          </a:p>
        </p:txBody>
      </p:sp>
      <p:sp>
        <p:nvSpPr>
          <p:cNvPr id="129" name="Shape 129"/>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lt1"/>
                </a:solidFill>
                <a:latin typeface="Roboto"/>
                <a:ea typeface="Roboto"/>
                <a:cs typeface="Roboto"/>
                <a:sym typeface="Roboto"/>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35" name="Shape 135"/>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Roboto"/>
              <a:buNone/>
            </a:pPr>
            <a:r>
              <a:rPr b="0" i="0" lang="en-US" sz="1200" u="none" cap="none" strike="noStrike">
                <a:solidFill>
                  <a:schemeClr val="dk1"/>
                </a:solidFill>
                <a:latin typeface="Roboto"/>
                <a:ea typeface="Roboto"/>
                <a:cs typeface="Roboto"/>
                <a:sym typeface="Roboto"/>
              </a:rPr>
              <a:t>This slide provides the “big picture” about what FOSS licenses do. It also explains a resource where you can find out more about some FOSS licenses.</a:t>
            </a:r>
          </a:p>
        </p:txBody>
      </p:sp>
      <p:sp>
        <p:nvSpPr>
          <p:cNvPr id="136" name="Shape 136"/>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Roboto"/>
                <a:ea typeface="Roboto"/>
                <a:cs typeface="Roboto"/>
                <a:sym typeface="Roboto"/>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2" name="Shape 142"/>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This slide explains ”permissive” FOSS licenses, the most basic type of FOSS license, which usually have minimal requirements. The most basic requirement is to include a copyright notice.  Permissive licenses do not require source code to be made available to downstream recipients. The code owner is providing the source code under the FOSS license, but is not requiring that you provide the source code to others.  </a:t>
            </a:r>
          </a:p>
        </p:txBody>
      </p:sp>
      <p:sp>
        <p:nvSpPr>
          <p:cNvPr id="143" name="Shape 143"/>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Roboto"/>
                <a:ea typeface="Roboto"/>
                <a:cs typeface="Roboto"/>
                <a:sym typeface="Roboto"/>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9" name="Shape 149"/>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This slide explains reciprocity and Copyleft, a more complex type of FOSS license that have additional requirements above permissive licenses. They require distribution of the original work and derivative works under the same terms as the original work. </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p:txBody>
      </p:sp>
      <p:sp>
        <p:nvSpPr>
          <p:cNvPr id="150" name="Shape 150"/>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Roboto"/>
                <a:ea typeface="Roboto"/>
                <a:cs typeface="Roboto"/>
                <a:sym typeface="Roboto"/>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56" name="Shape 156"/>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This slide explains proprietary or closed source licenses. These licenses often have very different requirements and rules compared to FOSS licenses.</a:t>
            </a:r>
          </a:p>
        </p:txBody>
      </p:sp>
      <p:sp>
        <p:nvSpPr>
          <p:cNvPr id="157" name="Shape 157"/>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Roboto"/>
                <a:ea typeface="Roboto"/>
                <a:cs typeface="Roboto"/>
                <a:sym typeface="Roboto"/>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63" name="Shape 163"/>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There are other types of license used. Sometimes these are confused with FOSS but their requirements are actually different. Freeware or Shareware licensing should not be regarded as the same or compatible with FOSS licensing.</a:t>
            </a:r>
          </a:p>
        </p:txBody>
      </p:sp>
      <p:sp>
        <p:nvSpPr>
          <p:cNvPr id="164" name="Shape 164"/>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Roboto"/>
                <a:ea typeface="Roboto"/>
                <a:cs typeface="Roboto"/>
                <a:sym typeface="Roboto"/>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70" name="Shape 170"/>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There are other types of license used. Sometimes these are confused with FOSS but their requirements are actually different. Freeware or Shareware licensing should not be regarded as the same or compatible with FOSS licensing.</a:t>
            </a:r>
          </a:p>
        </p:txBody>
      </p:sp>
      <p:sp>
        <p:nvSpPr>
          <p:cNvPr id="171" name="Shape 171"/>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Roboto"/>
                <a:ea typeface="Roboto"/>
                <a:cs typeface="Roboto"/>
                <a:sym typeface="Roboto"/>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77" name="Shape 177"/>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This slide explains public domain, a type of release that means the work is released without any restrictions whatsoever by the authors. In the US public domain software can be included in FOSS code, but it should be noted that not all legal jurisdictions recognize the existence or permit the release of authorship under public domain. Germany is one example.</a:t>
            </a:r>
          </a:p>
        </p:txBody>
      </p:sp>
      <p:sp>
        <p:nvSpPr>
          <p:cNvPr id="178" name="Shape 17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Roboto"/>
                <a:ea typeface="Roboto"/>
                <a:cs typeface="Roboto"/>
                <a:sym typeface="Roboto"/>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7" name="Shape 57"/>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rgbClr val="000000"/>
                </a:solidFill>
                <a:latin typeface="Roboto"/>
                <a:ea typeface="Roboto"/>
                <a:cs typeface="Roboto"/>
                <a:sym typeface="Roboto"/>
              </a:rPr>
              <a:t>This slide helps explain what the OpenChain Curriculum and these slides are for.</a:t>
            </a:r>
          </a:p>
        </p:txBody>
      </p:sp>
      <p:sp>
        <p:nvSpPr>
          <p:cNvPr id="58" name="Shape 5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Roboto"/>
                <a:ea typeface="Roboto"/>
                <a:cs typeface="Roboto"/>
                <a:sym typeface="Roboto"/>
              </a:rPr>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4" name="Shape 184"/>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This slide explains license compatibility, the way of understanding what licenses can be used together. Some FOSS licenses are compatible with each other. Some are incompatible. This is an important consideration when choosing code and choosing licenses.</a:t>
            </a:r>
          </a:p>
        </p:txBody>
      </p:sp>
      <p:sp>
        <p:nvSpPr>
          <p:cNvPr id="185" name="Shape 185"/>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Roboto"/>
                <a:ea typeface="Roboto"/>
                <a:cs typeface="Roboto"/>
                <a:sym typeface="Roboto"/>
              </a:rPr>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91" name="Shape 191"/>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This slide explains notices, the text comments in files that explain authorship and licensing, and which are often regarded as the most important way of knowing what license applies to a file.</a:t>
            </a:r>
          </a:p>
        </p:txBody>
      </p:sp>
      <p:sp>
        <p:nvSpPr>
          <p:cNvPr id="192" name="Shape 192"/>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Roboto"/>
                <a:ea typeface="Roboto"/>
                <a:cs typeface="Roboto"/>
                <a:sym typeface="Roboto"/>
              </a:rPr>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98" name="Shape 198"/>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This slides explains multi-licensing. This is the situation where more than set of license terms can apply to a piece of software.</a:t>
            </a:r>
            <a:br>
              <a:rPr b="0" i="0" lang="en-US" sz="1200" u="none" cap="none" strike="noStrike">
                <a:solidFill>
                  <a:schemeClr val="dk1"/>
                </a:solidFill>
                <a:latin typeface="Roboto"/>
                <a:ea typeface="Roboto"/>
                <a:cs typeface="Roboto"/>
                <a:sym typeface="Roboto"/>
              </a:rPr>
            </a:br>
            <a:br>
              <a:rPr b="0" i="0" lang="en-US" sz="1200" u="none" cap="none" strike="noStrike">
                <a:solidFill>
                  <a:schemeClr val="dk1"/>
                </a:solidFill>
                <a:latin typeface="Roboto"/>
                <a:ea typeface="Roboto"/>
                <a:cs typeface="Roboto"/>
                <a:sym typeface="Roboto"/>
              </a:rPr>
            </a:br>
            <a:r>
              <a:rPr b="1" i="0" lang="en-US" sz="1200" u="none" cap="none" strike="noStrike">
                <a:solidFill>
                  <a:schemeClr val="dk1"/>
                </a:solidFill>
                <a:latin typeface="Roboto"/>
                <a:ea typeface="Roboto"/>
                <a:cs typeface="Roboto"/>
                <a:sym typeface="Roboto"/>
              </a:rPr>
              <a:t>Conjunctive</a:t>
            </a:r>
            <a:r>
              <a:rPr b="0" i="0" lang="en-US" sz="1200" u="none" cap="none" strike="noStrike">
                <a:solidFill>
                  <a:schemeClr val="dk1"/>
                </a:solidFill>
                <a:latin typeface="Roboto"/>
                <a:ea typeface="Roboto"/>
                <a:cs typeface="Roboto"/>
                <a:sym typeface="Roboto"/>
              </a:rPr>
              <a:t> = Multiple licenses apply</a:t>
            </a:r>
          </a:p>
          <a:p>
            <a:pPr indent="0" lvl="1" marL="457200" marR="0" rtl="0" algn="l">
              <a:spcBef>
                <a:spcPts val="0"/>
              </a:spcBef>
              <a:buSzPct val="25000"/>
              <a:buNone/>
            </a:pPr>
            <a:r>
              <a:rPr b="0" i="0" lang="en-US" sz="1200" u="none" cap="none" strike="noStrike">
                <a:solidFill>
                  <a:schemeClr val="dk1"/>
                </a:solidFill>
                <a:latin typeface="Roboto"/>
                <a:ea typeface="Roboto"/>
                <a:cs typeface="Roboto"/>
                <a:sym typeface="Roboto"/>
              </a:rPr>
              <a:t>GPL-2.0 project also includes code under BSD-3-Clause </a:t>
            </a:r>
          </a:p>
          <a:p>
            <a:pPr indent="-12176" lvl="1" marL="596376" marR="0" rtl="0" algn="l">
              <a:spcBef>
                <a:spcPts val="0"/>
              </a:spcBef>
              <a:buClr>
                <a:schemeClr val="dk1"/>
              </a:buClr>
              <a:buSzPct val="25000"/>
              <a:buFont typeface="Roboto"/>
              <a:buNone/>
            </a:pPr>
            <a:r>
              <a:rPr b="0" i="0" lang="en-US" sz="1200" u="none" cap="none" strike="noStrike">
                <a:solidFill>
                  <a:schemeClr val="dk1"/>
                </a:solidFill>
                <a:latin typeface="Roboto"/>
                <a:ea typeface="Roboto"/>
                <a:cs typeface="Roboto"/>
                <a:sym typeface="Roboto"/>
              </a:rPr>
              <a:t>In this situation you have to comply with both sets of license terms</a:t>
            </a:r>
          </a:p>
          <a:p>
            <a:pPr indent="0" lvl="0" marL="0" marR="0" rtl="0" algn="l">
              <a:spcBef>
                <a:spcPts val="0"/>
              </a:spcBef>
              <a:buSzPct val="25000"/>
              <a:buNone/>
            </a:pPr>
            <a:r>
              <a:rPr b="1" i="0" lang="en-US" sz="1200" u="none" cap="none" strike="noStrike">
                <a:solidFill>
                  <a:schemeClr val="dk1"/>
                </a:solidFill>
                <a:latin typeface="Roboto"/>
                <a:ea typeface="Roboto"/>
                <a:cs typeface="Roboto"/>
                <a:sym typeface="Roboto"/>
              </a:rPr>
              <a:t>Disjunctive</a:t>
            </a:r>
            <a:r>
              <a:rPr b="0" i="0" lang="en-US" sz="1200" u="none" cap="none" strike="noStrike">
                <a:solidFill>
                  <a:schemeClr val="dk1"/>
                </a:solidFill>
                <a:latin typeface="Roboto"/>
                <a:ea typeface="Roboto"/>
                <a:cs typeface="Roboto"/>
                <a:sym typeface="Roboto"/>
              </a:rPr>
              <a:t> = Choice of one open source license or another</a:t>
            </a:r>
          </a:p>
          <a:p>
            <a:pPr indent="0" lvl="1" marL="457200" marR="0" rtl="0" algn="l">
              <a:spcBef>
                <a:spcPts val="0"/>
              </a:spcBef>
              <a:buSzPct val="25000"/>
              <a:buNone/>
            </a:pPr>
            <a:r>
              <a:rPr b="0" i="0" lang="en-US" sz="1200" u="none" cap="none" strike="noStrike">
                <a:solidFill>
                  <a:schemeClr val="dk1"/>
                </a:solidFill>
                <a:latin typeface="Roboto"/>
                <a:ea typeface="Roboto"/>
                <a:cs typeface="Roboto"/>
                <a:sym typeface="Roboto"/>
              </a:rPr>
              <a:t>Mozilla tri-license</a:t>
            </a:r>
          </a:p>
          <a:p>
            <a:pPr indent="0" lvl="1" marL="457200" marR="0" rtl="0" algn="l">
              <a:spcBef>
                <a:spcPts val="0"/>
              </a:spcBef>
              <a:buSzPct val="25000"/>
              <a:buNone/>
            </a:pPr>
            <a:r>
              <a:rPr b="0" i="0" lang="en-US" sz="1200" u="none" cap="none" strike="noStrike">
                <a:solidFill>
                  <a:schemeClr val="dk1"/>
                </a:solidFill>
                <a:latin typeface="Roboto"/>
                <a:ea typeface="Roboto"/>
                <a:cs typeface="Roboto"/>
                <a:sym typeface="Roboto"/>
              </a:rPr>
              <a:t>Jetty</a:t>
            </a:r>
          </a:p>
          <a:p>
            <a:pPr indent="0" lvl="1" marL="457200" marR="0" rtl="0" algn="l">
              <a:spcBef>
                <a:spcPts val="0"/>
              </a:spcBef>
              <a:spcAft>
                <a:spcPts val="0"/>
              </a:spcAft>
              <a:buSzPct val="25000"/>
              <a:buNone/>
            </a:pPr>
            <a:r>
              <a:rPr b="0" i="0" lang="en-US" sz="1200" u="none" cap="none" strike="noStrike">
                <a:solidFill>
                  <a:schemeClr val="dk1"/>
                </a:solidFill>
                <a:latin typeface="Roboto"/>
                <a:ea typeface="Roboto"/>
                <a:cs typeface="Roboto"/>
                <a:sym typeface="Roboto"/>
              </a:rPr>
              <a:t>Ruby</a:t>
            </a:r>
          </a:p>
          <a:p>
            <a:pPr indent="0" lvl="0" marL="0" marR="0" rtl="0" algn="l">
              <a:lnSpc>
                <a:spcPct val="100000"/>
              </a:lnSpc>
              <a:spcBef>
                <a:spcPts val="0"/>
              </a:spcBef>
              <a:spcAft>
                <a:spcPts val="0"/>
              </a:spcAft>
              <a:buClr>
                <a:schemeClr val="dk1"/>
              </a:buClr>
              <a:buSzPct val="25000"/>
              <a:buFont typeface="Roboto"/>
              <a:buNone/>
            </a:pPr>
            <a:br>
              <a:rPr b="0" i="0" lang="en-US" sz="1200" u="none" cap="none" strike="noStrike">
                <a:solidFill>
                  <a:schemeClr val="dk1"/>
                </a:solidFill>
                <a:latin typeface="Roboto"/>
                <a:ea typeface="Roboto"/>
                <a:cs typeface="Roboto"/>
                <a:sym typeface="Roboto"/>
              </a:rPr>
            </a:br>
            <a:r>
              <a:rPr b="0" i="0" lang="en-US" sz="1200" u="none" cap="none" strike="noStrike">
                <a:solidFill>
                  <a:schemeClr val="dk1"/>
                </a:solidFill>
                <a:latin typeface="Roboto"/>
                <a:ea typeface="Roboto"/>
                <a:cs typeface="Roboto"/>
                <a:sym typeface="Roboto"/>
              </a:rPr>
              <a:t>Disjunctive licensing may be something important to explore more deeply when creating a FOSS policy.</a:t>
            </a:r>
          </a:p>
          <a:p>
            <a:pPr indent="0" lvl="0" marL="0" marR="0" rtl="0" algn="l">
              <a:lnSpc>
                <a:spcPct val="100000"/>
              </a:lnSpc>
              <a:spcBef>
                <a:spcPts val="0"/>
              </a:spcBef>
              <a:spcAft>
                <a:spcPts val="0"/>
              </a:spcAft>
              <a:buClr>
                <a:schemeClr val="dk1"/>
              </a:buClr>
              <a:buSzPct val="25000"/>
              <a:buFont typeface="Roboto"/>
              <a:buNone/>
            </a:pPr>
            <a:r>
              <a:t/>
            </a:r>
            <a:endParaRPr b="0" i="0" sz="12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ct val="25000"/>
              <a:buFont typeface="Roboto"/>
              <a:buNone/>
            </a:pPr>
            <a:r>
              <a:rPr b="0" i="0" lang="en-US" sz="1200" u="none" cap="none" strike="noStrike">
                <a:solidFill>
                  <a:schemeClr val="dk1"/>
                </a:solidFill>
                <a:latin typeface="Roboto"/>
                <a:ea typeface="Roboto"/>
                <a:cs typeface="Roboto"/>
                <a:sym typeface="Roboto"/>
              </a:rPr>
              <a:t>Under disjunctive licensing you have a choice of licensing, i.e. GPL and a more permissive license option, you may choose which license you are going to distribute under depending on license compatibility, license requirements. </a:t>
            </a:r>
          </a:p>
          <a:p>
            <a:pPr indent="0" lvl="0" marL="0" marR="0" rtl="0" algn="l">
              <a:lnSpc>
                <a:spcPct val="100000"/>
              </a:lnSpc>
              <a:spcBef>
                <a:spcPts val="0"/>
              </a:spcBef>
              <a:spcAft>
                <a:spcPts val="0"/>
              </a:spcAft>
              <a:buClr>
                <a:schemeClr val="dk1"/>
              </a:buClr>
              <a:buSzPct val="25000"/>
              <a:buFont typeface="Roboto"/>
              <a:buNone/>
            </a:pPr>
            <a:r>
              <a:rPr b="0" i="0" lang="en-US" sz="1200" u="none" cap="none" strike="noStrike">
                <a:solidFill>
                  <a:schemeClr val="dk1"/>
                </a:solidFill>
                <a:latin typeface="Roboto"/>
                <a:ea typeface="Roboto"/>
                <a:cs typeface="Roboto"/>
                <a:sym typeface="Roboto"/>
              </a:rPr>
              <a:t>Sometimes a project has a disjunctive licensing situation, but only one license is included in your code – so perhaps the person you got the code from already made this choice. If they choose the license you weren’t going to use, now you might have to consider if you should figure out who the original © holder is and get the code directly from them</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a:p>
            <a:pPr indent="0" lvl="0" marL="0" marR="0" rtl="0" algn="l">
              <a:spcBef>
                <a:spcPts val="0"/>
              </a:spcBef>
              <a:buSzPct val="25000"/>
              <a:buNone/>
            </a:pPr>
            <a:r>
              <a:rPr b="1" i="0" lang="en-US" sz="1200" u="none" cap="none" strike="noStrike">
                <a:solidFill>
                  <a:schemeClr val="dk1"/>
                </a:solidFill>
                <a:latin typeface="Roboto"/>
                <a:ea typeface="Roboto"/>
                <a:cs typeface="Roboto"/>
                <a:sym typeface="Roboto"/>
              </a:rPr>
              <a:t>Example: </a:t>
            </a:r>
          </a:p>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MPL 1.1/GPL 2.0/LGPL 2.1 - - </a:t>
            </a:r>
          </a:p>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“The contents of this file are subject to the Mozilla Public License Version - 1.1 (the "License"); you may not use this file except in compliance with - the License.</a:t>
            </a:r>
          </a:p>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 . . . </a:t>
            </a:r>
          </a:p>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Alternatively, the contents of this file may be used under the terms of - either the GNU General Public License Version 2 or later (the "GPL"), or - the GNU Lesser General Public License Version 2.1 or later (the "LGPL"), - in which case the provisions of the GPL or the LGPL are applicable instead - of those above. </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If you wish to allow use of your version of this file only - under the terms of either the GPL or the LGPL, and not to allow others to - use your version of this file under the terms of the MPL, indicate your - decision by deleting the provisions above and replace them with the notice - and other provisions required by the LGPL or the GPL. If you do not delete - the provisions above, a recipient may use your version of this file under - the terms of any one of the MPL, the GPL or the LGPL. “</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a:t>
            </a:r>
            <a:r>
              <a:rPr b="1" i="0" lang="en-US" sz="1200" u="none" cap="none" strike="noStrike">
                <a:solidFill>
                  <a:schemeClr val="dk1"/>
                </a:solidFill>
                <a:latin typeface="Roboto"/>
                <a:ea typeface="Roboto"/>
                <a:cs typeface="Roboto"/>
                <a:sym typeface="Roboto"/>
              </a:rPr>
              <a:t>dual</a:t>
            </a:r>
            <a:r>
              <a:rPr b="0" i="0" lang="en-US" sz="1200" u="none" cap="none" strike="noStrike">
                <a:solidFill>
                  <a:schemeClr val="dk1"/>
                </a:solidFill>
                <a:latin typeface="Roboto"/>
                <a:ea typeface="Roboto"/>
                <a:cs typeface="Roboto"/>
                <a:sym typeface="Roboto"/>
              </a:rPr>
              <a:t>” = confusing term that may be used for any of these situations, but usually refers to business model of OSS license or commercial license choice</a:t>
            </a:r>
          </a:p>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For more on dual-licensing as a business model: http://oss-watch.ac.uk/resources/duallicence2 </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p:txBody>
      </p:sp>
      <p:sp>
        <p:nvSpPr>
          <p:cNvPr id="199" name="Shape 199"/>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Roboto"/>
                <a:ea typeface="Roboto"/>
                <a:cs typeface="Roboto"/>
                <a:sym typeface="Roboto"/>
              </a:rPr>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05" name="Shape 205"/>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FOSS licenses are Free and FOSS Software licenses generally make source code available under terms that allow for modification and redistribution.</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Typical obligations of a permissive FOSS license are that the copyright notice and warranty disclaimer are included with the software. Very often, the license would expressly prohibits users from using the author's name without permission.</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Examples of permissive FOSS licenses include MIT, BSD, and Apache.</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License reciprocity means that the derivative work of the copyrighted work must be made available under the same license. Other names being used include "hereditary", "copyleft", "share-alike", and pejoratively"viral."</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Examples of copyleft-style licenses include GPL and LGPL. </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Copyleft-style licenses often have source availability obligations, which require you to provide accompanying source code when you distribute a binary version of a program or library. The source code should be of the same version and content that corresponds to the binary version you distribute.</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Freeware and Shareware are not FOSS.The reason is that even though freeware and shareware are available without cost, they don't allow the users to make modifications to the software.In fact, many of the freeware and shareware contain similar license restrictions common in proprietary software.</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Multi-license refers to the practice where software is made available under multiple licenses. For example, an open source software can be dual-licensed under MIT and GPLv2. In that case, you are free to choose the license that suits your need.</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FOSS Notices may include information about the identity of the copyright holders and the license governing the software. FOSS Notices may provide notice about modifications. Some licenses require that FOSS Notices be retained or reproduced for attribution purposes.</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p:txBody>
      </p:sp>
      <p:sp>
        <p:nvSpPr>
          <p:cNvPr id="206" name="Shape 206"/>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Roboto"/>
                <a:ea typeface="Roboto"/>
                <a:cs typeface="Roboto"/>
                <a:sym typeface="Roboto"/>
              </a:rPr>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12" name="Shape 212"/>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lt1"/>
                </a:solidFill>
                <a:latin typeface="Roboto"/>
                <a:ea typeface="Roboto"/>
                <a:cs typeface="Roboto"/>
                <a:sym typeface="Roboto"/>
              </a:rPr>
              <a:t>This chapter covers the big picture of FOSS compliance. It explains how compliance works from first principles.</a:t>
            </a:r>
          </a:p>
        </p:txBody>
      </p:sp>
      <p:sp>
        <p:nvSpPr>
          <p:cNvPr id="213" name="Shape 213"/>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lt1"/>
                </a:solidFill>
                <a:latin typeface="Roboto"/>
                <a:ea typeface="Roboto"/>
                <a:cs typeface="Roboto"/>
                <a:sym typeface="Roboto"/>
              </a:rPr>
              <a:t>‹#›</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19" name="Shape 219"/>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This slide explains that FOSS compliance is really a two-part goal. The first is to know your obligations and have a process to support this knowledge. The second is to satisfy the obligations.</a:t>
            </a:r>
          </a:p>
        </p:txBody>
      </p:sp>
      <p:sp>
        <p:nvSpPr>
          <p:cNvPr id="220" name="Shape 220"/>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Roboto"/>
                <a:ea typeface="Roboto"/>
                <a:cs typeface="Roboto"/>
                <a:sym typeface="Roboto"/>
              </a:rPr>
              <a:t>‹#›</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26" name="Shape 226"/>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This slide expands on what compliance obligations must be satisfied in typical FOSS licenses. </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The scope of source code availability is determined by the FOSS license. Some licenses may require source code availability for only the FOSS software. Others may require all the software described in the slide.</a:t>
            </a:r>
          </a:p>
        </p:txBody>
      </p:sp>
      <p:sp>
        <p:nvSpPr>
          <p:cNvPr id="227" name="Shape 227"/>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Roboto"/>
                <a:ea typeface="Roboto"/>
                <a:cs typeface="Roboto"/>
                <a:sym typeface="Roboto"/>
              </a:rPr>
              <a:t>‹#›</a:t>
            </a:fld>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33" name="Shape 233"/>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This slide explains when FOSS obligations are “triggered.” FOSS licenses are copyright licenses and the basic compliance trigger is when you distribute code to another legal entity.</a:t>
            </a:r>
          </a:p>
        </p:txBody>
      </p:sp>
      <p:sp>
        <p:nvSpPr>
          <p:cNvPr id="234" name="Shape 234"/>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Roboto"/>
                <a:ea typeface="Roboto"/>
                <a:cs typeface="Roboto"/>
                <a:sym typeface="Roboto"/>
              </a:rPr>
              <a:t>‹#›</a:t>
            </a:fld>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40" name="Shape 240"/>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This slide explains that modifying code can impose obligations under FOSS licenses. It explains a little bit about derivative works.</a:t>
            </a:r>
          </a:p>
        </p:txBody>
      </p:sp>
      <p:sp>
        <p:nvSpPr>
          <p:cNvPr id="241" name="Shape 241"/>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Roboto"/>
                <a:ea typeface="Roboto"/>
                <a:cs typeface="Roboto"/>
                <a:sym typeface="Roboto"/>
              </a:rPr>
              <a:t>‹#›</a:t>
            </a:fld>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5" name="Shape 245"/>
        <p:cNvGrpSpPr/>
        <p:nvPr/>
      </p:nvGrpSpPr>
      <p:grpSpPr>
        <a:xfrm>
          <a:off x="0" y="0"/>
          <a:ext cx="0" cy="0"/>
          <a:chOff x="0" y="0"/>
          <a:chExt cx="0" cy="0"/>
        </a:xfrm>
      </p:grpSpPr>
      <p:sp>
        <p:nvSpPr>
          <p:cNvPr id="246" name="Shape 24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47" name="Shape 247"/>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This slide explains how FOSS compliance programs work in “broad strokes” (a basic overview). </a:t>
            </a:r>
          </a:p>
        </p:txBody>
      </p:sp>
      <p:sp>
        <p:nvSpPr>
          <p:cNvPr id="248" name="Shape 24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Roboto"/>
                <a:ea typeface="Roboto"/>
                <a:cs typeface="Roboto"/>
                <a:sym typeface="Roboto"/>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4" name="Shape 64"/>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This slide is relevant to providing either a single three hour training session or explaining how a series of shorter sessions focused on “per chapter” training will work. </a:t>
            </a:r>
            <a:br>
              <a:rPr b="0" i="0" lang="en-US" sz="1200" u="none" cap="none" strike="noStrike">
                <a:solidFill>
                  <a:schemeClr val="dk1"/>
                </a:solidFill>
                <a:latin typeface="Roboto"/>
                <a:ea typeface="Roboto"/>
                <a:cs typeface="Roboto"/>
                <a:sym typeface="Roboto"/>
              </a:rPr>
            </a:br>
            <a:br>
              <a:rPr b="0" i="0" lang="en-US" sz="1200" u="none" cap="none" strike="noStrike">
                <a:solidFill>
                  <a:schemeClr val="dk1"/>
                </a:solidFill>
                <a:latin typeface="Roboto"/>
                <a:ea typeface="Roboto"/>
                <a:cs typeface="Roboto"/>
                <a:sym typeface="Roboto"/>
              </a:rPr>
            </a:br>
          </a:p>
        </p:txBody>
      </p:sp>
      <p:sp>
        <p:nvSpPr>
          <p:cNvPr id="65" name="Shape 65"/>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Roboto"/>
                <a:ea typeface="Roboto"/>
                <a:cs typeface="Roboto"/>
                <a:sym typeface="Roboto"/>
              </a:rPr>
              <a:t>‹#›</a:t>
            </a:fld>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54" name="Shape 254"/>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This slide explains more about how FOSS compliance practices can work in an organization. </a:t>
            </a:r>
          </a:p>
        </p:txBody>
      </p:sp>
      <p:sp>
        <p:nvSpPr>
          <p:cNvPr id="255" name="Shape 255"/>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Roboto"/>
                <a:ea typeface="Roboto"/>
                <a:cs typeface="Roboto"/>
                <a:sym typeface="Roboto"/>
              </a:rPr>
              <a:t>‹#›</a:t>
            </a:fld>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61" name="Shape 261"/>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This slide describes some of the benefits that compliance brings to an organization beyond the fact of fulfilling the legal obligations of the license.</a:t>
            </a:r>
          </a:p>
        </p:txBody>
      </p:sp>
      <p:sp>
        <p:nvSpPr>
          <p:cNvPr id="262" name="Shape 262"/>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Roboto"/>
                <a:ea typeface="Roboto"/>
                <a:cs typeface="Roboto"/>
                <a:sym typeface="Roboto"/>
              </a:rPr>
              <a:t>‹#›</a:t>
            </a:fld>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68" name="Shape 268"/>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FOSS compliance means following the licensing terms of FOSS licenses. It involves understanding the licenses, having processes to support the license terms, and having processes to address any oversights or errors.</a:t>
            </a:r>
          </a:p>
          <a:p>
            <a:pPr indent="0" lvl="0" marL="0" marR="0" rtl="0" algn="l">
              <a:spcBef>
                <a:spcPts val="0"/>
              </a:spcBef>
              <a:spcAft>
                <a:spcPts val="0"/>
              </a:spcAft>
              <a:buSzPct val="25000"/>
              <a:buNone/>
            </a:pPr>
            <a:r>
              <a:t/>
            </a:r>
            <a:endParaRPr b="0" i="0" sz="12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Roboto"/>
                <a:ea typeface="Roboto"/>
                <a:cs typeface="Roboto"/>
                <a:sym typeface="Roboto"/>
              </a:rPr>
              <a:t>The two main goals of a FOSS compliance program are </a:t>
            </a:r>
            <a:r>
              <a:rPr b="1" i="0" lang="en-US" sz="1200" u="none" cap="none" strike="noStrike">
                <a:solidFill>
                  <a:schemeClr val="dk1"/>
                </a:solidFill>
                <a:latin typeface="Roboto"/>
                <a:ea typeface="Roboto"/>
                <a:cs typeface="Roboto"/>
                <a:sym typeface="Roboto"/>
              </a:rPr>
              <a:t>know your obligations</a:t>
            </a:r>
            <a:r>
              <a:rPr b="0" i="0" lang="en-US" sz="1200" u="none" cap="none" strike="noStrike">
                <a:solidFill>
                  <a:schemeClr val="dk1"/>
                </a:solidFill>
                <a:latin typeface="Roboto"/>
                <a:ea typeface="Roboto"/>
                <a:cs typeface="Roboto"/>
                <a:sym typeface="Roboto"/>
              </a:rPr>
              <a:t> and to </a:t>
            </a:r>
            <a:r>
              <a:rPr b="1" i="0" lang="en-US" sz="1200" u="none" cap="none" strike="noStrike">
                <a:solidFill>
                  <a:schemeClr val="dk1"/>
                </a:solidFill>
                <a:latin typeface="Roboto"/>
                <a:ea typeface="Roboto"/>
                <a:cs typeface="Roboto"/>
                <a:sym typeface="Roboto"/>
              </a:rPr>
              <a:t>satisfy your obligations</a:t>
            </a:r>
            <a:r>
              <a:rPr b="0" i="0" lang="en-US" sz="1200" u="none" cap="none" strike="noStrike">
                <a:solidFill>
                  <a:schemeClr val="dk1"/>
                </a:solidFill>
                <a:latin typeface="Roboto"/>
                <a:ea typeface="Roboto"/>
                <a:cs typeface="Roboto"/>
                <a:sym typeface="Roboto"/>
              </a:rPr>
              <a:t>.</a:t>
            </a:r>
            <a:br>
              <a:rPr b="0" i="0" lang="en-US" sz="1200" u="none" cap="none" strike="noStrike">
                <a:solidFill>
                  <a:schemeClr val="dk1"/>
                </a:solidFill>
                <a:latin typeface="Roboto"/>
                <a:ea typeface="Roboto"/>
                <a:cs typeface="Roboto"/>
                <a:sym typeface="Roboto"/>
              </a:rPr>
            </a:br>
            <a:br>
              <a:rPr b="0" i="0" lang="en-US" sz="1200" u="none" cap="none" strike="noStrike">
                <a:solidFill>
                  <a:schemeClr val="dk1"/>
                </a:solidFill>
                <a:latin typeface="Roboto"/>
                <a:ea typeface="Roboto"/>
                <a:cs typeface="Roboto"/>
                <a:sym typeface="Roboto"/>
              </a:rPr>
            </a:br>
            <a:r>
              <a:rPr b="0" i="0" lang="en-US" sz="1200" u="none" cap="none" strike="noStrike">
                <a:solidFill>
                  <a:schemeClr val="dk1"/>
                </a:solidFill>
                <a:latin typeface="Roboto"/>
                <a:ea typeface="Roboto"/>
                <a:cs typeface="Roboto"/>
                <a:sym typeface="Roboto"/>
              </a:rPr>
              <a:t>The important business practices of a FOSS compliance program include:</a:t>
            </a:r>
          </a:p>
          <a:p>
            <a:pPr indent="-171450" lvl="0" marL="171450" marR="0" rtl="0" algn="l">
              <a:lnSpc>
                <a:spcPct val="100000"/>
              </a:lnSpc>
              <a:spcBef>
                <a:spcPts val="0"/>
              </a:spcBef>
              <a:spcAft>
                <a:spcPts val="0"/>
              </a:spcAft>
              <a:buClr>
                <a:schemeClr val="dk1"/>
              </a:buClr>
              <a:buSzPct val="100000"/>
              <a:buFont typeface="Arial"/>
              <a:buChar char="•"/>
            </a:pPr>
            <a:r>
              <a:rPr b="0" i="0" lang="en-US" sz="1200" u="none" cap="none" strike="noStrike">
                <a:solidFill>
                  <a:schemeClr val="dk1"/>
                </a:solidFill>
                <a:latin typeface="Roboto"/>
                <a:ea typeface="Roboto"/>
                <a:cs typeface="Roboto"/>
                <a:sym typeface="Roboto"/>
              </a:rPr>
              <a:t>Identification of the origin and license of FOSS software</a:t>
            </a:r>
          </a:p>
          <a:p>
            <a:pPr indent="-171450" lvl="0" marL="171450" marR="0" rtl="0" algn="l">
              <a:spcBef>
                <a:spcPts val="0"/>
              </a:spcBef>
              <a:buClr>
                <a:schemeClr val="dk1"/>
              </a:buClr>
              <a:buSzPct val="100000"/>
              <a:buFont typeface="Arial"/>
              <a:buChar char="•"/>
            </a:pPr>
            <a:r>
              <a:rPr b="0" i="0" lang="en-US" sz="1200" u="none" cap="none" strike="noStrike">
                <a:solidFill>
                  <a:schemeClr val="dk1"/>
                </a:solidFill>
                <a:latin typeface="Roboto"/>
                <a:ea typeface="Roboto"/>
                <a:cs typeface="Roboto"/>
                <a:sym typeface="Roboto"/>
              </a:rPr>
              <a:t>Tracking FOSS software within the development process</a:t>
            </a:r>
          </a:p>
          <a:p>
            <a:pPr indent="-171450" lvl="0" marL="171450" marR="0" rtl="0" algn="l">
              <a:spcBef>
                <a:spcPts val="0"/>
              </a:spcBef>
              <a:buClr>
                <a:schemeClr val="dk1"/>
              </a:buClr>
              <a:buSzPct val="100000"/>
              <a:buFont typeface="Arial"/>
              <a:buChar char="•"/>
            </a:pPr>
            <a:r>
              <a:rPr b="0" i="0" lang="en-US" sz="1200" u="none" cap="none" strike="noStrike">
                <a:solidFill>
                  <a:schemeClr val="dk1"/>
                </a:solidFill>
                <a:latin typeface="Roboto"/>
                <a:ea typeface="Roboto"/>
                <a:cs typeface="Roboto"/>
                <a:sym typeface="Roboto"/>
              </a:rPr>
              <a:t>Performing FOSS review and identifying license obligations</a:t>
            </a:r>
          </a:p>
          <a:p>
            <a:pPr indent="-171450" lvl="0" marL="171450" marR="0" rtl="0" algn="l">
              <a:spcBef>
                <a:spcPts val="0"/>
              </a:spcBef>
              <a:buClr>
                <a:schemeClr val="dk1"/>
              </a:buClr>
              <a:buSzPct val="100000"/>
              <a:buFont typeface="Arial"/>
              <a:buChar char="•"/>
            </a:pPr>
            <a:r>
              <a:rPr b="0" i="0" lang="en-US" sz="1200" u="none" cap="none" strike="noStrike">
                <a:solidFill>
                  <a:schemeClr val="dk1"/>
                </a:solidFill>
                <a:latin typeface="Roboto"/>
                <a:ea typeface="Roboto"/>
                <a:cs typeface="Roboto"/>
                <a:sym typeface="Roboto"/>
              </a:rPr>
              <a:t>Fulfillment of license obligations when product ships </a:t>
            </a:r>
          </a:p>
          <a:p>
            <a:pPr indent="-171450" lvl="0" marL="171450" marR="0" rtl="0" algn="l">
              <a:spcBef>
                <a:spcPts val="0"/>
              </a:spcBef>
              <a:buClr>
                <a:schemeClr val="dk1"/>
              </a:buClr>
              <a:buSzPct val="100000"/>
              <a:buFont typeface="Arial"/>
              <a:buChar char="•"/>
            </a:pPr>
            <a:r>
              <a:rPr b="0" i="0" lang="en-US" sz="1200" u="none" cap="none" strike="noStrike">
                <a:solidFill>
                  <a:schemeClr val="dk1"/>
                </a:solidFill>
                <a:latin typeface="Roboto"/>
                <a:ea typeface="Roboto"/>
                <a:cs typeface="Roboto"/>
                <a:sym typeface="Roboto"/>
              </a:rPr>
              <a:t>Oversight for FOSS Compliance Program, creation of policy, and compliance decisions</a:t>
            </a:r>
          </a:p>
          <a:p>
            <a:pPr indent="-171450" lvl="0" marL="171450" marR="0" rtl="0" algn="l">
              <a:spcBef>
                <a:spcPts val="0"/>
              </a:spcBef>
              <a:buClr>
                <a:schemeClr val="dk1"/>
              </a:buClr>
              <a:buSzPct val="100000"/>
              <a:buFont typeface="Arial"/>
              <a:buChar char="•"/>
            </a:pPr>
            <a:r>
              <a:rPr b="0" i="0" lang="en-US" sz="1200" u="none" cap="none" strike="noStrike">
                <a:solidFill>
                  <a:schemeClr val="dk1"/>
                </a:solidFill>
                <a:latin typeface="Roboto"/>
                <a:ea typeface="Roboto"/>
                <a:cs typeface="Roboto"/>
                <a:sym typeface="Roboto"/>
              </a:rPr>
              <a:t>Training</a:t>
            </a:r>
          </a:p>
          <a:p>
            <a:pPr indent="-171450" lvl="0" marL="171450" marR="0" rtl="0" algn="l">
              <a:spcBef>
                <a:spcPts val="0"/>
              </a:spcBef>
              <a:buClr>
                <a:schemeClr val="dk1"/>
              </a:buClr>
              <a:buSzPct val="100000"/>
              <a:buFont typeface="Arial"/>
              <a:buNone/>
            </a:pPr>
            <a:r>
              <a:t/>
            </a:r>
            <a:endParaRPr b="0" i="0" sz="1200" u="none" cap="none" strike="noStrike">
              <a:solidFill>
                <a:schemeClr val="dk1"/>
              </a:solidFill>
              <a:latin typeface="Roboto"/>
              <a:ea typeface="Roboto"/>
              <a:cs typeface="Roboto"/>
              <a:sym typeface="Roboto"/>
            </a:endParaRPr>
          </a:p>
          <a:p>
            <a:pPr indent="0" lvl="0" marL="0" marR="0" rtl="0" algn="l">
              <a:spcBef>
                <a:spcPts val="0"/>
              </a:spcBef>
              <a:buClr>
                <a:schemeClr val="dk1"/>
              </a:buClr>
              <a:buSzPct val="25000"/>
              <a:buFont typeface="Arial"/>
              <a:buNone/>
            </a:pPr>
            <a:r>
              <a:rPr b="0" i="0" lang="en-US" sz="1200" u="none" cap="none" strike="noStrike">
                <a:solidFill>
                  <a:schemeClr val="dk1"/>
                </a:solidFill>
                <a:latin typeface="Roboto"/>
                <a:ea typeface="Roboto"/>
                <a:cs typeface="Roboto"/>
                <a:sym typeface="Roboto"/>
              </a:rPr>
              <a:t>A FOSS compliance program provides various benefits such as an increased understanding of how FOSS impacts your organization, an increased understanding of the costs and risks associated with FOSS, better relations with the FOSS community and increased knowledge of available FOSS solutions.</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p:txBody>
      </p:sp>
      <p:sp>
        <p:nvSpPr>
          <p:cNvPr id="269" name="Shape 269"/>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Roboto"/>
                <a:ea typeface="Roboto"/>
                <a:cs typeface="Roboto"/>
                <a:sym typeface="Roboto"/>
              </a:rPr>
              <a:t>‹#›</a:t>
            </a:fld>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3" name="Shape 273"/>
        <p:cNvGrpSpPr/>
        <p:nvPr/>
      </p:nvGrpSpPr>
      <p:grpSpPr>
        <a:xfrm>
          <a:off x="0" y="0"/>
          <a:ext cx="0" cy="0"/>
          <a:chOff x="0" y="0"/>
          <a:chExt cx="0" cy="0"/>
        </a:xfrm>
      </p:grpSpPr>
      <p:sp>
        <p:nvSpPr>
          <p:cNvPr id="274" name="Shape 27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75" name="Shape 275"/>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lt1"/>
                </a:solidFill>
                <a:latin typeface="Roboto"/>
                <a:ea typeface="Roboto"/>
                <a:cs typeface="Roboto"/>
                <a:sym typeface="Roboto"/>
              </a:rPr>
              <a:t>This chapter describes some fundamental concepts in understanding FOSS usage</a:t>
            </a:r>
          </a:p>
        </p:txBody>
      </p:sp>
      <p:sp>
        <p:nvSpPr>
          <p:cNvPr id="276" name="Shape 276"/>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lt1"/>
                </a:solidFill>
                <a:latin typeface="Roboto"/>
                <a:ea typeface="Roboto"/>
                <a:cs typeface="Roboto"/>
                <a:sym typeface="Roboto"/>
              </a:rPr>
              <a:t>‹#›</a:t>
            </a:fld>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282" name="Shape 282"/>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Times"/>
                <a:ea typeface="Times"/>
                <a:cs typeface="Times"/>
                <a:sym typeface="Times"/>
              </a:rPr>
              <a:t>This slide is about how the use of FOSS components is a consideration for your compliance. Different use cases will have different legal effects. The next few slides explain these concepts in more detail.</a:t>
            </a:r>
          </a:p>
        </p:txBody>
      </p:sp>
      <p:sp>
        <p:nvSpPr>
          <p:cNvPr id="283" name="Shape 283"/>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Roboto"/>
                <a:ea typeface="Roboto"/>
                <a:cs typeface="Roboto"/>
                <a:sym typeface="Roboto"/>
              </a:rPr>
              <a:t>‹#›</a:t>
            </a:fld>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7" name="Shape 287"/>
        <p:cNvGrpSpPr/>
        <p:nvPr/>
      </p:nvGrpSpPr>
      <p:grpSpPr>
        <a:xfrm>
          <a:off x="0" y="0"/>
          <a:ext cx="0" cy="0"/>
          <a:chOff x="0" y="0"/>
          <a:chExt cx="0" cy="0"/>
        </a:xfrm>
      </p:grpSpPr>
      <p:sp>
        <p:nvSpPr>
          <p:cNvPr id="288" name="Shape 28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289" name="Shape 289"/>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226427" lvl="0" marL="226427" marR="0" rtl="0" algn="l">
              <a:spcBef>
                <a:spcPts val="0"/>
              </a:spcBef>
              <a:buSzPct val="25000"/>
              <a:buNone/>
            </a:pPr>
            <a:r>
              <a:rPr b="0" i="0" lang="en-US" sz="1200" u="none" cap="none" strike="noStrike">
                <a:solidFill>
                  <a:schemeClr val="dk1"/>
                </a:solidFill>
                <a:latin typeface="Times"/>
                <a:ea typeface="Times"/>
                <a:cs typeface="Times"/>
                <a:sym typeface="Times"/>
              </a:rPr>
              <a:t>This slides outlines what incorporation means when using FOSS.</a:t>
            </a:r>
          </a:p>
        </p:txBody>
      </p:sp>
      <p:sp>
        <p:nvSpPr>
          <p:cNvPr id="290" name="Shape 290"/>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Roboto"/>
                <a:ea typeface="Roboto"/>
                <a:cs typeface="Roboto"/>
                <a:sym typeface="Roboto"/>
              </a:rPr>
              <a:t>‹#›</a:t>
            </a:fld>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5" name="Shape 295"/>
        <p:cNvGrpSpPr/>
        <p:nvPr/>
      </p:nvGrpSpPr>
      <p:grpSpPr>
        <a:xfrm>
          <a:off x="0" y="0"/>
          <a:ext cx="0" cy="0"/>
          <a:chOff x="0" y="0"/>
          <a:chExt cx="0" cy="0"/>
        </a:xfrm>
      </p:grpSpPr>
      <p:sp>
        <p:nvSpPr>
          <p:cNvPr id="296" name="Shape 29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297" name="Shape 297"/>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226427" lvl="0" marL="226427" marR="0" rtl="0" algn="l">
              <a:lnSpc>
                <a:spcPct val="100000"/>
              </a:lnSpc>
              <a:spcBef>
                <a:spcPts val="0"/>
              </a:spcBef>
              <a:spcAft>
                <a:spcPts val="0"/>
              </a:spcAft>
              <a:buClr>
                <a:schemeClr val="dk1"/>
              </a:buClr>
              <a:buSzPct val="25000"/>
              <a:buFont typeface="Times"/>
              <a:buNone/>
            </a:pPr>
            <a:r>
              <a:rPr b="0" i="0" lang="en-US" sz="1200" u="none" cap="none" strike="noStrike">
                <a:solidFill>
                  <a:schemeClr val="dk1"/>
                </a:solidFill>
                <a:latin typeface="Times"/>
                <a:ea typeface="Times"/>
                <a:cs typeface="Times"/>
                <a:sym typeface="Times"/>
              </a:rPr>
              <a:t>This slides outlines what linking means when using FOSS.</a:t>
            </a:r>
          </a:p>
          <a:p>
            <a:pPr indent="-226427" lvl="0" marL="226427" marR="0" rtl="0" algn="l">
              <a:spcBef>
                <a:spcPts val="0"/>
              </a:spcBef>
              <a:buSzPct val="25000"/>
              <a:buNone/>
            </a:pPr>
            <a:r>
              <a:t/>
            </a:r>
            <a:endParaRPr b="1" i="0" sz="1200" u="none" cap="none" strike="noStrike">
              <a:solidFill>
                <a:schemeClr val="dk1"/>
              </a:solidFill>
              <a:latin typeface="Times"/>
              <a:ea typeface="Times"/>
              <a:cs typeface="Times"/>
              <a:sym typeface="Times"/>
            </a:endParaRPr>
          </a:p>
        </p:txBody>
      </p:sp>
      <p:sp>
        <p:nvSpPr>
          <p:cNvPr id="298" name="Shape 29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Roboto"/>
                <a:ea typeface="Roboto"/>
                <a:cs typeface="Roboto"/>
                <a:sym typeface="Roboto"/>
              </a:rPr>
              <a:t>‹#›</a:t>
            </a:fld>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3" name="Shape 303"/>
        <p:cNvGrpSpPr/>
        <p:nvPr/>
      </p:nvGrpSpPr>
      <p:grpSpPr>
        <a:xfrm>
          <a:off x="0" y="0"/>
          <a:ext cx="0" cy="0"/>
          <a:chOff x="0" y="0"/>
          <a:chExt cx="0" cy="0"/>
        </a:xfrm>
      </p:grpSpPr>
      <p:sp>
        <p:nvSpPr>
          <p:cNvPr id="304" name="Shape 30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305" name="Shape 305"/>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226427" lvl="0" marL="226427" marR="0" rtl="0" algn="l">
              <a:lnSpc>
                <a:spcPct val="100000"/>
              </a:lnSpc>
              <a:spcBef>
                <a:spcPts val="0"/>
              </a:spcBef>
              <a:spcAft>
                <a:spcPts val="0"/>
              </a:spcAft>
              <a:buClr>
                <a:schemeClr val="dk1"/>
              </a:buClr>
              <a:buSzPct val="25000"/>
              <a:buFont typeface="Times"/>
              <a:buNone/>
            </a:pPr>
            <a:r>
              <a:rPr b="0" i="0" lang="en-US" sz="1200" u="none" cap="none" strike="noStrike">
                <a:solidFill>
                  <a:schemeClr val="dk1"/>
                </a:solidFill>
                <a:latin typeface="Times"/>
                <a:ea typeface="Times"/>
                <a:cs typeface="Times"/>
                <a:sym typeface="Times"/>
              </a:rPr>
              <a:t>This slides outlines what modification means when using FOSS.</a:t>
            </a:r>
          </a:p>
          <a:p>
            <a:pPr indent="-226427" lvl="0" marL="226427" marR="0" rtl="0" algn="l">
              <a:spcBef>
                <a:spcPts val="0"/>
              </a:spcBef>
              <a:buSzPct val="25000"/>
              <a:buNone/>
            </a:pPr>
            <a:r>
              <a:t/>
            </a:r>
            <a:endParaRPr b="1" i="0" sz="1200" u="none" cap="none" strike="noStrike">
              <a:solidFill>
                <a:schemeClr val="dk1"/>
              </a:solidFill>
              <a:latin typeface="Times"/>
              <a:ea typeface="Times"/>
              <a:cs typeface="Times"/>
              <a:sym typeface="Times"/>
            </a:endParaRPr>
          </a:p>
        </p:txBody>
      </p:sp>
      <p:sp>
        <p:nvSpPr>
          <p:cNvPr id="306" name="Shape 306"/>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4" name="Shape 314"/>
        <p:cNvGrpSpPr/>
        <p:nvPr/>
      </p:nvGrpSpPr>
      <p:grpSpPr>
        <a:xfrm>
          <a:off x="0" y="0"/>
          <a:ext cx="0" cy="0"/>
          <a:chOff x="0" y="0"/>
          <a:chExt cx="0" cy="0"/>
        </a:xfrm>
      </p:grpSpPr>
      <p:sp>
        <p:nvSpPr>
          <p:cNvPr id="315" name="Shape 31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316" name="Shape 316"/>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226427" lvl="0" marL="226427" marR="0" rtl="0" algn="l">
              <a:lnSpc>
                <a:spcPct val="100000"/>
              </a:lnSpc>
              <a:spcBef>
                <a:spcPts val="0"/>
              </a:spcBef>
              <a:spcAft>
                <a:spcPts val="0"/>
              </a:spcAft>
              <a:buClr>
                <a:schemeClr val="dk1"/>
              </a:buClr>
              <a:buSzPct val="25000"/>
              <a:buFont typeface="Times"/>
              <a:buNone/>
            </a:pPr>
            <a:r>
              <a:rPr b="0" i="0" lang="en-US" sz="1200" u="none" cap="none" strike="noStrike">
                <a:solidFill>
                  <a:schemeClr val="dk1"/>
                </a:solidFill>
                <a:latin typeface="Times"/>
                <a:ea typeface="Times"/>
                <a:cs typeface="Times"/>
                <a:sym typeface="Times"/>
              </a:rPr>
              <a:t>This slides outlines what translation means when using FOSS.</a:t>
            </a:r>
          </a:p>
          <a:p>
            <a:pPr indent="-226427" lvl="0" marL="226427" marR="0" rtl="0" algn="l">
              <a:spcBef>
                <a:spcPts val="0"/>
              </a:spcBef>
              <a:buSzPct val="25000"/>
              <a:buNone/>
            </a:pPr>
            <a:r>
              <a:t/>
            </a:r>
            <a:endParaRPr b="1" i="0" sz="1200" u="none" cap="none" strike="noStrike">
              <a:solidFill>
                <a:schemeClr val="dk1"/>
              </a:solidFill>
              <a:latin typeface="Times"/>
              <a:ea typeface="Times"/>
              <a:cs typeface="Times"/>
              <a:sym typeface="Times"/>
            </a:endParaRPr>
          </a:p>
        </p:txBody>
      </p:sp>
      <p:sp>
        <p:nvSpPr>
          <p:cNvPr id="317" name="Shape 317"/>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2" name="Shape 322"/>
        <p:cNvGrpSpPr/>
        <p:nvPr/>
      </p:nvGrpSpPr>
      <p:grpSpPr>
        <a:xfrm>
          <a:off x="0" y="0"/>
          <a:ext cx="0" cy="0"/>
          <a:chOff x="0" y="0"/>
          <a:chExt cx="0" cy="0"/>
        </a:xfrm>
      </p:grpSpPr>
      <p:sp>
        <p:nvSpPr>
          <p:cNvPr id="323" name="Shape 32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324" name="Shape 324"/>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a:buNone/>
            </a:pPr>
            <a:r>
              <a:rPr b="0" i="0" lang="en-US" sz="1200" u="none" cap="none" strike="noStrike">
                <a:solidFill>
                  <a:schemeClr val="dk1"/>
                </a:solidFill>
                <a:latin typeface="Times"/>
                <a:ea typeface="Times"/>
                <a:cs typeface="Times"/>
                <a:sym typeface="Times"/>
              </a:rPr>
              <a:t>This slides explains that development tools may do some of these actions “behind the scene”, and this is an area that companies should be aware of.</a:t>
            </a:r>
          </a:p>
          <a:p>
            <a:pPr indent="0" lvl="0" marL="0" marR="0" rtl="0" algn="l">
              <a:spcBef>
                <a:spcPts val="0"/>
              </a:spcBef>
              <a:buSzPct val="25000"/>
              <a:buNone/>
            </a:pPr>
            <a:r>
              <a:t/>
            </a:r>
            <a:endParaRPr b="1" i="0" sz="1200" u="none" cap="none" strike="noStrike">
              <a:solidFill>
                <a:schemeClr val="dk1"/>
              </a:solidFill>
              <a:latin typeface="Times"/>
              <a:ea typeface="Times"/>
              <a:cs typeface="Times"/>
              <a:sym typeface="Times"/>
            </a:endParaRPr>
          </a:p>
        </p:txBody>
      </p:sp>
      <p:sp>
        <p:nvSpPr>
          <p:cNvPr id="325" name="Shape 325"/>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2" name="Shape 72"/>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This slide is intended to help a company identify where their internal FOSS policy is located in the company documentation.</a:t>
            </a:r>
          </a:p>
        </p:txBody>
      </p:sp>
      <p:sp>
        <p:nvSpPr>
          <p:cNvPr id="73" name="Shape 73"/>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Roboto"/>
                <a:ea typeface="Roboto"/>
                <a:cs typeface="Roboto"/>
                <a:sym typeface="Roboto"/>
              </a:rPr>
              <a:t>‹#›</a:t>
            </a:fld>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3" name="Shape 333"/>
        <p:cNvGrpSpPr/>
        <p:nvPr/>
      </p:nvGrpSpPr>
      <p:grpSpPr>
        <a:xfrm>
          <a:off x="0" y="0"/>
          <a:ext cx="0" cy="0"/>
          <a:chOff x="0" y="0"/>
          <a:chExt cx="0" cy="0"/>
        </a:xfrm>
      </p:grpSpPr>
      <p:sp>
        <p:nvSpPr>
          <p:cNvPr id="334" name="Shape 33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335" name="Shape 335"/>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Times"/>
                <a:ea typeface="Times"/>
                <a:cs typeface="Times"/>
                <a:sym typeface="Times"/>
              </a:rPr>
              <a:t>This slide explains some of the concepts behind distribution. Because FOSS licenses usually apply during distribution, this is a key point to consider in a compliance program.</a:t>
            </a:r>
          </a:p>
        </p:txBody>
      </p:sp>
      <p:sp>
        <p:nvSpPr>
          <p:cNvPr id="336" name="Shape 336"/>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0" name="Shape 340"/>
        <p:cNvGrpSpPr/>
        <p:nvPr/>
      </p:nvGrpSpPr>
      <p:grpSpPr>
        <a:xfrm>
          <a:off x="0" y="0"/>
          <a:ext cx="0" cy="0"/>
          <a:chOff x="0" y="0"/>
          <a:chExt cx="0" cy="0"/>
        </a:xfrm>
      </p:grpSpPr>
      <p:sp>
        <p:nvSpPr>
          <p:cNvPr id="341" name="Shape 34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342" name="Shape 342"/>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Times"/>
                <a:ea typeface="Times"/>
                <a:cs typeface="Times"/>
                <a:sym typeface="Times"/>
              </a:rPr>
              <a:t>Incorporation is when you copy portions of a FOSS component into your software product. </a:t>
            </a:r>
          </a:p>
          <a:p>
            <a:pPr indent="0" lvl="0" marL="0" marR="0" rtl="0" algn="l">
              <a:spcBef>
                <a:spcPts val="0"/>
              </a:spcBef>
              <a:buSzPct val="25000"/>
              <a:buNone/>
            </a:pPr>
            <a:r>
              <a:t/>
            </a:r>
            <a:endParaRPr b="0" i="0" sz="1200" u="none" cap="none" strike="noStrike">
              <a:solidFill>
                <a:schemeClr val="dk1"/>
              </a:solidFill>
              <a:latin typeface="Times"/>
              <a:ea typeface="Times"/>
              <a:cs typeface="Times"/>
              <a:sym typeface="Times"/>
            </a:endParaRPr>
          </a:p>
          <a:p>
            <a:pPr indent="0" lvl="0" marL="0" marR="0" rtl="0" algn="l">
              <a:spcBef>
                <a:spcPts val="0"/>
              </a:spcBef>
              <a:buSzPct val="25000"/>
              <a:buNone/>
            </a:pPr>
            <a:r>
              <a:rPr b="0" i="0" lang="en-US" sz="1200" u="none" cap="none" strike="noStrike">
                <a:solidFill>
                  <a:schemeClr val="dk1"/>
                </a:solidFill>
                <a:latin typeface="Times"/>
                <a:ea typeface="Times"/>
                <a:cs typeface="Times"/>
                <a:sym typeface="Times"/>
              </a:rPr>
              <a:t>Linking is when you link or join a FOSS component with your software product. </a:t>
            </a:r>
          </a:p>
          <a:p>
            <a:pPr indent="0" lvl="0" marL="0" marR="0" rtl="0" algn="l">
              <a:spcBef>
                <a:spcPts val="0"/>
              </a:spcBef>
              <a:buSzPct val="25000"/>
              <a:buNone/>
            </a:pPr>
            <a:r>
              <a:t/>
            </a:r>
            <a:endParaRPr b="0" i="0" sz="1200" u="none" cap="none" strike="noStrike">
              <a:solidFill>
                <a:schemeClr val="dk1"/>
              </a:solidFill>
              <a:latin typeface="Times"/>
              <a:ea typeface="Times"/>
              <a:cs typeface="Times"/>
              <a:sym typeface="Times"/>
            </a:endParaRPr>
          </a:p>
          <a:p>
            <a:pPr indent="0" lvl="0" marL="0" marR="0" rtl="0" algn="l">
              <a:spcBef>
                <a:spcPts val="0"/>
              </a:spcBef>
              <a:buSzPct val="25000"/>
              <a:buNone/>
            </a:pPr>
            <a:r>
              <a:rPr b="0" i="0" lang="en-US" sz="1200" u="none" cap="none" strike="noStrike">
                <a:solidFill>
                  <a:schemeClr val="dk1"/>
                </a:solidFill>
                <a:latin typeface="Times"/>
                <a:ea typeface="Times"/>
                <a:cs typeface="Times"/>
                <a:sym typeface="Times"/>
              </a:rPr>
              <a:t>Modification is when you make changes to a FOSS component.</a:t>
            </a:r>
          </a:p>
          <a:p>
            <a:pPr indent="0" lvl="0" marL="0" marR="0" rtl="0" algn="l">
              <a:spcBef>
                <a:spcPts val="0"/>
              </a:spcBef>
              <a:buSzPct val="25000"/>
              <a:buNone/>
            </a:pPr>
            <a:r>
              <a:t/>
            </a:r>
            <a:endParaRPr b="0" i="0" sz="1200" u="none" cap="none" strike="noStrike">
              <a:solidFill>
                <a:schemeClr val="dk1"/>
              </a:solidFill>
              <a:latin typeface="Times"/>
              <a:ea typeface="Times"/>
              <a:cs typeface="Times"/>
              <a:sym typeface="Times"/>
            </a:endParaRPr>
          </a:p>
          <a:p>
            <a:pPr indent="0" lvl="0" marL="0" marR="0" rtl="0" algn="l">
              <a:spcBef>
                <a:spcPts val="0"/>
              </a:spcBef>
              <a:buSzPct val="25000"/>
              <a:buNone/>
            </a:pPr>
            <a:r>
              <a:rPr b="0" i="0" lang="en-US" sz="1200" u="none" cap="none" strike="noStrike">
                <a:solidFill>
                  <a:schemeClr val="dk1"/>
                </a:solidFill>
                <a:latin typeface="Times"/>
                <a:ea typeface="Times"/>
                <a:cs typeface="Times"/>
                <a:sym typeface="Times"/>
              </a:rPr>
              <a:t>Translation is when you transform the code from one state to another.</a:t>
            </a:r>
          </a:p>
          <a:p>
            <a:pPr indent="0" lvl="0" marL="0" marR="0" rtl="0" algn="l">
              <a:spcBef>
                <a:spcPts val="0"/>
              </a:spcBef>
              <a:buSzPct val="25000"/>
              <a:buNone/>
            </a:pPr>
            <a:r>
              <a:t/>
            </a:r>
            <a:endParaRPr b="0" i="0" sz="1200" u="none" cap="none" strike="noStrike">
              <a:solidFill>
                <a:schemeClr val="dk1"/>
              </a:solidFill>
              <a:latin typeface="Times"/>
              <a:ea typeface="Times"/>
              <a:cs typeface="Times"/>
              <a:sym typeface="Times"/>
            </a:endParaRPr>
          </a:p>
          <a:p>
            <a:pPr indent="0" lvl="0" marL="0" marR="0" rtl="0" algn="l">
              <a:spcBef>
                <a:spcPts val="0"/>
              </a:spcBef>
              <a:buSzPct val="25000"/>
              <a:buNone/>
            </a:pPr>
            <a:r>
              <a:rPr b="0" i="0" lang="en-US" sz="1200" u="none" cap="none" strike="noStrike">
                <a:solidFill>
                  <a:schemeClr val="dk1"/>
                </a:solidFill>
                <a:latin typeface="Times"/>
                <a:ea typeface="Times"/>
                <a:cs typeface="Times"/>
                <a:sym typeface="Times"/>
              </a:rPr>
              <a:t>When thinking about distribution of Open Source you should consider to things:</a:t>
            </a:r>
          </a:p>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Who receives the software?</a:t>
            </a:r>
          </a:p>
          <a:p>
            <a:pPr indent="-350519" lvl="1" marL="617220" marR="0" rtl="0" algn="l">
              <a:spcBef>
                <a:spcPts val="0"/>
              </a:spcBef>
              <a:buClr>
                <a:schemeClr val="dk1"/>
              </a:buClr>
              <a:buSzPct val="100000"/>
              <a:buFont typeface="Arial"/>
              <a:buChar char="•"/>
            </a:pPr>
            <a:r>
              <a:rPr b="0" i="0" lang="en-US" sz="2400" u="none" cap="none" strike="noStrike">
                <a:solidFill>
                  <a:schemeClr val="dk1"/>
                </a:solidFill>
                <a:latin typeface="Roboto"/>
                <a:ea typeface="Roboto"/>
                <a:cs typeface="Roboto"/>
                <a:sym typeface="Roboto"/>
              </a:rPr>
              <a:t>Customer/Partner</a:t>
            </a:r>
          </a:p>
          <a:p>
            <a:pPr indent="-350519" lvl="1" marL="617220" marR="0" rtl="0" algn="l">
              <a:spcBef>
                <a:spcPts val="0"/>
              </a:spcBef>
              <a:buClr>
                <a:schemeClr val="dk1"/>
              </a:buClr>
              <a:buSzPct val="100000"/>
              <a:buFont typeface="Arial"/>
              <a:buChar char="•"/>
            </a:pPr>
            <a:r>
              <a:rPr b="0" i="0" lang="en-US" sz="2400" u="none" cap="none" strike="noStrike">
                <a:solidFill>
                  <a:schemeClr val="dk1"/>
                </a:solidFill>
                <a:latin typeface="Roboto"/>
                <a:ea typeface="Roboto"/>
                <a:cs typeface="Roboto"/>
                <a:sym typeface="Roboto"/>
              </a:rPr>
              <a:t>Community project</a:t>
            </a:r>
          </a:p>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What is the format for delivery?</a:t>
            </a:r>
          </a:p>
          <a:p>
            <a:pPr indent="-350519" lvl="1" marL="617220" marR="0" rtl="0" algn="l">
              <a:spcBef>
                <a:spcPts val="0"/>
              </a:spcBef>
              <a:buClr>
                <a:schemeClr val="dk1"/>
              </a:buClr>
              <a:buSzPct val="100000"/>
              <a:buFont typeface="Arial"/>
              <a:buChar char="•"/>
            </a:pPr>
            <a:r>
              <a:rPr b="0" i="0" lang="en-US" sz="2400" u="none" cap="none" strike="noStrike">
                <a:solidFill>
                  <a:schemeClr val="dk1"/>
                </a:solidFill>
                <a:latin typeface="Roboto"/>
                <a:ea typeface="Roboto"/>
                <a:cs typeface="Roboto"/>
                <a:sym typeface="Roboto"/>
              </a:rPr>
              <a:t>Source code delivery</a:t>
            </a:r>
          </a:p>
          <a:p>
            <a:pPr indent="-350519" lvl="1" marL="617220" marR="0" rtl="0" algn="l">
              <a:spcBef>
                <a:spcPts val="0"/>
              </a:spcBef>
              <a:buClr>
                <a:schemeClr val="dk1"/>
              </a:buClr>
              <a:buSzPct val="100000"/>
              <a:buFont typeface="Arial"/>
              <a:buChar char="•"/>
            </a:pPr>
            <a:r>
              <a:rPr b="0" i="0" lang="en-US" sz="2400" u="none" cap="none" strike="noStrike">
                <a:solidFill>
                  <a:schemeClr val="dk1"/>
                </a:solidFill>
                <a:latin typeface="Roboto"/>
                <a:ea typeface="Roboto"/>
                <a:cs typeface="Roboto"/>
                <a:sym typeface="Roboto"/>
              </a:rPr>
              <a:t>Binary delivery</a:t>
            </a:r>
          </a:p>
          <a:p>
            <a:pPr indent="-350519" lvl="1" marL="617220" marR="0" rtl="0" algn="l">
              <a:spcBef>
                <a:spcPts val="0"/>
              </a:spcBef>
              <a:buClr>
                <a:schemeClr val="dk1"/>
              </a:buClr>
              <a:buSzPct val="100000"/>
              <a:buFont typeface="Arial"/>
              <a:buChar char="•"/>
            </a:pPr>
            <a:r>
              <a:rPr b="0" i="0" lang="en-US" sz="2400" u="none" cap="none" strike="noStrike">
                <a:solidFill>
                  <a:schemeClr val="dk1"/>
                </a:solidFill>
                <a:latin typeface="Roboto"/>
                <a:ea typeface="Roboto"/>
                <a:cs typeface="Roboto"/>
                <a:sym typeface="Roboto"/>
              </a:rPr>
              <a:t>Pre-loaded onto hardware</a:t>
            </a:r>
          </a:p>
          <a:p>
            <a:pPr indent="0" lvl="0" marL="0" marR="0" rtl="0" algn="l">
              <a:spcBef>
                <a:spcPts val="0"/>
              </a:spcBef>
              <a:buSzPct val="25000"/>
              <a:buNone/>
            </a:pPr>
            <a:r>
              <a:t/>
            </a:r>
            <a:endParaRPr b="0" i="0" sz="1200" u="none" cap="none" strike="noStrike">
              <a:solidFill>
                <a:schemeClr val="dk1"/>
              </a:solidFill>
              <a:latin typeface="Times"/>
              <a:ea typeface="Times"/>
              <a:cs typeface="Times"/>
              <a:sym typeface="Times"/>
            </a:endParaRPr>
          </a:p>
          <a:p>
            <a:pPr indent="0" lvl="0" marL="0" marR="0" rtl="0" algn="l">
              <a:spcBef>
                <a:spcPts val="0"/>
              </a:spcBef>
              <a:buSzPct val="25000"/>
              <a:buNone/>
            </a:pPr>
            <a:r>
              <a:t/>
            </a:r>
            <a:endParaRPr b="0" i="0" sz="1200" u="none" cap="none" strike="noStrike">
              <a:solidFill>
                <a:schemeClr val="dk1"/>
              </a:solidFill>
              <a:latin typeface="Times"/>
              <a:ea typeface="Times"/>
              <a:cs typeface="Times"/>
              <a:sym typeface="Times"/>
            </a:endParaRPr>
          </a:p>
          <a:p>
            <a:pPr indent="0" lvl="0" marL="0" marR="0" rtl="0" algn="l">
              <a:spcBef>
                <a:spcPts val="0"/>
              </a:spcBef>
              <a:buSzPct val="25000"/>
              <a:buNone/>
            </a:pPr>
            <a:r>
              <a:t/>
            </a:r>
            <a:endParaRPr b="0" i="0" sz="1200" u="none" cap="none" strike="noStrike">
              <a:solidFill>
                <a:schemeClr val="dk1"/>
              </a:solidFill>
              <a:latin typeface="Times"/>
              <a:ea typeface="Times"/>
              <a:cs typeface="Times"/>
              <a:sym typeface="Times"/>
            </a:endParaRPr>
          </a:p>
          <a:p>
            <a:pPr indent="0" lvl="0" marL="0" marR="0" rtl="0" algn="l">
              <a:spcBef>
                <a:spcPts val="0"/>
              </a:spcBef>
              <a:buSzPct val="25000"/>
              <a:buNone/>
            </a:pPr>
            <a:r>
              <a:t/>
            </a:r>
            <a:endParaRPr b="0" i="0" sz="1200" u="none" cap="none" strike="noStrike">
              <a:solidFill>
                <a:schemeClr val="dk1"/>
              </a:solidFill>
              <a:latin typeface="Times"/>
              <a:ea typeface="Times"/>
              <a:cs typeface="Times"/>
              <a:sym typeface="Times"/>
            </a:endParaRPr>
          </a:p>
          <a:p>
            <a:pPr indent="0" lvl="0" marL="0" marR="0" rtl="0" algn="l">
              <a:spcBef>
                <a:spcPts val="0"/>
              </a:spcBef>
              <a:buSzPct val="25000"/>
              <a:buNone/>
            </a:pPr>
            <a:r>
              <a:t/>
            </a:r>
            <a:endParaRPr b="0" i="0" sz="1200" u="none" cap="none" strike="noStrike">
              <a:solidFill>
                <a:schemeClr val="dk1"/>
              </a:solidFill>
              <a:latin typeface="Times"/>
              <a:ea typeface="Times"/>
              <a:cs typeface="Times"/>
              <a:sym typeface="Times"/>
            </a:endParaRPr>
          </a:p>
        </p:txBody>
      </p:sp>
      <p:sp>
        <p:nvSpPr>
          <p:cNvPr id="343" name="Shape 343"/>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7" name="Shape 347"/>
        <p:cNvGrpSpPr/>
        <p:nvPr/>
      </p:nvGrpSpPr>
      <p:grpSpPr>
        <a:xfrm>
          <a:off x="0" y="0"/>
          <a:ext cx="0" cy="0"/>
          <a:chOff x="0" y="0"/>
          <a:chExt cx="0" cy="0"/>
        </a:xfrm>
      </p:grpSpPr>
      <p:sp>
        <p:nvSpPr>
          <p:cNvPr id="348" name="Shape 34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49" name="Shape 349"/>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lt1"/>
                </a:solidFill>
                <a:latin typeface="Roboto"/>
                <a:ea typeface="Roboto"/>
                <a:cs typeface="Roboto"/>
                <a:sym typeface="Roboto"/>
              </a:rPr>
              <a:t>This chapter describes a “FOSS Review” process in which FOSS usage is analyzed and the relevant obligations are determined</a:t>
            </a:r>
          </a:p>
          <a:p>
            <a:pPr indent="0" lvl="0" marL="0" marR="0" rtl="0" algn="l">
              <a:spcBef>
                <a:spcPts val="0"/>
              </a:spcBef>
              <a:buSzPct val="25000"/>
              <a:buNone/>
            </a:pPr>
            <a:r>
              <a:t/>
            </a:r>
            <a:endParaRPr b="0" i="0" sz="1200" u="none" cap="none" strike="noStrike">
              <a:solidFill>
                <a:schemeClr val="lt1"/>
              </a:solidFill>
              <a:latin typeface="Roboto"/>
              <a:ea typeface="Roboto"/>
              <a:cs typeface="Roboto"/>
              <a:sym typeface="Roboto"/>
            </a:endParaRPr>
          </a:p>
        </p:txBody>
      </p:sp>
      <p:sp>
        <p:nvSpPr>
          <p:cNvPr id="350" name="Shape 350"/>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lt1"/>
                </a:solidFill>
                <a:latin typeface="Roboto"/>
                <a:ea typeface="Roboto"/>
                <a:cs typeface="Roboto"/>
                <a:sym typeface="Roboto"/>
              </a:rPr>
              <a:t>‹#›</a:t>
            </a:fld>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4" name="Shape 354"/>
        <p:cNvGrpSpPr/>
        <p:nvPr/>
      </p:nvGrpSpPr>
      <p:grpSpPr>
        <a:xfrm>
          <a:off x="0" y="0"/>
          <a:ext cx="0" cy="0"/>
          <a:chOff x="0" y="0"/>
          <a:chExt cx="0" cy="0"/>
        </a:xfrm>
      </p:grpSpPr>
      <p:sp>
        <p:nvSpPr>
          <p:cNvPr id="355" name="Shape 35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56" name="Shape 356"/>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The FOSS Review is a basic building block of a FOSS Compliance Program. </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A FOSS Review can be the meeting point for engineering, business and legal teams, and can require planning and organization to successfully conduct on a large scale.</a:t>
            </a:r>
          </a:p>
          <a:p>
            <a:pPr indent="-171450" lvl="0" marL="171450" marR="0" rtl="0" algn="l">
              <a:spcBef>
                <a:spcPts val="0"/>
              </a:spcBef>
              <a:buClr>
                <a:schemeClr val="dk1"/>
              </a:buClr>
              <a:buSzPct val="100000"/>
              <a:buFont typeface="Arial"/>
              <a:buChar char="•"/>
            </a:pPr>
            <a:r>
              <a:rPr b="0" i="0" lang="en-US" sz="1200" u="none" cap="none" strike="noStrike">
                <a:solidFill>
                  <a:schemeClr val="dk1"/>
                </a:solidFill>
                <a:latin typeface="Roboto"/>
                <a:ea typeface="Roboto"/>
                <a:cs typeface="Roboto"/>
                <a:sym typeface="Roboto"/>
              </a:rPr>
              <a:t>Engineering or developer teams may participate in gathering relevant information</a:t>
            </a:r>
          </a:p>
          <a:p>
            <a:pPr indent="-171450" lvl="0" marL="171450" marR="0" rtl="0" algn="l">
              <a:spcBef>
                <a:spcPts val="0"/>
              </a:spcBef>
              <a:buClr>
                <a:schemeClr val="dk1"/>
              </a:buClr>
              <a:buSzPct val="100000"/>
              <a:buFont typeface="Arial"/>
              <a:buChar char="•"/>
            </a:pPr>
            <a:r>
              <a:rPr b="0" i="0" lang="en-US" sz="1200" u="none" cap="none" strike="noStrike">
                <a:solidFill>
                  <a:schemeClr val="dk1"/>
                </a:solidFill>
                <a:latin typeface="Roboto"/>
                <a:ea typeface="Roboto"/>
                <a:cs typeface="Roboto"/>
                <a:sym typeface="Roboto"/>
              </a:rPr>
              <a:t>Legal teams analyze and determine license obligations and provide guidance</a:t>
            </a:r>
          </a:p>
          <a:p>
            <a:pPr indent="-171450" lvl="0" marL="171450" marR="0" rtl="0" algn="l">
              <a:spcBef>
                <a:spcPts val="0"/>
              </a:spcBef>
              <a:buClr>
                <a:schemeClr val="dk1"/>
              </a:buClr>
              <a:buSzPct val="100000"/>
              <a:buFont typeface="Arial"/>
              <a:buChar char="•"/>
            </a:pPr>
            <a:r>
              <a:rPr b="0" i="0" lang="en-US" sz="1200" u="none" cap="none" strike="noStrike">
                <a:solidFill>
                  <a:schemeClr val="dk1"/>
                </a:solidFill>
                <a:latin typeface="Roboto"/>
                <a:ea typeface="Roboto"/>
                <a:cs typeface="Roboto"/>
                <a:sym typeface="Roboto"/>
              </a:rPr>
              <a:t>Business and engineering teams may receive and implement guidance</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p:txBody>
      </p:sp>
      <p:sp>
        <p:nvSpPr>
          <p:cNvPr id="357" name="Shape 357"/>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1" name="Shape 361"/>
        <p:cNvGrpSpPr/>
        <p:nvPr/>
      </p:nvGrpSpPr>
      <p:grpSpPr>
        <a:xfrm>
          <a:off x="0" y="0"/>
          <a:ext cx="0" cy="0"/>
          <a:chOff x="0" y="0"/>
          <a:chExt cx="0" cy="0"/>
        </a:xfrm>
      </p:grpSpPr>
      <p:sp>
        <p:nvSpPr>
          <p:cNvPr id="362" name="Shape 36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63" name="Shape 363"/>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The first step is to identify the proper parties to initiate a FOSS Review</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Important questions to ask include:</a:t>
            </a:r>
          </a:p>
          <a:p>
            <a:pPr indent="-171450" lvl="0" marL="171450" marR="0" rtl="0" algn="l">
              <a:spcBef>
                <a:spcPts val="0"/>
              </a:spcBef>
              <a:buClr>
                <a:schemeClr val="dk1"/>
              </a:buClr>
              <a:buSzPct val="100000"/>
              <a:buFont typeface="Arial"/>
              <a:buChar char="•"/>
            </a:pPr>
            <a:r>
              <a:rPr b="0" i="0" lang="en-US" sz="1200" u="none" cap="none" strike="noStrike">
                <a:solidFill>
                  <a:schemeClr val="dk1"/>
                </a:solidFill>
                <a:latin typeface="Roboto"/>
                <a:ea typeface="Roboto"/>
                <a:cs typeface="Roboto"/>
                <a:sym typeface="Roboto"/>
              </a:rPr>
              <a:t>Who are the decision makers about FOSS usage (managers, architects, individual engineers, etc.)? </a:t>
            </a:r>
          </a:p>
          <a:p>
            <a:pPr indent="-171450" lvl="0" marL="171450" marR="0" rtl="0" algn="l">
              <a:spcBef>
                <a:spcPts val="0"/>
              </a:spcBef>
              <a:buClr>
                <a:schemeClr val="dk1"/>
              </a:buClr>
              <a:buSzPct val="100000"/>
              <a:buFont typeface="Arial"/>
              <a:buChar char="•"/>
            </a:pPr>
            <a:r>
              <a:rPr b="0" i="0" lang="en-US" sz="1200" u="none" cap="none" strike="noStrike">
                <a:solidFill>
                  <a:schemeClr val="dk1"/>
                </a:solidFill>
                <a:latin typeface="Roboto"/>
                <a:ea typeface="Roboto"/>
                <a:cs typeface="Roboto"/>
                <a:sym typeface="Roboto"/>
              </a:rPr>
              <a:t>How can they raise questions about FOSS usage?</a:t>
            </a:r>
          </a:p>
          <a:p>
            <a:pPr indent="-171450" lvl="0" marL="171450" marR="0" rtl="0" algn="l">
              <a:spcBef>
                <a:spcPts val="0"/>
              </a:spcBef>
              <a:buClr>
                <a:schemeClr val="dk1"/>
              </a:buClr>
              <a:buSzPct val="100000"/>
              <a:buFont typeface="Arial"/>
              <a:buChar char="•"/>
            </a:pPr>
            <a:r>
              <a:rPr b="0" i="0" lang="en-US" sz="1200" u="none" cap="none" strike="noStrike">
                <a:solidFill>
                  <a:schemeClr val="dk1"/>
                </a:solidFill>
                <a:latin typeface="Roboto"/>
                <a:ea typeface="Roboto"/>
                <a:cs typeface="Roboto"/>
                <a:sym typeface="Roboto"/>
              </a:rPr>
              <a:t>Is there a regular point in your development process where FOSS Reviews can begin?</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p:txBody>
      </p:sp>
      <p:sp>
        <p:nvSpPr>
          <p:cNvPr id="364" name="Shape 364"/>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6" name="Shape 376"/>
        <p:cNvGrpSpPr/>
        <p:nvPr/>
      </p:nvGrpSpPr>
      <p:grpSpPr>
        <a:xfrm>
          <a:off x="0" y="0"/>
          <a:ext cx="0" cy="0"/>
          <a:chOff x="0" y="0"/>
          <a:chExt cx="0" cy="0"/>
        </a:xfrm>
      </p:grpSpPr>
      <p:sp>
        <p:nvSpPr>
          <p:cNvPr id="377" name="Shape 37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78" name="Shape 378"/>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It should be noted that this list of information looks quite large. However, the amount of information required depends on the size of your company and what you intend to do with the FOSS code. Large entities tend to require more information than small entities.</a:t>
            </a:r>
          </a:p>
          <a:p>
            <a:pPr indent="0" lvl="0" marL="0" marR="0" rtl="0" algn="l">
              <a:spcBef>
                <a:spcPts val="0"/>
              </a:spcBef>
              <a:spcAft>
                <a:spcPts val="0"/>
              </a:spcAft>
              <a:buSzPct val="25000"/>
              <a:buNone/>
            </a:pPr>
            <a:r>
              <a:t/>
            </a:r>
            <a:endParaRPr b="0" i="0" sz="12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ct val="25000"/>
              <a:buFont typeface="Roboto"/>
              <a:buNone/>
            </a:pPr>
            <a:r>
              <a:rPr b="0" i="0" lang="en-US" sz="1200" u="none" cap="none" strike="noStrike">
                <a:solidFill>
                  <a:schemeClr val="dk1"/>
                </a:solidFill>
                <a:latin typeface="Roboto"/>
                <a:ea typeface="Roboto"/>
                <a:cs typeface="Roboto"/>
                <a:sym typeface="Roboto"/>
              </a:rPr>
              <a:t>There are a couple additional issues in the case of external vendors. First, you may need to follow up with the vendor if FOSS issues arise in the future, and having a reliable point of contact is important. You may also need to meet FOSS license obligations for FOSS delivered from the vendor. Ensure you have the notices and source code as needed to meet these obligations.</a:t>
            </a:r>
          </a:p>
        </p:txBody>
      </p:sp>
      <p:sp>
        <p:nvSpPr>
          <p:cNvPr id="379" name="Shape 379"/>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4" name="Shape 384"/>
        <p:cNvGrpSpPr/>
        <p:nvPr/>
      </p:nvGrpSpPr>
      <p:grpSpPr>
        <a:xfrm>
          <a:off x="0" y="0"/>
          <a:ext cx="0" cy="0"/>
          <a:chOff x="0" y="0"/>
          <a:chExt cx="0" cy="0"/>
        </a:xfrm>
      </p:grpSpPr>
      <p:sp>
        <p:nvSpPr>
          <p:cNvPr id="385" name="Shape 38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86" name="Shape 386"/>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The FOSS Review team may consist of an interdisciplinary team</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The legal team, which may include in-house or outside attorneys, reviews and evaluates the FOSS usage for license obligations</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The legal team may be supported by others, including:</a:t>
            </a:r>
          </a:p>
          <a:p>
            <a:pPr indent="-171450" lvl="0" marL="171450" marR="0" rtl="0" algn="l">
              <a:spcBef>
                <a:spcPts val="0"/>
              </a:spcBef>
              <a:buClr>
                <a:schemeClr val="dk1"/>
              </a:buClr>
              <a:buSzPct val="100000"/>
              <a:buFont typeface="Arial"/>
              <a:buChar char="•"/>
            </a:pPr>
            <a:r>
              <a:rPr b="0" i="0" lang="en-US" sz="1200" u="none" cap="none" strike="noStrike">
                <a:solidFill>
                  <a:schemeClr val="dk1"/>
                </a:solidFill>
                <a:latin typeface="Roboto"/>
                <a:ea typeface="Roboto"/>
                <a:cs typeface="Roboto"/>
                <a:sym typeface="Roboto"/>
              </a:rPr>
              <a:t>Scanning and tooling teams that identify and track FOSS usage. These teams may provide support using code scanning or forensics tools to identify FOSS components in a codebase. The teams may also organize and track information gathered regarding FOSS usage to assist with later compliance processes.</a:t>
            </a:r>
          </a:p>
          <a:p>
            <a:pPr indent="-171450" lvl="0" marL="171450" marR="0" rtl="0" algn="l">
              <a:spcBef>
                <a:spcPts val="0"/>
              </a:spcBef>
              <a:buClr>
                <a:schemeClr val="dk1"/>
              </a:buClr>
              <a:buSzPct val="100000"/>
              <a:buFont typeface="Arial"/>
              <a:buChar char="•"/>
            </a:pPr>
            <a:r>
              <a:rPr b="0" i="0" lang="en-US" sz="1200" u="none" cap="none" strike="noStrike">
                <a:solidFill>
                  <a:schemeClr val="dk1"/>
                </a:solidFill>
                <a:latin typeface="Roboto"/>
                <a:ea typeface="Roboto"/>
                <a:cs typeface="Roboto"/>
                <a:sym typeface="Roboto"/>
              </a:rPr>
              <a:t>Other specialists or representatives that may be impacted by FOSS-related issues, such as commercial licensing, compliance or business planning teams. </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p:txBody>
      </p:sp>
      <p:sp>
        <p:nvSpPr>
          <p:cNvPr id="387" name="Shape 387"/>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5" name="Shape 405"/>
        <p:cNvGrpSpPr/>
        <p:nvPr/>
      </p:nvGrpSpPr>
      <p:grpSpPr>
        <a:xfrm>
          <a:off x="0" y="0"/>
          <a:ext cx="0" cy="0"/>
          <a:chOff x="0" y="0"/>
          <a:chExt cx="0" cy="0"/>
        </a:xfrm>
      </p:grpSpPr>
      <p:sp>
        <p:nvSpPr>
          <p:cNvPr id="406" name="Shape 40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07" name="Shape 407"/>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The FOSS Review team should have the expertise to properly assess the FOSS usage. This may require support from engineering teams to educate legal and business teams about the proposed FOSS usage. For example, code scanning may be used to locate undisclosed FOSS usage.</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Once the proposed FOSS usage has been fully assessed, the legal team will then have the necessary information on which to make its judgments.</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p:txBody>
      </p:sp>
      <p:sp>
        <p:nvSpPr>
          <p:cNvPr id="408" name="Shape 40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8" name="Shape 418"/>
        <p:cNvGrpSpPr/>
        <p:nvPr/>
      </p:nvGrpSpPr>
      <p:grpSpPr>
        <a:xfrm>
          <a:off x="0" y="0"/>
          <a:ext cx="0" cy="0"/>
          <a:chOff x="0" y="0"/>
          <a:chExt cx="0" cy="0"/>
        </a:xfrm>
      </p:grpSpPr>
      <p:sp>
        <p:nvSpPr>
          <p:cNvPr id="419" name="Shape 41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20" name="Shape 420"/>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This slide explains the big picture of what Open Source code scanning tools are, how they work, and where a new user can start to gather knowledge about the subject.</a:t>
            </a:r>
          </a:p>
        </p:txBody>
      </p:sp>
      <p:sp>
        <p:nvSpPr>
          <p:cNvPr id="421" name="Shape 421"/>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5" name="Shape 425"/>
        <p:cNvGrpSpPr/>
        <p:nvPr/>
      </p:nvGrpSpPr>
      <p:grpSpPr>
        <a:xfrm>
          <a:off x="0" y="0"/>
          <a:ext cx="0" cy="0"/>
          <a:chOff x="0" y="0"/>
          <a:chExt cx="0" cy="0"/>
        </a:xfrm>
      </p:grpSpPr>
      <p:sp>
        <p:nvSpPr>
          <p:cNvPr id="426" name="Shape 42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27" name="Shape 427"/>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The FOSS Review process should be flexible enough to allow the interested parties to collaborate. Sometimes a FOSS usage scenario may not be clear to the FOSS review team. The engineering team will need the ability to provide further input. Likewise, the engineering team may need assistance in implementing guidance from the FOSS review team.</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p:txBody>
      </p:sp>
      <p:sp>
        <p:nvSpPr>
          <p:cNvPr id="428" name="Shape 42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9" name="Shape 79"/>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Roboto"/>
              <a:buNone/>
            </a:pPr>
            <a:r>
              <a:rPr b="0" i="0" lang="en-US" sz="1200" u="none" cap="none" strike="noStrike">
                <a:solidFill>
                  <a:schemeClr val="lt1"/>
                </a:solidFill>
                <a:latin typeface="Roboto"/>
                <a:ea typeface="Roboto"/>
                <a:cs typeface="Roboto"/>
                <a:sym typeface="Roboto"/>
              </a:rPr>
              <a:t>This chapter is focused on the “big picture” of Intellectual Property. This chapter is probably most useful for managers or developers who might not fully understand the fundamentals of copyright, patent and trademark law.</a:t>
            </a:r>
          </a:p>
        </p:txBody>
      </p:sp>
      <p:sp>
        <p:nvSpPr>
          <p:cNvPr id="80" name="Shape 80"/>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lt1"/>
                </a:solidFill>
                <a:latin typeface="Roboto"/>
                <a:ea typeface="Roboto"/>
                <a:cs typeface="Roboto"/>
                <a:sym typeface="Roboto"/>
              </a:rPr>
              <a:t>‹#›</a:t>
            </a:fld>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1" name="Shape 451"/>
        <p:cNvGrpSpPr/>
        <p:nvPr/>
      </p:nvGrpSpPr>
      <p:grpSpPr>
        <a:xfrm>
          <a:off x="0" y="0"/>
          <a:ext cx="0" cy="0"/>
          <a:chOff x="0" y="0"/>
          <a:chExt cx="0" cy="0"/>
        </a:xfrm>
      </p:grpSpPr>
      <p:sp>
        <p:nvSpPr>
          <p:cNvPr id="452" name="Shape 45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53" name="Shape 453"/>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The FOSS Review process should have oversight (for example, an Executive Review Committee in this diagram). The oversight committee may make important policy decisions or resolve disagreements between parties in the review process.</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p:txBody>
      </p:sp>
      <p:sp>
        <p:nvSpPr>
          <p:cNvPr id="454" name="Shape 454"/>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0" name="Shape 480"/>
        <p:cNvGrpSpPr/>
        <p:nvPr/>
      </p:nvGrpSpPr>
      <p:grpSpPr>
        <a:xfrm>
          <a:off x="0" y="0"/>
          <a:ext cx="0" cy="0"/>
          <a:chOff x="0" y="0"/>
          <a:chExt cx="0" cy="0"/>
        </a:xfrm>
      </p:grpSpPr>
      <p:sp>
        <p:nvSpPr>
          <p:cNvPr id="481" name="Shape 48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82" name="Shape 482"/>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To gather and analyze information regarding FOSS usage and to produce appropriate guidance.</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Initiate a FOSS review process. The method for initiating this process may vary by company, but should be open to those who are involved in using FOSS in development.</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Initiate a FOSS review process or contact the FOSS review team. The process should be flexible enough so that FOSS users in your organization have access to guidance.</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The package name, version, download URL, license, description and intended use in your product is a good starting point. The precisely level of detail you will need depends on your organization and intended use case. </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The copyright notices, attribution and source code normally helps to identify who is licensing the FOSS software.</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Development team's point of contact in case you need to follow up with future FOSS issues. You may also want to obtain copyright and attribution notices, and source code for vendor modifications if these are needed to satisfy license obligations for FOSS licenses governing the third party software.</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Check information for completeness, consistency and accuracy. This process may be assisted by support teams, including teams that run code scanning tools to scan for undisclosed FOSS usage. </a:t>
            </a:r>
          </a:p>
        </p:txBody>
      </p:sp>
      <p:sp>
        <p:nvSpPr>
          <p:cNvPr id="483" name="Shape 483"/>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7" name="Shape 487"/>
        <p:cNvGrpSpPr/>
        <p:nvPr/>
      </p:nvGrpSpPr>
      <p:grpSpPr>
        <a:xfrm>
          <a:off x="0" y="0"/>
          <a:ext cx="0" cy="0"/>
          <a:chOff x="0" y="0"/>
          <a:chExt cx="0" cy="0"/>
        </a:xfrm>
      </p:grpSpPr>
      <p:sp>
        <p:nvSpPr>
          <p:cNvPr id="488" name="Shape 48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89" name="Shape 489"/>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lt1"/>
                </a:solidFill>
                <a:latin typeface="Roboto"/>
                <a:ea typeface="Roboto"/>
                <a:cs typeface="Roboto"/>
                <a:sym typeface="Roboto"/>
              </a:rPr>
              <a:t>This chapter contains an example of a detailed end to end compliance management process. </a:t>
            </a:r>
          </a:p>
          <a:p>
            <a:pPr indent="0" lvl="0" marL="0" marR="0" rtl="0" algn="l">
              <a:spcBef>
                <a:spcPts val="0"/>
              </a:spcBef>
              <a:buSzPct val="25000"/>
              <a:buNone/>
            </a:pPr>
            <a:r>
              <a:t/>
            </a:r>
            <a:endParaRPr b="0" i="0" sz="1200" u="none" cap="none" strike="noStrike">
              <a:solidFill>
                <a:schemeClr val="lt1"/>
              </a:solidFill>
              <a:latin typeface="Roboto"/>
              <a:ea typeface="Roboto"/>
              <a:cs typeface="Roboto"/>
              <a:sym typeface="Roboto"/>
            </a:endParaRPr>
          </a:p>
        </p:txBody>
      </p:sp>
      <p:sp>
        <p:nvSpPr>
          <p:cNvPr id="490" name="Shape 490"/>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lt1"/>
                </a:solidFill>
                <a:latin typeface="Roboto"/>
                <a:ea typeface="Roboto"/>
                <a:cs typeface="Roboto"/>
                <a:sym typeface="Roboto"/>
              </a:rPr>
              <a:t>‹#›</a:t>
            </a:fld>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4" name="Shape 494"/>
        <p:cNvGrpSpPr/>
        <p:nvPr/>
      </p:nvGrpSpPr>
      <p:grpSpPr>
        <a:xfrm>
          <a:off x="0" y="0"/>
          <a:ext cx="0" cy="0"/>
          <a:chOff x="0" y="0"/>
          <a:chExt cx="0" cy="0"/>
        </a:xfrm>
      </p:grpSpPr>
      <p:sp>
        <p:nvSpPr>
          <p:cNvPr id="495" name="Shape 49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496" name="Shape 496"/>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226427" lvl="0" marL="226427" marR="0" rtl="0" algn="l">
              <a:spcBef>
                <a:spcPts val="0"/>
              </a:spcBef>
              <a:buSzPct val="25000"/>
              <a:buNone/>
            </a:pPr>
            <a:r>
              <a:rPr b="0" i="0" lang="en-US" sz="1200" u="none" cap="none" strike="noStrike">
                <a:solidFill>
                  <a:schemeClr val="dk1"/>
                </a:solidFill>
                <a:latin typeface="Times"/>
                <a:ea typeface="Times"/>
                <a:cs typeface="Times"/>
                <a:sym typeface="Times"/>
              </a:rPr>
              <a:t>This slide describes the definition of compliance management and its end goals. </a:t>
            </a:r>
          </a:p>
          <a:p>
            <a:pPr indent="-226427" lvl="0" marL="226427" marR="0" rtl="0" algn="l">
              <a:spcBef>
                <a:spcPts val="0"/>
              </a:spcBef>
              <a:buSzPct val="25000"/>
              <a:buNone/>
            </a:pPr>
            <a:r>
              <a:t/>
            </a:r>
            <a:endParaRPr b="0" i="0" sz="1200" u="none" cap="none" strike="noStrike">
              <a:solidFill>
                <a:schemeClr val="dk1"/>
              </a:solidFill>
              <a:latin typeface="Times"/>
              <a:ea typeface="Times"/>
              <a:cs typeface="Times"/>
              <a:sym typeface="Times"/>
            </a:endParaRPr>
          </a:p>
          <a:p>
            <a:pPr indent="-226427" lvl="0" marL="226427" marR="0" rtl="0" algn="l">
              <a:spcBef>
                <a:spcPts val="0"/>
              </a:spcBef>
              <a:buSzPct val="25000"/>
              <a:buNone/>
            </a:pPr>
            <a:r>
              <a:rPr b="0" i="0" lang="en-US" sz="1200" u="none" cap="none" strike="noStrike">
                <a:solidFill>
                  <a:schemeClr val="dk1"/>
                </a:solidFill>
                <a:latin typeface="Times"/>
                <a:ea typeface="Times"/>
                <a:cs typeface="Times"/>
                <a:sym typeface="Times"/>
              </a:rPr>
              <a:t>Note that this section provides a detailed example of what may take place in a large enterprise. Smaller companies may wish to approach the process in a more streamlined way.</a:t>
            </a:r>
          </a:p>
          <a:p>
            <a:pPr indent="-226427" lvl="0" marL="226427" marR="0" rtl="0" algn="l">
              <a:spcBef>
                <a:spcPts val="0"/>
              </a:spcBef>
              <a:buSzPct val="25000"/>
              <a:buNone/>
            </a:pPr>
            <a:r>
              <a:t/>
            </a:r>
            <a:endParaRPr b="1" i="0" sz="1200" u="none" cap="none" strike="noStrike">
              <a:solidFill>
                <a:schemeClr val="dk1"/>
              </a:solidFill>
              <a:latin typeface="Times"/>
              <a:ea typeface="Times"/>
              <a:cs typeface="Times"/>
              <a:sym typeface="Times"/>
            </a:endParaRPr>
          </a:p>
        </p:txBody>
      </p:sp>
      <p:sp>
        <p:nvSpPr>
          <p:cNvPr id="497" name="Shape 497"/>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8" name="Shape 508"/>
        <p:cNvGrpSpPr/>
        <p:nvPr/>
      </p:nvGrpSpPr>
      <p:grpSpPr>
        <a:xfrm>
          <a:off x="0" y="0"/>
          <a:ext cx="0" cy="0"/>
          <a:chOff x="0" y="0"/>
          <a:chExt cx="0" cy="0"/>
        </a:xfrm>
      </p:grpSpPr>
      <p:sp>
        <p:nvSpPr>
          <p:cNvPr id="509" name="Shape 50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10" name="Shape 510"/>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This slide describes what a Small to Medium Enterprise (SME)might need to do to build and deploy an effective compliance program.</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p:txBody>
      </p:sp>
      <p:sp>
        <p:nvSpPr>
          <p:cNvPr id="511" name="Shape 511"/>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6" name="Shape 516"/>
        <p:cNvGrpSpPr/>
        <p:nvPr/>
      </p:nvGrpSpPr>
      <p:grpSpPr>
        <a:xfrm>
          <a:off x="0" y="0"/>
          <a:ext cx="0" cy="0"/>
          <a:chOff x="0" y="0"/>
          <a:chExt cx="0" cy="0"/>
        </a:xfrm>
      </p:grpSpPr>
      <p:sp>
        <p:nvSpPr>
          <p:cNvPr id="517" name="Shape 51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18" name="Shape 518"/>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This slide is an overview of the steps that a larger enterprise might use for their process.</a:t>
            </a:r>
          </a:p>
        </p:txBody>
      </p:sp>
      <p:sp>
        <p:nvSpPr>
          <p:cNvPr id="519" name="Shape 519"/>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2" name="Shape 572"/>
        <p:cNvGrpSpPr/>
        <p:nvPr/>
      </p:nvGrpSpPr>
      <p:grpSpPr>
        <a:xfrm>
          <a:off x="0" y="0"/>
          <a:ext cx="0" cy="0"/>
          <a:chOff x="0" y="0"/>
          <a:chExt cx="0" cy="0"/>
        </a:xfrm>
      </p:grpSpPr>
      <p:sp>
        <p:nvSpPr>
          <p:cNvPr id="573" name="Shape 57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74" name="Shape 574"/>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The first step in our example process is to identify FOSS usage.</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This step may have been initiated by one of the events listed in “prerequisites.” For example, a development team may have initiated a request (or initiated a FOSS Review). The step may also begin if the review team discovers or is notified that FOSS is being used in a software release or in third party software used by the company, and that a proper review needs to take place. </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In this example, the FOSS review team may identify FOSS usage through review requests from engineers, from performing scans of internally-developed and third-party software, or reviewing code checked into development branches. The review team will then create a record of the review, then move to the next step (“Audit”).</a:t>
            </a:r>
          </a:p>
        </p:txBody>
      </p:sp>
      <p:sp>
        <p:nvSpPr>
          <p:cNvPr id="575" name="Shape 575"/>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8" name="Shape 598"/>
        <p:cNvGrpSpPr/>
        <p:nvPr/>
      </p:nvGrpSpPr>
      <p:grpSpPr>
        <a:xfrm>
          <a:off x="0" y="0"/>
          <a:ext cx="0" cy="0"/>
          <a:chOff x="0" y="0"/>
          <a:chExt cx="0" cy="0"/>
        </a:xfrm>
      </p:grpSpPr>
      <p:sp>
        <p:nvSpPr>
          <p:cNvPr id="599" name="Shape 59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00" name="Shape 600"/>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The next step is auditing source code identified in the previous step.</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In our example, the company may conduct research into the identified FOSS component (e.g., review declared licenses, research origins of the FOSS component). The company may also scan the source code to verify the origin and composition of the code. </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The review team may then produce an audit report with its conclusions regarding the origin and licensing of the source code.</a:t>
            </a:r>
          </a:p>
        </p:txBody>
      </p:sp>
      <p:sp>
        <p:nvSpPr>
          <p:cNvPr id="601" name="Shape 601"/>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4" name="Shape 624"/>
        <p:cNvGrpSpPr/>
        <p:nvPr/>
      </p:nvGrpSpPr>
      <p:grpSpPr>
        <a:xfrm>
          <a:off x="0" y="0"/>
          <a:ext cx="0" cy="0"/>
          <a:chOff x="0" y="0"/>
          <a:chExt cx="0" cy="0"/>
        </a:xfrm>
      </p:grpSpPr>
      <p:sp>
        <p:nvSpPr>
          <p:cNvPr id="625" name="Shape 62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26" name="Shape 626"/>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Once an audit report is produced that confirms the origin and licensing of source code, the review team should flag and review any issues under the company FOSS policy. For example, the earlier steps may have identified a FOSS component that contains other FOSS code under an incompatible license. The review team should provide appropriate feedback to the engineering team to resolve the issues.</a:t>
            </a:r>
          </a:p>
        </p:txBody>
      </p:sp>
      <p:sp>
        <p:nvSpPr>
          <p:cNvPr id="627" name="Shape 627"/>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0" name="Shape 650"/>
        <p:cNvGrpSpPr/>
        <p:nvPr/>
      </p:nvGrpSpPr>
      <p:grpSpPr>
        <a:xfrm>
          <a:off x="0" y="0"/>
          <a:ext cx="0" cy="0"/>
          <a:chOff x="0" y="0"/>
          <a:chExt cx="0" cy="0"/>
        </a:xfrm>
      </p:grpSpPr>
      <p:sp>
        <p:nvSpPr>
          <p:cNvPr id="651" name="Shape 65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52" name="Shape 652"/>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This slide contains a template that may be used to illustrate FOSS usage and its relationship with company software. For example, how are FOSS and company components linked together? Templates such as these may be created by engineering teams to help educate the FOSS review team about planned FOSS usage.</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p:txBody>
      </p:sp>
      <p:sp>
        <p:nvSpPr>
          <p:cNvPr id="653" name="Shape 653"/>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6" name="Shape 86"/>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This overview is not intended to cover all aspects of Intellectual Property. It is intended to provide context for the “big picture” and to establish that today we are only discussing copyright and patents, the areas most relevant to FOSS compliance.</a:t>
            </a:r>
          </a:p>
        </p:txBody>
      </p:sp>
      <p:sp>
        <p:nvSpPr>
          <p:cNvPr id="87" name="Shape 87"/>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Roboto"/>
                <a:ea typeface="Roboto"/>
                <a:cs typeface="Roboto"/>
                <a:sym typeface="Roboto"/>
              </a:rPr>
              <a:t>‹#›</a:t>
            </a:fld>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3" name="Shape 693"/>
        <p:cNvGrpSpPr/>
        <p:nvPr/>
      </p:nvGrpSpPr>
      <p:grpSpPr>
        <a:xfrm>
          <a:off x="0" y="0"/>
          <a:ext cx="0" cy="0"/>
          <a:chOff x="0" y="0"/>
          <a:chExt cx="0" cy="0"/>
        </a:xfrm>
      </p:grpSpPr>
      <p:sp>
        <p:nvSpPr>
          <p:cNvPr id="694" name="Shape 69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95" name="Shape 695"/>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In this step, the FOSS review team reviews the facts collected in the previous steps and identifies the company’s obligations under the FOSS licenses.</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This step may be closely linked with the previous step (Resolving Audit Issues). In the previous step we removed FOSS usage that did not conform to company policy. In this step, we evaluate and identify the license obligations for FOSS usage that is retained.</a:t>
            </a:r>
          </a:p>
        </p:txBody>
      </p:sp>
      <p:sp>
        <p:nvSpPr>
          <p:cNvPr id="696" name="Shape 696"/>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9" name="Shape 719"/>
        <p:cNvGrpSpPr/>
        <p:nvPr/>
      </p:nvGrpSpPr>
      <p:grpSpPr>
        <a:xfrm>
          <a:off x="0" y="0"/>
          <a:ext cx="0" cy="0"/>
          <a:chOff x="0" y="0"/>
          <a:chExt cx="0" cy="0"/>
        </a:xfrm>
      </p:grpSpPr>
      <p:sp>
        <p:nvSpPr>
          <p:cNvPr id="720" name="Shape 72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21" name="Shape 721"/>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In the approval step of our example process, the review team communicates whether it approves of the FOSS usage in question, along with any associated conditions or obligations. The approval should also include important details such as version numbers of FOSS components and the approved usage scenario.</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p:txBody>
      </p:sp>
      <p:sp>
        <p:nvSpPr>
          <p:cNvPr id="722" name="Shape 722"/>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3" name="Shape 743"/>
        <p:cNvGrpSpPr/>
        <p:nvPr/>
      </p:nvGrpSpPr>
      <p:grpSpPr>
        <a:xfrm>
          <a:off x="0" y="0"/>
          <a:ext cx="0" cy="0"/>
          <a:chOff x="0" y="0"/>
          <a:chExt cx="0" cy="0"/>
        </a:xfrm>
      </p:grpSpPr>
      <p:sp>
        <p:nvSpPr>
          <p:cNvPr id="744" name="Shape 74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45" name="Shape 745"/>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Approval information from the previous step should be tracked or registered so that anyone releasing the software can understand and comply with the relevant license obligations. </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p:txBody>
      </p:sp>
      <p:sp>
        <p:nvSpPr>
          <p:cNvPr id="746" name="Shape 746"/>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8" name="Shape 768"/>
        <p:cNvGrpSpPr/>
        <p:nvPr/>
      </p:nvGrpSpPr>
      <p:grpSpPr>
        <a:xfrm>
          <a:off x="0" y="0"/>
          <a:ext cx="0" cy="0"/>
          <a:chOff x="0" y="0"/>
          <a:chExt cx="0" cy="0"/>
        </a:xfrm>
      </p:grpSpPr>
      <p:sp>
        <p:nvSpPr>
          <p:cNvPr id="769" name="Shape 76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70" name="Shape 770"/>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Roboto"/>
              <a:buNone/>
            </a:pPr>
            <a:r>
              <a:rPr b="0" i="0" lang="en-US" sz="1200" u="none" cap="none" strike="noStrike">
                <a:solidFill>
                  <a:schemeClr val="dk1"/>
                </a:solidFill>
                <a:latin typeface="Roboto"/>
                <a:ea typeface="Roboto"/>
                <a:cs typeface="Roboto"/>
                <a:sym typeface="Roboto"/>
              </a:rPr>
              <a:t>If required by a FOSS license, appropriate notices should be prepared (often in a text file that accompanies the release). Notices may include attribution notices, modification notices, or offers for source code. For some licenses, you may also need to include a full copy of the license text. </a:t>
            </a:r>
          </a:p>
          <a:p>
            <a:pPr indent="0" lvl="0" marL="0" marR="0" rtl="0" algn="l">
              <a:lnSpc>
                <a:spcPct val="100000"/>
              </a:lnSpc>
              <a:spcBef>
                <a:spcPts val="0"/>
              </a:spcBef>
              <a:spcAft>
                <a:spcPts val="0"/>
              </a:spcAft>
              <a:buClr>
                <a:schemeClr val="dk1"/>
              </a:buClr>
              <a:buSzPct val="25000"/>
              <a:buFont typeface="Roboto"/>
              <a:buNone/>
            </a:pPr>
            <a:br>
              <a:rPr b="0" i="0" lang="en-US" sz="1200" u="none" cap="none" strike="noStrike">
                <a:solidFill>
                  <a:schemeClr val="dk1"/>
                </a:solidFill>
                <a:latin typeface="Roboto"/>
                <a:ea typeface="Roboto"/>
                <a:cs typeface="Roboto"/>
                <a:sym typeface="Roboto"/>
              </a:rPr>
            </a:br>
          </a:p>
          <a:p>
            <a:pPr indent="0" lvl="0" marL="0" marR="0" rtl="0" algn="l">
              <a:spcBef>
                <a:spcPts val="0"/>
              </a:spcBef>
              <a:buSzPct val="25000"/>
              <a:buNone/>
            </a:pPr>
            <a:br>
              <a:rPr b="0" i="0" lang="en-US" sz="1200" u="none" cap="none" strike="noStrike">
                <a:solidFill>
                  <a:schemeClr val="dk1"/>
                </a:solidFill>
                <a:latin typeface="Roboto"/>
                <a:ea typeface="Roboto"/>
                <a:cs typeface="Roboto"/>
                <a:sym typeface="Roboto"/>
              </a:rPr>
            </a:br>
          </a:p>
        </p:txBody>
      </p:sp>
      <p:sp>
        <p:nvSpPr>
          <p:cNvPr id="771" name="Shape 771"/>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2" name="Shape 792"/>
        <p:cNvGrpSpPr/>
        <p:nvPr/>
      </p:nvGrpSpPr>
      <p:grpSpPr>
        <a:xfrm>
          <a:off x="0" y="0"/>
          <a:ext cx="0" cy="0"/>
          <a:chOff x="0" y="0"/>
          <a:chExt cx="0" cy="0"/>
        </a:xfrm>
      </p:grpSpPr>
      <p:sp>
        <p:nvSpPr>
          <p:cNvPr id="793" name="Shape 79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94" name="Shape 794"/>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In this slide of our example process, the company verifies that it has met its FOSS license obligations before release. In cases where source code must be made available, the company verifies that the source code matches the binary files being distributed. The company also verifies that notices are properly produced and included in distribution packages as needed.</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p:txBody>
      </p:sp>
      <p:sp>
        <p:nvSpPr>
          <p:cNvPr id="795" name="Shape 795"/>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8" name="Shape 818"/>
        <p:cNvGrpSpPr/>
        <p:nvPr/>
      </p:nvGrpSpPr>
      <p:grpSpPr>
        <a:xfrm>
          <a:off x="0" y="0"/>
          <a:ext cx="0" cy="0"/>
          <a:chOff x="0" y="0"/>
          <a:chExt cx="0" cy="0"/>
        </a:xfrm>
      </p:grpSpPr>
      <p:sp>
        <p:nvSpPr>
          <p:cNvPr id="819" name="Shape 81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20" name="Shape 820"/>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In cases where source code must be made available, the company provides the accompanying source code through the mechanisms permitted under the FOSS license. This may mean providing the source code along with the software distribution, making it available through a written offer, or posting a source code archive on a website. </a:t>
            </a:r>
          </a:p>
          <a:p>
            <a:pPr indent="0" lvl="0" marL="0" marR="0" rtl="0" algn="l">
              <a:spcBef>
                <a:spcPts val="0"/>
              </a:spcBef>
              <a:buSzPct val="25000"/>
              <a:buNone/>
            </a:pPr>
            <a:br>
              <a:rPr b="0" i="0" lang="en-US" sz="1200" u="none" cap="none" strike="noStrike">
                <a:solidFill>
                  <a:schemeClr val="dk1"/>
                </a:solidFill>
                <a:latin typeface="Roboto"/>
                <a:ea typeface="Roboto"/>
                <a:cs typeface="Roboto"/>
                <a:sym typeface="Roboto"/>
              </a:rPr>
            </a:br>
          </a:p>
        </p:txBody>
      </p:sp>
      <p:sp>
        <p:nvSpPr>
          <p:cNvPr id="821" name="Shape 821"/>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4" name="Shape 844"/>
        <p:cNvGrpSpPr/>
        <p:nvPr/>
      </p:nvGrpSpPr>
      <p:grpSpPr>
        <a:xfrm>
          <a:off x="0" y="0"/>
          <a:ext cx="0" cy="0"/>
          <a:chOff x="0" y="0"/>
          <a:chExt cx="0" cy="0"/>
        </a:xfrm>
      </p:grpSpPr>
      <p:sp>
        <p:nvSpPr>
          <p:cNvPr id="845" name="Shape 84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46" name="Shape 846"/>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In this step, the company verifies that its distribution complies with its FOSS license obligations. This step could be a function of an entity providing oversight for the overall FOSS review process.</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p:txBody>
      </p:sp>
      <p:sp>
        <p:nvSpPr>
          <p:cNvPr id="847" name="Shape 847"/>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0" name="Shape 870"/>
        <p:cNvGrpSpPr/>
        <p:nvPr/>
      </p:nvGrpSpPr>
      <p:grpSpPr>
        <a:xfrm>
          <a:off x="0" y="0"/>
          <a:ext cx="0" cy="0"/>
          <a:chOff x="0" y="0"/>
          <a:chExt cx="0" cy="0"/>
        </a:xfrm>
      </p:grpSpPr>
      <p:sp>
        <p:nvSpPr>
          <p:cNvPr id="871" name="Shape 87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872" name="Shape 872"/>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226427" lvl="0" marL="226427" marR="0" rtl="0" algn="l">
              <a:spcBef>
                <a:spcPts val="0"/>
              </a:spcBef>
              <a:buSzPct val="25000"/>
              <a:buNone/>
            </a:pPr>
            <a:r>
              <a:rPr b="0" i="0" lang="en-US" sz="1200" u="none" cap="none" strike="noStrike">
                <a:solidFill>
                  <a:schemeClr val="dk1"/>
                </a:solidFill>
                <a:latin typeface="Times"/>
                <a:ea typeface="Times"/>
                <a:cs typeface="Times"/>
                <a:sym typeface="Times"/>
              </a:rPr>
              <a:t>For our example process, the steps include:</a:t>
            </a:r>
          </a:p>
          <a:p>
            <a:pPr indent="-226427" lvl="0" marL="226427" marR="0" rtl="0" algn="l">
              <a:spcBef>
                <a:spcPts val="0"/>
              </a:spcBef>
              <a:buClr>
                <a:schemeClr val="dk1"/>
              </a:buClr>
              <a:buSzPct val="100000"/>
              <a:buFont typeface="Arial"/>
              <a:buChar char="•"/>
            </a:pPr>
            <a:r>
              <a:rPr b="0" i="0" lang="en-US" sz="1200" u="none" cap="none" strike="noStrike">
                <a:solidFill>
                  <a:schemeClr val="dk1"/>
                </a:solidFill>
                <a:latin typeface="Times"/>
                <a:ea typeface="Times"/>
                <a:cs typeface="Times"/>
                <a:sym typeface="Times"/>
              </a:rPr>
              <a:t>Identification - Identify and track FOSS usage. This may take place through engineer requests, third party disclosures, or code scanning.</a:t>
            </a:r>
          </a:p>
          <a:p>
            <a:pPr indent="-226427" lvl="0" marL="226427" marR="0" rtl="0" algn="l">
              <a:spcBef>
                <a:spcPts val="0"/>
              </a:spcBef>
              <a:buClr>
                <a:schemeClr val="dk1"/>
              </a:buClr>
              <a:buSzPct val="100000"/>
              <a:buFont typeface="Arial"/>
              <a:buChar char="•"/>
            </a:pPr>
            <a:r>
              <a:rPr b="0" i="0" lang="en-US" sz="1200" u="none" cap="none" strike="noStrike">
                <a:solidFill>
                  <a:schemeClr val="dk1"/>
                </a:solidFill>
                <a:latin typeface="Times"/>
                <a:ea typeface="Times"/>
                <a:cs typeface="Times"/>
                <a:sym typeface="Times"/>
              </a:rPr>
              <a:t>Auditing source code - Review identified FOSS components for license and origin information.</a:t>
            </a:r>
          </a:p>
          <a:p>
            <a:pPr indent="-226427" lvl="0" marL="226427" marR="0" rtl="0" algn="l">
              <a:spcBef>
                <a:spcPts val="0"/>
              </a:spcBef>
              <a:buClr>
                <a:schemeClr val="dk1"/>
              </a:buClr>
              <a:buSzPct val="100000"/>
              <a:buFont typeface="Arial"/>
              <a:buChar char="•"/>
            </a:pPr>
            <a:r>
              <a:rPr b="0" i="0" lang="en-US" sz="1200" u="none" cap="none" strike="noStrike">
                <a:solidFill>
                  <a:schemeClr val="dk1"/>
                </a:solidFill>
                <a:latin typeface="Times"/>
                <a:ea typeface="Times"/>
                <a:cs typeface="Times"/>
                <a:sym typeface="Times"/>
              </a:rPr>
              <a:t>Resolving issues - Remove FOSS usage that is incompatible with FOSS policies.</a:t>
            </a:r>
          </a:p>
          <a:p>
            <a:pPr indent="-226427" lvl="0" marL="226427" marR="0" rtl="0" algn="l">
              <a:spcBef>
                <a:spcPts val="0"/>
              </a:spcBef>
              <a:buClr>
                <a:schemeClr val="dk1"/>
              </a:buClr>
              <a:buSzPct val="100000"/>
              <a:buFont typeface="Arial"/>
              <a:buChar char="•"/>
            </a:pPr>
            <a:r>
              <a:rPr b="0" i="0" lang="en-US" sz="1200" u="none" cap="none" strike="noStrike">
                <a:solidFill>
                  <a:schemeClr val="dk1"/>
                </a:solidFill>
                <a:latin typeface="Times"/>
                <a:ea typeface="Times"/>
                <a:cs typeface="Times"/>
                <a:sym typeface="Times"/>
              </a:rPr>
              <a:t>Performing reviews - Assess and determine obligations for FOSS usage.</a:t>
            </a:r>
          </a:p>
          <a:p>
            <a:pPr indent="-226427" lvl="0" marL="226427" marR="0" rtl="0" algn="l">
              <a:spcBef>
                <a:spcPts val="0"/>
              </a:spcBef>
              <a:buClr>
                <a:schemeClr val="dk1"/>
              </a:buClr>
              <a:buSzPct val="100000"/>
              <a:buFont typeface="Arial"/>
              <a:buChar char="•"/>
            </a:pPr>
            <a:r>
              <a:rPr b="0" i="0" lang="en-US" sz="1200" u="none" cap="none" strike="noStrike">
                <a:solidFill>
                  <a:schemeClr val="dk1"/>
                </a:solidFill>
                <a:latin typeface="Times"/>
                <a:ea typeface="Times"/>
                <a:cs typeface="Times"/>
                <a:sym typeface="Times"/>
              </a:rPr>
              <a:t>Approvals - Communicate approval conditions and license obligations.</a:t>
            </a:r>
          </a:p>
          <a:p>
            <a:pPr indent="-226427" lvl="0" marL="226427" marR="0" rtl="0" algn="l">
              <a:spcBef>
                <a:spcPts val="0"/>
              </a:spcBef>
              <a:buClr>
                <a:schemeClr val="dk1"/>
              </a:buClr>
              <a:buSzPct val="100000"/>
              <a:buFont typeface="Arial"/>
              <a:buChar char="•"/>
            </a:pPr>
            <a:r>
              <a:rPr b="0" i="0" lang="en-US" sz="1200" u="none" cap="none" strike="noStrike">
                <a:solidFill>
                  <a:schemeClr val="dk1"/>
                </a:solidFill>
                <a:latin typeface="Times"/>
                <a:ea typeface="Times"/>
                <a:cs typeface="Times"/>
                <a:sym typeface="Times"/>
              </a:rPr>
              <a:t>Registration/approval tracking – Track approval conditions and license obligations for later compliance steps.</a:t>
            </a:r>
          </a:p>
          <a:p>
            <a:pPr indent="-226427" lvl="0" marL="226427" marR="0" rtl="0" algn="l">
              <a:spcBef>
                <a:spcPts val="0"/>
              </a:spcBef>
              <a:buClr>
                <a:schemeClr val="dk1"/>
              </a:buClr>
              <a:buSzPct val="100000"/>
              <a:buFont typeface="Arial"/>
              <a:buChar char="•"/>
            </a:pPr>
            <a:r>
              <a:rPr b="0" i="0" lang="en-US" sz="1200" u="none" cap="none" strike="noStrike">
                <a:solidFill>
                  <a:schemeClr val="dk1"/>
                </a:solidFill>
                <a:latin typeface="Times"/>
                <a:ea typeface="Times"/>
                <a:cs typeface="Times"/>
                <a:sym typeface="Times"/>
              </a:rPr>
              <a:t>Notices - Prepare notices as required by FOSS licenses.</a:t>
            </a:r>
          </a:p>
          <a:p>
            <a:pPr indent="-226427" lvl="0" marL="226427" marR="0" rtl="0" algn="l">
              <a:spcBef>
                <a:spcPts val="0"/>
              </a:spcBef>
              <a:buClr>
                <a:schemeClr val="dk1"/>
              </a:buClr>
              <a:buSzPct val="100000"/>
              <a:buFont typeface="Arial"/>
              <a:buChar char="•"/>
            </a:pPr>
            <a:r>
              <a:rPr b="0" i="0" lang="en-US" sz="1200" u="none" cap="none" strike="noStrike">
                <a:solidFill>
                  <a:schemeClr val="dk1"/>
                </a:solidFill>
                <a:latin typeface="Times"/>
                <a:ea typeface="Times"/>
                <a:cs typeface="Times"/>
                <a:sym typeface="Times"/>
              </a:rPr>
              <a:t>Pre-distribution verifications – Review distributions for compliance before release. </a:t>
            </a:r>
          </a:p>
          <a:p>
            <a:pPr indent="-226427" lvl="0" marL="226427" marR="0" rtl="0" algn="l">
              <a:spcBef>
                <a:spcPts val="0"/>
              </a:spcBef>
              <a:buClr>
                <a:schemeClr val="dk1"/>
              </a:buClr>
              <a:buSzPct val="100000"/>
              <a:buFont typeface="Arial"/>
              <a:buChar char="•"/>
            </a:pPr>
            <a:r>
              <a:rPr b="0" i="0" lang="en-US" sz="1200" u="none" cap="none" strike="noStrike">
                <a:solidFill>
                  <a:schemeClr val="dk1"/>
                </a:solidFill>
                <a:latin typeface="Times"/>
                <a:ea typeface="Times"/>
                <a:cs typeface="Times"/>
                <a:sym typeface="Times"/>
              </a:rPr>
              <a:t>Accompanying Source Code Distribution – Make source code available as needed.</a:t>
            </a:r>
          </a:p>
          <a:p>
            <a:pPr indent="-226427" lvl="0" marL="226427" marR="0" rtl="0" algn="l">
              <a:spcBef>
                <a:spcPts val="0"/>
              </a:spcBef>
              <a:buClr>
                <a:schemeClr val="dk1"/>
              </a:buClr>
              <a:buSzPct val="100000"/>
              <a:buFont typeface="Arial"/>
              <a:buChar char="•"/>
            </a:pPr>
            <a:r>
              <a:rPr b="0" i="0" lang="en-US" sz="1200" u="none" cap="none" strike="noStrike">
                <a:solidFill>
                  <a:schemeClr val="dk1"/>
                </a:solidFill>
                <a:latin typeface="Times"/>
                <a:ea typeface="Times"/>
                <a:cs typeface="Times"/>
                <a:sym typeface="Times"/>
              </a:rPr>
              <a:t>Verification – Provide oversight for compliance process.</a:t>
            </a:r>
          </a:p>
          <a:p>
            <a:pPr indent="0" lvl="0" marL="0" marR="0" rtl="0" algn="l">
              <a:spcBef>
                <a:spcPts val="0"/>
              </a:spcBef>
              <a:buSzPct val="25000"/>
              <a:buNone/>
            </a:pPr>
            <a:r>
              <a:t/>
            </a:r>
            <a:endParaRPr b="0" i="0" sz="1200" u="none" cap="none" strike="noStrike">
              <a:solidFill>
                <a:schemeClr val="dk1"/>
              </a:solidFill>
              <a:latin typeface="Times"/>
              <a:ea typeface="Times"/>
              <a:cs typeface="Times"/>
              <a:sym typeface="Times"/>
            </a:endParaRPr>
          </a:p>
          <a:p>
            <a:pPr indent="0" lvl="0" marL="0" marR="0" rtl="0" algn="l">
              <a:spcBef>
                <a:spcPts val="0"/>
              </a:spcBef>
              <a:buSzPct val="25000"/>
              <a:buNone/>
            </a:pPr>
            <a:r>
              <a:rPr b="0" i="0" lang="en-US" sz="1200" u="none" cap="none" strike="noStrike">
                <a:solidFill>
                  <a:schemeClr val="dk1"/>
                </a:solidFill>
                <a:latin typeface="Times"/>
                <a:ea typeface="Times"/>
                <a:cs typeface="Times"/>
                <a:sym typeface="Times"/>
              </a:rPr>
              <a:t>Architecture reviews examine the relationships between FOSS components and company software. For example, how are FOSS and company components linked together?</a:t>
            </a:r>
          </a:p>
          <a:p>
            <a:pPr indent="0" lvl="0" marL="0" marR="0" rtl="0" algn="l">
              <a:spcBef>
                <a:spcPts val="0"/>
              </a:spcBef>
              <a:buSzPct val="25000"/>
              <a:buNone/>
            </a:pPr>
            <a:r>
              <a:t/>
            </a:r>
            <a:endParaRPr b="1" i="0" sz="1200" u="none" cap="none" strike="noStrike">
              <a:solidFill>
                <a:schemeClr val="dk1"/>
              </a:solidFill>
              <a:latin typeface="Times"/>
              <a:ea typeface="Times"/>
              <a:cs typeface="Times"/>
              <a:sym typeface="Times"/>
            </a:endParaRPr>
          </a:p>
          <a:p>
            <a:pPr indent="0" lvl="0" marL="0" marR="0" rtl="0" algn="l">
              <a:spcBef>
                <a:spcPts val="0"/>
              </a:spcBef>
              <a:buSzPct val="25000"/>
              <a:buNone/>
            </a:pPr>
            <a:r>
              <a:t/>
            </a:r>
            <a:endParaRPr b="0" i="0" sz="1200" u="none" cap="none" strike="noStrike">
              <a:solidFill>
                <a:schemeClr val="dk1"/>
              </a:solidFill>
              <a:latin typeface="Times"/>
              <a:ea typeface="Times"/>
              <a:cs typeface="Times"/>
              <a:sym typeface="Times"/>
            </a:endParaRPr>
          </a:p>
        </p:txBody>
      </p:sp>
      <p:sp>
        <p:nvSpPr>
          <p:cNvPr id="873" name="Shape 873"/>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7" name="Shape 877"/>
        <p:cNvGrpSpPr/>
        <p:nvPr/>
      </p:nvGrpSpPr>
      <p:grpSpPr>
        <a:xfrm>
          <a:off x="0" y="0"/>
          <a:ext cx="0" cy="0"/>
          <a:chOff x="0" y="0"/>
          <a:chExt cx="0" cy="0"/>
        </a:xfrm>
      </p:grpSpPr>
      <p:sp>
        <p:nvSpPr>
          <p:cNvPr id="878" name="Shape 87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79" name="Shape 879"/>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lt1"/>
                </a:solidFill>
                <a:latin typeface="Roboto"/>
                <a:ea typeface="Roboto"/>
                <a:cs typeface="Roboto"/>
                <a:sym typeface="Roboto"/>
              </a:rPr>
              <a:t>This chapter describes some common pitfalls in FOSS compliance processes, and discusses approaches to avoiding these pitfalls</a:t>
            </a:r>
          </a:p>
          <a:p>
            <a:pPr indent="0" lvl="0" marL="0" marR="0" rtl="0" algn="l">
              <a:spcBef>
                <a:spcPts val="0"/>
              </a:spcBef>
              <a:buSzPct val="25000"/>
              <a:buNone/>
            </a:pPr>
            <a:r>
              <a:t/>
            </a:r>
            <a:endParaRPr b="0" i="0" sz="1200" u="none" cap="none" strike="noStrike">
              <a:solidFill>
                <a:schemeClr val="lt1"/>
              </a:solidFill>
              <a:latin typeface="Roboto"/>
              <a:ea typeface="Roboto"/>
              <a:cs typeface="Roboto"/>
              <a:sym typeface="Roboto"/>
            </a:endParaRPr>
          </a:p>
        </p:txBody>
      </p:sp>
      <p:sp>
        <p:nvSpPr>
          <p:cNvPr id="880" name="Shape 880"/>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lt1"/>
                </a:solidFill>
                <a:latin typeface="Roboto"/>
                <a:ea typeface="Roboto"/>
                <a:cs typeface="Roboto"/>
                <a:sym typeface="Roboto"/>
              </a:rPr>
              <a:t>‹#›</a:t>
            </a:fld>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4" name="Shape 884"/>
        <p:cNvGrpSpPr/>
        <p:nvPr/>
      </p:nvGrpSpPr>
      <p:grpSpPr>
        <a:xfrm>
          <a:off x="0" y="0"/>
          <a:ext cx="0" cy="0"/>
          <a:chOff x="0" y="0"/>
          <a:chExt cx="0" cy="0"/>
        </a:xfrm>
      </p:grpSpPr>
      <p:sp>
        <p:nvSpPr>
          <p:cNvPr id="885" name="Shape 88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886" name="Shape 886"/>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226427" lvl="0" marL="226427" marR="0" rtl="0" algn="l">
              <a:spcBef>
                <a:spcPts val="0"/>
              </a:spcBef>
              <a:buSzPct val="25000"/>
              <a:buNone/>
            </a:pPr>
            <a:r>
              <a:rPr b="0" i="0" lang="en-US" sz="1200" u="none" cap="none" strike="noStrike">
                <a:solidFill>
                  <a:schemeClr val="dk1"/>
                </a:solidFill>
                <a:latin typeface="Times"/>
                <a:ea typeface="Times"/>
                <a:cs typeface="Times"/>
                <a:sym typeface="Times"/>
              </a:rPr>
              <a:t>In this chapter, we will describe some common pitfalls to avoid in the FOSS compliance process.</a:t>
            </a:r>
          </a:p>
          <a:p>
            <a:pPr indent="-226427" lvl="0" marL="226427" marR="0" rtl="0" algn="l">
              <a:spcBef>
                <a:spcPts val="0"/>
              </a:spcBef>
              <a:buSzPct val="25000"/>
              <a:buNone/>
            </a:pPr>
            <a:r>
              <a:t/>
            </a:r>
            <a:endParaRPr b="1" i="0" sz="1200" u="none" cap="none" strike="noStrike">
              <a:solidFill>
                <a:schemeClr val="dk1"/>
              </a:solidFill>
              <a:latin typeface="Times"/>
              <a:ea typeface="Times"/>
              <a:cs typeface="Times"/>
              <a:sym typeface="Times"/>
            </a:endParaRPr>
          </a:p>
        </p:txBody>
      </p:sp>
      <p:sp>
        <p:nvSpPr>
          <p:cNvPr id="887" name="Shape 887"/>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3" name="Shape 93"/>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This slide explains the “big picture” of copyright in software.</a:t>
            </a:r>
          </a:p>
        </p:txBody>
      </p:sp>
      <p:sp>
        <p:nvSpPr>
          <p:cNvPr id="94" name="Shape 94"/>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Roboto"/>
                <a:ea typeface="Roboto"/>
                <a:cs typeface="Roboto"/>
                <a:sym typeface="Roboto"/>
              </a:rPr>
              <a:t>‹#›</a:t>
            </a:fld>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1" name="Shape 891"/>
        <p:cNvGrpSpPr/>
        <p:nvPr/>
      </p:nvGrpSpPr>
      <p:grpSpPr>
        <a:xfrm>
          <a:off x="0" y="0"/>
          <a:ext cx="0" cy="0"/>
          <a:chOff x="0" y="0"/>
          <a:chExt cx="0" cy="0"/>
        </a:xfrm>
      </p:grpSpPr>
      <p:sp>
        <p:nvSpPr>
          <p:cNvPr id="892" name="Shape 89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893" name="Shape 893"/>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226427" lvl="0" marL="226427" marR="0" rtl="0" algn="l">
              <a:spcBef>
                <a:spcPts val="0"/>
              </a:spcBef>
              <a:buSzPct val="25000"/>
              <a:buNone/>
            </a:pPr>
            <a:r>
              <a:rPr b="0" i="0" lang="en-US" sz="1200" u="none" cap="none" strike="noStrike">
                <a:solidFill>
                  <a:schemeClr val="dk1"/>
                </a:solidFill>
                <a:latin typeface="Times"/>
                <a:ea typeface="Times"/>
                <a:cs typeface="Times"/>
                <a:sym typeface="Times"/>
              </a:rPr>
              <a:t>The first pitfall described in this slide arises where copyleft-style licensed FOSS is inadvertently mixed with proprietary code. </a:t>
            </a:r>
          </a:p>
          <a:p>
            <a:pPr indent="-226427" lvl="0" marL="226427" marR="0" rtl="0" algn="l">
              <a:spcBef>
                <a:spcPts val="0"/>
              </a:spcBef>
              <a:buSzPct val="25000"/>
              <a:buNone/>
            </a:pPr>
            <a:r>
              <a:t/>
            </a:r>
            <a:endParaRPr b="0" i="0" sz="1200" u="none" cap="none" strike="noStrike">
              <a:solidFill>
                <a:schemeClr val="dk1"/>
              </a:solidFill>
              <a:latin typeface="Times"/>
              <a:ea typeface="Times"/>
              <a:cs typeface="Times"/>
              <a:sym typeface="Times"/>
            </a:endParaRPr>
          </a:p>
          <a:p>
            <a:pPr indent="-226427" lvl="0" marL="226427" marR="0" rtl="0" algn="l">
              <a:spcBef>
                <a:spcPts val="0"/>
              </a:spcBef>
              <a:buSzPct val="25000"/>
              <a:buNone/>
            </a:pPr>
            <a:r>
              <a:rPr b="0" i="0" lang="en-US" sz="1200" u="none" cap="none" strike="noStrike">
                <a:solidFill>
                  <a:schemeClr val="dk1"/>
                </a:solidFill>
                <a:latin typeface="Times"/>
                <a:ea typeface="Times"/>
                <a:cs typeface="Times"/>
                <a:sym typeface="Times"/>
              </a:rPr>
              <a:t>This may be discovered through auditing source code for license notices or using code scanning tools.</a:t>
            </a:r>
          </a:p>
          <a:p>
            <a:pPr indent="-226427" lvl="0" marL="226427" marR="0" rtl="0" algn="l">
              <a:spcBef>
                <a:spcPts val="0"/>
              </a:spcBef>
              <a:buSzPct val="25000"/>
              <a:buNone/>
            </a:pPr>
            <a:r>
              <a:t/>
            </a:r>
            <a:endParaRPr b="0" i="0" sz="1200" u="none" cap="none" strike="noStrike">
              <a:solidFill>
                <a:schemeClr val="dk1"/>
              </a:solidFill>
              <a:latin typeface="Times"/>
              <a:ea typeface="Times"/>
              <a:cs typeface="Times"/>
              <a:sym typeface="Times"/>
            </a:endParaRPr>
          </a:p>
          <a:p>
            <a:pPr indent="-226427" lvl="0" marL="226427" marR="0" rtl="0" algn="l">
              <a:spcBef>
                <a:spcPts val="0"/>
              </a:spcBef>
              <a:buSzPct val="25000"/>
              <a:buNone/>
            </a:pPr>
            <a:r>
              <a:rPr b="0" i="0" lang="en-US" sz="1200" u="none" cap="none" strike="noStrike">
                <a:solidFill>
                  <a:schemeClr val="dk1"/>
                </a:solidFill>
                <a:latin typeface="Times"/>
                <a:ea typeface="Times"/>
                <a:cs typeface="Times"/>
                <a:sym typeface="Times"/>
              </a:rPr>
              <a:t>Preventative measures include training of engineering staff, and building regular audits or scans into the development process.</a:t>
            </a:r>
          </a:p>
          <a:p>
            <a:pPr indent="-226427" lvl="0" marL="226427" marR="0" rtl="0" algn="l">
              <a:spcBef>
                <a:spcPts val="0"/>
              </a:spcBef>
              <a:buSzPct val="25000"/>
              <a:buNone/>
            </a:pPr>
            <a:r>
              <a:t/>
            </a:r>
            <a:endParaRPr b="1" i="0" sz="1200" u="none" cap="none" strike="noStrike">
              <a:solidFill>
                <a:schemeClr val="dk1"/>
              </a:solidFill>
              <a:latin typeface="Times"/>
              <a:ea typeface="Times"/>
              <a:cs typeface="Times"/>
              <a:sym typeface="Times"/>
            </a:endParaRPr>
          </a:p>
        </p:txBody>
      </p:sp>
      <p:sp>
        <p:nvSpPr>
          <p:cNvPr id="894" name="Shape 894"/>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8" name="Shape 898"/>
        <p:cNvGrpSpPr/>
        <p:nvPr/>
      </p:nvGrpSpPr>
      <p:grpSpPr>
        <a:xfrm>
          <a:off x="0" y="0"/>
          <a:ext cx="0" cy="0"/>
          <a:chOff x="0" y="0"/>
          <a:chExt cx="0" cy="0"/>
        </a:xfrm>
      </p:grpSpPr>
      <p:sp>
        <p:nvSpPr>
          <p:cNvPr id="899" name="Shape 89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900" name="Shape 900"/>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Times"/>
                <a:ea typeface="Times"/>
                <a:cs typeface="Times"/>
                <a:sym typeface="Times"/>
              </a:rPr>
              <a:t>The first pitfall in this slide arises where copyleft-style licensed FOSS is inadvertently linked to proprietary code. </a:t>
            </a:r>
          </a:p>
          <a:p>
            <a:pPr indent="0" lvl="0" marL="0" marR="0" rtl="0" algn="l">
              <a:spcBef>
                <a:spcPts val="0"/>
              </a:spcBef>
              <a:buSzPct val="25000"/>
              <a:buNone/>
            </a:pPr>
            <a:r>
              <a:t/>
            </a:r>
            <a:endParaRPr b="0" i="0" sz="1200" u="none" cap="none" strike="noStrike">
              <a:solidFill>
                <a:schemeClr val="dk1"/>
              </a:solidFill>
              <a:latin typeface="Times"/>
              <a:ea typeface="Times"/>
              <a:cs typeface="Times"/>
              <a:sym typeface="Times"/>
            </a:endParaRPr>
          </a:p>
          <a:p>
            <a:pPr indent="0" lvl="0" marL="0" marR="0" rtl="0" algn="l">
              <a:spcBef>
                <a:spcPts val="0"/>
              </a:spcBef>
              <a:buSzPct val="25000"/>
              <a:buNone/>
            </a:pPr>
            <a:r>
              <a:rPr b="0" i="0" lang="en-US" sz="1200" u="none" cap="none" strike="noStrike">
                <a:solidFill>
                  <a:schemeClr val="dk1"/>
                </a:solidFill>
                <a:latin typeface="Times"/>
                <a:ea typeface="Times"/>
                <a:cs typeface="Times"/>
                <a:sym typeface="Times"/>
              </a:rPr>
              <a:t>This type of failure may be detected using dependency tracking tools or reviews of architecture.</a:t>
            </a:r>
          </a:p>
          <a:p>
            <a:pPr indent="0" lvl="0" marL="0" marR="0" rtl="0" algn="l">
              <a:spcBef>
                <a:spcPts val="0"/>
              </a:spcBef>
              <a:buSzPct val="25000"/>
              <a:buNone/>
            </a:pPr>
            <a:r>
              <a:t/>
            </a:r>
            <a:endParaRPr b="0" i="0" sz="1200" u="none" cap="none" strike="noStrike">
              <a:solidFill>
                <a:schemeClr val="dk1"/>
              </a:solidFill>
              <a:latin typeface="Times"/>
              <a:ea typeface="Times"/>
              <a:cs typeface="Times"/>
              <a:sym typeface="Times"/>
            </a:endParaRPr>
          </a:p>
          <a:p>
            <a:pPr indent="0" lvl="0" marL="0" marR="0" rtl="0" algn="l">
              <a:spcBef>
                <a:spcPts val="0"/>
              </a:spcBef>
              <a:buSzPct val="25000"/>
              <a:buNone/>
            </a:pPr>
            <a:r>
              <a:rPr b="0" i="0" lang="en-US" sz="1200" u="none" cap="none" strike="noStrike">
                <a:solidFill>
                  <a:schemeClr val="dk1"/>
                </a:solidFill>
                <a:latin typeface="Times"/>
                <a:ea typeface="Times"/>
                <a:cs typeface="Times"/>
                <a:sym typeface="Times"/>
              </a:rPr>
              <a:t>Preventative measures include training of engineering staff, and building architectural reviews into the development process.</a:t>
            </a:r>
          </a:p>
          <a:p>
            <a:pPr indent="0" lvl="0" marL="0" marR="0" rtl="0" algn="l">
              <a:spcBef>
                <a:spcPts val="0"/>
              </a:spcBef>
              <a:buSzPct val="25000"/>
              <a:buNone/>
            </a:pPr>
            <a:r>
              <a:t/>
            </a:r>
            <a:endParaRPr b="0" i="0" sz="1200" u="none" cap="none" strike="noStrike">
              <a:solidFill>
                <a:schemeClr val="dk1"/>
              </a:solidFill>
              <a:latin typeface="Times"/>
              <a:ea typeface="Times"/>
              <a:cs typeface="Times"/>
              <a:sym typeface="Times"/>
            </a:endParaRPr>
          </a:p>
          <a:p>
            <a:pPr indent="0" lvl="0" marL="0" marR="0" rtl="0" algn="l">
              <a:spcBef>
                <a:spcPts val="0"/>
              </a:spcBef>
              <a:buSzPct val="25000"/>
              <a:buNone/>
            </a:pPr>
            <a:r>
              <a:rPr b="0" i="0" lang="en-US" sz="1200" u="none" cap="none" strike="noStrike">
                <a:solidFill>
                  <a:schemeClr val="dk1"/>
                </a:solidFill>
                <a:latin typeface="Times"/>
                <a:ea typeface="Times"/>
                <a:cs typeface="Times"/>
                <a:sym typeface="Times"/>
              </a:rPr>
              <a:t>The second pitfall arises where proprietary code is included in copyleft-style licensed FOSS. For example, an engineering team making modifications to a FOSS component may include proprietary code in the modifications.</a:t>
            </a:r>
          </a:p>
          <a:p>
            <a:pPr indent="0" lvl="0" marL="0" marR="0" rtl="0" algn="l">
              <a:spcBef>
                <a:spcPts val="0"/>
              </a:spcBef>
              <a:buSzPct val="25000"/>
              <a:buNone/>
            </a:pPr>
            <a:r>
              <a:t/>
            </a:r>
            <a:endParaRPr b="0" i="0" sz="1200" u="none" cap="none" strike="noStrike">
              <a:solidFill>
                <a:schemeClr val="dk1"/>
              </a:solidFill>
              <a:latin typeface="Times"/>
              <a:ea typeface="Times"/>
              <a:cs typeface="Times"/>
              <a:sym typeface="Times"/>
            </a:endParaRPr>
          </a:p>
          <a:p>
            <a:pPr indent="0" lvl="0" marL="0" marR="0" rtl="0" algn="l">
              <a:spcBef>
                <a:spcPts val="0"/>
              </a:spcBef>
              <a:buSzPct val="25000"/>
              <a:buNone/>
            </a:pPr>
            <a:r>
              <a:rPr b="0" i="0" lang="en-US" sz="1200" u="none" cap="none" strike="noStrike">
                <a:solidFill>
                  <a:schemeClr val="dk1"/>
                </a:solidFill>
                <a:latin typeface="Times"/>
                <a:ea typeface="Times"/>
                <a:cs typeface="Times"/>
                <a:sym typeface="Times"/>
              </a:rPr>
              <a:t>This type of failure may be discovered through auditing source code introduced into the FOSS component.</a:t>
            </a:r>
          </a:p>
          <a:p>
            <a:pPr indent="0" lvl="0" marL="0" marR="0" rtl="0" algn="l">
              <a:spcBef>
                <a:spcPts val="0"/>
              </a:spcBef>
              <a:buSzPct val="25000"/>
              <a:buNone/>
            </a:pPr>
            <a:r>
              <a:t/>
            </a:r>
            <a:endParaRPr b="0" i="0" sz="1200" u="none" cap="none" strike="noStrike">
              <a:solidFill>
                <a:schemeClr val="dk1"/>
              </a:solidFill>
              <a:latin typeface="Times"/>
              <a:ea typeface="Times"/>
              <a:cs typeface="Times"/>
              <a:sym typeface="Times"/>
            </a:endParaRPr>
          </a:p>
          <a:p>
            <a:pPr indent="0" lvl="0" marL="0" marR="0" rtl="0" algn="l">
              <a:spcBef>
                <a:spcPts val="0"/>
              </a:spcBef>
              <a:buSzPct val="25000"/>
              <a:buNone/>
            </a:pPr>
            <a:r>
              <a:rPr b="0" i="0" lang="en-US" sz="1200" u="none" cap="none" strike="noStrike">
                <a:solidFill>
                  <a:schemeClr val="dk1"/>
                </a:solidFill>
                <a:latin typeface="Times"/>
                <a:ea typeface="Times"/>
                <a:cs typeface="Times"/>
                <a:sym typeface="Times"/>
              </a:rPr>
              <a:t>Preventative measures include training of engineering staff and building regular audits into the development process.</a:t>
            </a:r>
          </a:p>
          <a:p>
            <a:pPr indent="0" lvl="0" marL="0" marR="0" rtl="0" algn="l">
              <a:spcBef>
                <a:spcPts val="0"/>
              </a:spcBef>
              <a:buSzPct val="25000"/>
              <a:buNone/>
            </a:pPr>
            <a:r>
              <a:t/>
            </a:r>
            <a:endParaRPr b="0" i="0" sz="1200" u="none" cap="none" strike="noStrike">
              <a:solidFill>
                <a:schemeClr val="dk1"/>
              </a:solidFill>
              <a:latin typeface="Times"/>
              <a:ea typeface="Times"/>
              <a:cs typeface="Times"/>
              <a:sym typeface="Times"/>
            </a:endParaRPr>
          </a:p>
        </p:txBody>
      </p:sp>
      <p:sp>
        <p:nvSpPr>
          <p:cNvPr id="901" name="Shape 901"/>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5" name="Shape 905"/>
        <p:cNvGrpSpPr/>
        <p:nvPr/>
      </p:nvGrpSpPr>
      <p:grpSpPr>
        <a:xfrm>
          <a:off x="0" y="0"/>
          <a:ext cx="0" cy="0"/>
          <a:chOff x="0" y="0"/>
          <a:chExt cx="0" cy="0"/>
        </a:xfrm>
      </p:grpSpPr>
      <p:sp>
        <p:nvSpPr>
          <p:cNvPr id="906" name="Shape 90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907" name="Shape 907"/>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Times"/>
                <a:ea typeface="Times"/>
                <a:cs typeface="Times"/>
                <a:sym typeface="Times"/>
              </a:rPr>
              <a:t>The first pitfall in this slide arises where a company has an obligation to provide accompanying source code, but fails to do so. </a:t>
            </a:r>
          </a:p>
          <a:p>
            <a:pPr indent="0" lvl="0" marL="0" marR="0" rtl="0" algn="l">
              <a:spcBef>
                <a:spcPts val="0"/>
              </a:spcBef>
              <a:buSzPct val="25000"/>
              <a:buNone/>
            </a:pPr>
            <a:r>
              <a:t/>
            </a:r>
            <a:endParaRPr b="0" i="0" sz="1200" u="none" cap="none" strike="noStrike">
              <a:solidFill>
                <a:schemeClr val="dk1"/>
              </a:solidFill>
              <a:latin typeface="Times"/>
              <a:ea typeface="Times"/>
              <a:cs typeface="Times"/>
              <a:sym typeface="Times"/>
            </a:endParaRPr>
          </a:p>
          <a:p>
            <a:pPr indent="0" lvl="0" marL="0" marR="0" rtl="0" algn="l">
              <a:spcBef>
                <a:spcPts val="0"/>
              </a:spcBef>
              <a:buSzPct val="25000"/>
              <a:buNone/>
            </a:pPr>
            <a:r>
              <a:rPr b="0" i="0" lang="en-US" sz="1200" u="none" cap="none" strike="noStrike">
                <a:solidFill>
                  <a:schemeClr val="dk1"/>
                </a:solidFill>
                <a:latin typeface="Times"/>
                <a:ea typeface="Times"/>
                <a:cs typeface="Times"/>
                <a:sym typeface="Times"/>
              </a:rPr>
              <a:t>The second pitfall arises where a company provides accompanying source code, but fails to provide the correct version that matches the distributed binary version. </a:t>
            </a:r>
          </a:p>
          <a:p>
            <a:pPr indent="0" lvl="0" marL="0" marR="0" rtl="0" algn="l">
              <a:spcBef>
                <a:spcPts val="0"/>
              </a:spcBef>
              <a:buSzPct val="25000"/>
              <a:buNone/>
            </a:pPr>
            <a:r>
              <a:t/>
            </a:r>
            <a:endParaRPr b="0" i="0" sz="1200" u="none" cap="none" strike="noStrike">
              <a:solidFill>
                <a:schemeClr val="dk1"/>
              </a:solidFill>
              <a:latin typeface="Times"/>
              <a:ea typeface="Times"/>
              <a:cs typeface="Times"/>
              <a:sym typeface="Times"/>
            </a:endParaRPr>
          </a:p>
          <a:p>
            <a:pPr indent="0" lvl="0" marL="0" marR="0" rtl="0" algn="l">
              <a:spcBef>
                <a:spcPts val="0"/>
              </a:spcBef>
              <a:buSzPct val="25000"/>
              <a:buNone/>
            </a:pPr>
            <a:r>
              <a:rPr b="0" i="0" lang="en-US" sz="1200" u="none" cap="none" strike="noStrike">
                <a:solidFill>
                  <a:schemeClr val="dk1"/>
                </a:solidFill>
                <a:latin typeface="Times"/>
                <a:ea typeface="Times"/>
                <a:cs typeface="Times"/>
                <a:sym typeface="Times"/>
              </a:rPr>
              <a:t>The third pitfall arises where a company modifies a FOSS component, but fails to publish the modified version of the source code. The company instead publishes the source code for the original version of the FOSS component.</a:t>
            </a:r>
          </a:p>
          <a:p>
            <a:pPr indent="0" lvl="0" marL="0" marR="0" rtl="0" algn="l">
              <a:spcBef>
                <a:spcPts val="0"/>
              </a:spcBef>
              <a:buSzPct val="25000"/>
              <a:buNone/>
            </a:pPr>
            <a:r>
              <a:t/>
            </a:r>
            <a:endParaRPr b="0" i="0" sz="1200" u="none" cap="none" strike="noStrike">
              <a:solidFill>
                <a:schemeClr val="dk1"/>
              </a:solidFill>
              <a:latin typeface="Times"/>
              <a:ea typeface="Times"/>
              <a:cs typeface="Times"/>
              <a:sym typeface="Times"/>
            </a:endParaRPr>
          </a:p>
          <a:p>
            <a:pPr indent="0" lvl="0" marL="0" marR="0" rtl="0" algn="l">
              <a:spcBef>
                <a:spcPts val="0"/>
              </a:spcBef>
              <a:buSzPct val="25000"/>
              <a:buNone/>
            </a:pPr>
            <a:r>
              <a:rPr b="0" i="0" lang="en-US" sz="1200" u="none" cap="none" strike="noStrike">
                <a:solidFill>
                  <a:schemeClr val="dk1"/>
                </a:solidFill>
                <a:latin typeface="Times"/>
                <a:ea typeface="Times"/>
                <a:cs typeface="Times"/>
                <a:sym typeface="Times"/>
              </a:rPr>
              <a:t>In each case, the failures may be prevented by properly applying steps in the compliance process. For example, source code for released binaries should be captured and stored along with the binary version. Verifications prior to release should check to ensure the proper source code is provided with the binary release.</a:t>
            </a:r>
          </a:p>
          <a:p>
            <a:pPr indent="0" lvl="0" marL="0" marR="0" rtl="0" algn="l">
              <a:spcBef>
                <a:spcPts val="0"/>
              </a:spcBef>
              <a:buSzPct val="25000"/>
              <a:buNone/>
            </a:pPr>
            <a:r>
              <a:t/>
            </a:r>
            <a:endParaRPr b="0" i="0" sz="1200" u="none" cap="none" strike="noStrike">
              <a:solidFill>
                <a:schemeClr val="dk1"/>
              </a:solidFill>
              <a:latin typeface="Times"/>
              <a:ea typeface="Times"/>
              <a:cs typeface="Times"/>
              <a:sym typeface="Times"/>
            </a:endParaRPr>
          </a:p>
        </p:txBody>
      </p:sp>
      <p:sp>
        <p:nvSpPr>
          <p:cNvPr id="908" name="Shape 90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2" name="Shape 912"/>
        <p:cNvGrpSpPr/>
        <p:nvPr/>
      </p:nvGrpSpPr>
      <p:grpSpPr>
        <a:xfrm>
          <a:off x="0" y="0"/>
          <a:ext cx="0" cy="0"/>
          <a:chOff x="0" y="0"/>
          <a:chExt cx="0" cy="0"/>
        </a:xfrm>
      </p:grpSpPr>
      <p:sp>
        <p:nvSpPr>
          <p:cNvPr id="913" name="Shape 91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914" name="Shape 914"/>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Times"/>
                <a:ea typeface="Times"/>
                <a:cs typeface="Times"/>
                <a:sym typeface="Times"/>
              </a:rPr>
              <a:t>The pitfall in this slide arises where a company modifies a FOSS component, then fails to mark its modifications when required by the FOSS license. This pitfall may be prevented through implementing processes for marking code or within verification steps.</a:t>
            </a:r>
          </a:p>
          <a:p>
            <a:pPr indent="0" lvl="0" marL="0" marR="0" rtl="0" algn="l">
              <a:spcBef>
                <a:spcPts val="0"/>
              </a:spcBef>
              <a:buSzPct val="25000"/>
              <a:buNone/>
            </a:pPr>
            <a:r>
              <a:t/>
            </a:r>
            <a:endParaRPr b="1" i="0" sz="1200" u="none" cap="none" strike="noStrike">
              <a:solidFill>
                <a:schemeClr val="dk1"/>
              </a:solidFill>
              <a:latin typeface="Times"/>
              <a:ea typeface="Times"/>
              <a:cs typeface="Times"/>
              <a:sym typeface="Times"/>
            </a:endParaRPr>
          </a:p>
        </p:txBody>
      </p:sp>
      <p:sp>
        <p:nvSpPr>
          <p:cNvPr id="915" name="Shape 915"/>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9" name="Shape 919"/>
        <p:cNvGrpSpPr/>
        <p:nvPr/>
      </p:nvGrpSpPr>
      <p:grpSpPr>
        <a:xfrm>
          <a:off x="0" y="0"/>
          <a:ext cx="0" cy="0"/>
          <a:chOff x="0" y="0"/>
          <a:chExt cx="0" cy="0"/>
        </a:xfrm>
      </p:grpSpPr>
      <p:sp>
        <p:nvSpPr>
          <p:cNvPr id="920" name="Shape 92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921" name="Shape 921"/>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Times"/>
                <a:ea typeface="Times"/>
                <a:cs typeface="Times"/>
                <a:sym typeface="Times"/>
              </a:rPr>
              <a:t>The pitfalls in this slide arise from a failure to integrate the FOSS compliance process with the engineering team. In these cases, the engineering team does not raise FOSS usage to the review process, or does not receive the training on how to handle FOSS usage.</a:t>
            </a:r>
          </a:p>
          <a:p>
            <a:pPr indent="0" lvl="0" marL="0" marR="0" rtl="0" algn="l">
              <a:spcBef>
                <a:spcPts val="0"/>
              </a:spcBef>
              <a:buSzPct val="25000"/>
              <a:buNone/>
            </a:pPr>
            <a:r>
              <a:t/>
            </a:r>
            <a:endParaRPr b="0" i="0" sz="1200" u="none" cap="none" strike="noStrike">
              <a:solidFill>
                <a:srgbClr val="000000"/>
              </a:solidFill>
              <a:latin typeface="Times"/>
              <a:ea typeface="Times"/>
              <a:cs typeface="Times"/>
              <a:sym typeface="Times"/>
            </a:endParaRPr>
          </a:p>
          <a:p>
            <a:pPr indent="0" lvl="0" marL="0" marR="0" rtl="0" algn="l">
              <a:spcBef>
                <a:spcPts val="0"/>
              </a:spcBef>
              <a:buSzPct val="25000"/>
              <a:buNone/>
            </a:pPr>
            <a:r>
              <a:rPr b="0" i="0" lang="en-US" sz="1200" u="none" cap="none" strike="noStrike">
                <a:solidFill>
                  <a:schemeClr val="dk1"/>
                </a:solidFill>
                <a:latin typeface="Times"/>
                <a:ea typeface="Times"/>
                <a:cs typeface="Times"/>
                <a:sym typeface="Times"/>
              </a:rPr>
              <a:t>Preventative measures include monitoring of engineering training, and also making the compliance process easily accessible to the engineering team.</a:t>
            </a:r>
          </a:p>
          <a:p>
            <a:pPr indent="0" lvl="0" marL="0" marR="0" rtl="0" algn="l">
              <a:spcBef>
                <a:spcPts val="0"/>
              </a:spcBef>
              <a:buSzPct val="25000"/>
              <a:buNone/>
            </a:pPr>
            <a:r>
              <a:t/>
            </a:r>
            <a:endParaRPr b="0" i="0" sz="1200" u="none" cap="none" strike="noStrike">
              <a:solidFill>
                <a:schemeClr val="dk1"/>
              </a:solidFill>
              <a:latin typeface="Times"/>
              <a:ea typeface="Times"/>
              <a:cs typeface="Times"/>
              <a:sym typeface="Times"/>
            </a:endParaRPr>
          </a:p>
        </p:txBody>
      </p:sp>
      <p:sp>
        <p:nvSpPr>
          <p:cNvPr id="922" name="Shape 922"/>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6" name="Shape 926"/>
        <p:cNvGrpSpPr/>
        <p:nvPr/>
      </p:nvGrpSpPr>
      <p:grpSpPr>
        <a:xfrm>
          <a:off x="0" y="0"/>
          <a:ext cx="0" cy="0"/>
          <a:chOff x="0" y="0"/>
          <a:chExt cx="0" cy="0"/>
        </a:xfrm>
      </p:grpSpPr>
      <p:sp>
        <p:nvSpPr>
          <p:cNvPr id="927" name="Shape 92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928" name="Shape 928"/>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Times"/>
                <a:ea typeface="Times"/>
                <a:cs typeface="Times"/>
                <a:sym typeface="Times"/>
              </a:rPr>
              <a:t>This slide describes potential consequences of compliance process failures. In the first case, a code base may be used in development and releases without proper review. In the second case, FOSS usage may be known, but license obligations are not reviewed or determined. In the last case, the compliance process may face release deadline pressures and have limited time to perform its tasks.</a:t>
            </a:r>
          </a:p>
          <a:p>
            <a:pPr indent="0" lvl="0" marL="0" marR="0" rtl="0" algn="l">
              <a:spcBef>
                <a:spcPts val="0"/>
              </a:spcBef>
              <a:buSzPct val="25000"/>
              <a:buNone/>
            </a:pPr>
            <a:r>
              <a:t/>
            </a:r>
            <a:endParaRPr b="1" i="0" sz="1200" u="none" cap="none" strike="noStrike">
              <a:solidFill>
                <a:schemeClr val="dk1"/>
              </a:solidFill>
              <a:latin typeface="Times"/>
              <a:ea typeface="Times"/>
              <a:cs typeface="Times"/>
              <a:sym typeface="Times"/>
            </a:endParaRPr>
          </a:p>
        </p:txBody>
      </p:sp>
      <p:sp>
        <p:nvSpPr>
          <p:cNvPr id="929" name="Shape 929"/>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3" name="Shape 933"/>
        <p:cNvGrpSpPr/>
        <p:nvPr/>
      </p:nvGrpSpPr>
      <p:grpSpPr>
        <a:xfrm>
          <a:off x="0" y="0"/>
          <a:ext cx="0" cy="0"/>
          <a:chOff x="0" y="0"/>
          <a:chExt cx="0" cy="0"/>
        </a:xfrm>
      </p:grpSpPr>
      <p:sp>
        <p:nvSpPr>
          <p:cNvPr id="934" name="Shape 93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935" name="Shape 935"/>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Times"/>
                <a:ea typeface="Times"/>
                <a:cs typeface="Times"/>
                <a:sym typeface="Times"/>
              </a:rPr>
              <a:t>While avoiding the pitfalls described in this chapter may take resources and effort, prioritizing the FOSS compliance process is important. It can help you more effectively use FOSS in your development process, and also help maintain good working relationships within the FOSS community.</a:t>
            </a:r>
          </a:p>
          <a:p>
            <a:pPr indent="0" lvl="0" marL="0" marR="0" rtl="0" algn="l">
              <a:spcBef>
                <a:spcPts val="0"/>
              </a:spcBef>
              <a:buSzPct val="25000"/>
              <a:buNone/>
            </a:pPr>
            <a:r>
              <a:t/>
            </a:r>
            <a:endParaRPr b="1" i="0" sz="1200" u="none" cap="none" strike="noStrike">
              <a:solidFill>
                <a:schemeClr val="dk1"/>
              </a:solidFill>
              <a:latin typeface="Times"/>
              <a:ea typeface="Times"/>
              <a:cs typeface="Times"/>
              <a:sym typeface="Times"/>
            </a:endParaRPr>
          </a:p>
        </p:txBody>
      </p:sp>
      <p:sp>
        <p:nvSpPr>
          <p:cNvPr id="936" name="Shape 936"/>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0" name="Shape 940"/>
        <p:cNvGrpSpPr/>
        <p:nvPr/>
      </p:nvGrpSpPr>
      <p:grpSpPr>
        <a:xfrm>
          <a:off x="0" y="0"/>
          <a:ext cx="0" cy="0"/>
          <a:chOff x="0" y="0"/>
          <a:chExt cx="0" cy="0"/>
        </a:xfrm>
      </p:grpSpPr>
      <p:sp>
        <p:nvSpPr>
          <p:cNvPr id="941" name="Shape 94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42" name="Shape 942"/>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Your FOSS compliance process is a building block to establishing good working relationships within the FOSS community.</a:t>
            </a:r>
          </a:p>
          <a:p>
            <a:pPr indent="0" lvl="0" marL="0" marR="0" rtl="0" algn="l">
              <a:spcBef>
                <a:spcPts val="0"/>
              </a:spcBef>
              <a:buSzPct val="25000"/>
              <a:buNone/>
            </a:pPr>
            <a:br>
              <a:rPr b="0" i="0" lang="en-US" sz="1200" u="none" cap="none" strike="noStrike">
                <a:solidFill>
                  <a:schemeClr val="dk1"/>
                </a:solidFill>
                <a:latin typeface="Roboto"/>
                <a:ea typeface="Roboto"/>
                <a:cs typeface="Roboto"/>
                <a:sym typeface="Roboto"/>
              </a:rPr>
            </a:br>
          </a:p>
        </p:txBody>
      </p:sp>
      <p:sp>
        <p:nvSpPr>
          <p:cNvPr id="943" name="Shape 943"/>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8" name="Shape 948"/>
        <p:cNvGrpSpPr/>
        <p:nvPr/>
      </p:nvGrpSpPr>
      <p:grpSpPr>
        <a:xfrm>
          <a:off x="0" y="0"/>
          <a:ext cx="0" cy="0"/>
          <a:chOff x="0" y="0"/>
          <a:chExt cx="0" cy="0"/>
        </a:xfrm>
      </p:grpSpPr>
      <p:sp>
        <p:nvSpPr>
          <p:cNvPr id="949" name="Shape 94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950" name="Shape 950"/>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Times"/>
                <a:ea typeface="Times"/>
                <a:cs typeface="Times"/>
                <a:sym typeface="Times"/>
              </a:rPr>
              <a:t>Pitfalls can occur under the following categories: IP failure, license compliance failure, and compliance process failure.</a:t>
            </a:r>
          </a:p>
          <a:p>
            <a:pPr indent="0" lvl="0" marL="0" marR="0" rtl="0" algn="l">
              <a:spcBef>
                <a:spcPts val="0"/>
              </a:spcBef>
              <a:buSzPct val="25000"/>
              <a:buNone/>
            </a:pPr>
            <a:r>
              <a:t/>
            </a:r>
            <a:endParaRPr b="0" i="0" sz="1200" u="none" cap="none" strike="noStrike">
              <a:solidFill>
                <a:schemeClr val="dk1"/>
              </a:solidFill>
              <a:latin typeface="Times"/>
              <a:ea typeface="Times"/>
              <a:cs typeface="Times"/>
              <a:sym typeface="Times"/>
            </a:endParaRPr>
          </a:p>
          <a:p>
            <a:pPr indent="0" lvl="0" marL="0" marR="0" rtl="0" algn="l">
              <a:spcBef>
                <a:spcPts val="0"/>
              </a:spcBef>
              <a:buSzPct val="25000"/>
              <a:buNone/>
            </a:pPr>
            <a:r>
              <a:rPr b="0" i="0" lang="en-US" sz="1200" u="none" cap="none" strike="noStrike">
                <a:solidFill>
                  <a:schemeClr val="dk1"/>
                </a:solidFill>
                <a:latin typeface="Times"/>
                <a:ea typeface="Times"/>
                <a:cs typeface="Times"/>
                <a:sym typeface="Times"/>
              </a:rPr>
              <a:t>An example of IP failure would be commingling of proprietary code and open source code, which may result in making proprietary software available to general public despite company's preference.</a:t>
            </a:r>
          </a:p>
          <a:p>
            <a:pPr indent="0" lvl="0" marL="0" marR="0" rtl="0" algn="l">
              <a:spcBef>
                <a:spcPts val="0"/>
              </a:spcBef>
              <a:buSzPct val="25000"/>
              <a:buNone/>
            </a:pPr>
            <a:r>
              <a:t/>
            </a:r>
            <a:endParaRPr b="0" i="0" sz="1200" u="none" cap="none" strike="noStrike">
              <a:solidFill>
                <a:schemeClr val="dk1"/>
              </a:solidFill>
              <a:latin typeface="Times"/>
              <a:ea typeface="Times"/>
              <a:cs typeface="Times"/>
              <a:sym typeface="Times"/>
            </a:endParaRPr>
          </a:p>
          <a:p>
            <a:pPr indent="0" lvl="0" marL="0" marR="0" rtl="0" algn="l">
              <a:spcBef>
                <a:spcPts val="0"/>
              </a:spcBef>
              <a:buSzPct val="25000"/>
              <a:buNone/>
            </a:pPr>
            <a:r>
              <a:rPr b="0" i="0" lang="en-US" sz="1200" u="none" cap="none" strike="noStrike">
                <a:solidFill>
                  <a:schemeClr val="dk1"/>
                </a:solidFill>
                <a:latin typeface="Times"/>
                <a:ea typeface="Times"/>
                <a:cs typeface="Times"/>
                <a:sym typeface="Times"/>
              </a:rPr>
              <a:t>An example of license compliance failure would be a failure to mark an open source software after modification or to properly list the open source software components in the software or to make the complete and corresponding source code available.</a:t>
            </a:r>
          </a:p>
          <a:p>
            <a:pPr indent="0" lvl="0" marL="0" marR="0" rtl="0" algn="l">
              <a:spcBef>
                <a:spcPts val="0"/>
              </a:spcBef>
              <a:buSzPct val="25000"/>
              <a:buNone/>
            </a:pPr>
            <a:r>
              <a:t/>
            </a:r>
            <a:endParaRPr b="0" i="0" sz="1200" u="none" cap="none" strike="noStrike">
              <a:solidFill>
                <a:schemeClr val="dk1"/>
              </a:solidFill>
              <a:latin typeface="Times"/>
              <a:ea typeface="Times"/>
              <a:cs typeface="Times"/>
              <a:sym typeface="Times"/>
            </a:endParaRPr>
          </a:p>
          <a:p>
            <a:pPr indent="0" lvl="0" marL="0" marR="0" rtl="0" algn="l">
              <a:spcBef>
                <a:spcPts val="0"/>
              </a:spcBef>
              <a:buSzPct val="25000"/>
              <a:buNone/>
            </a:pPr>
            <a:r>
              <a:rPr b="0" i="0" lang="en-US" sz="1200" u="none" cap="none" strike="noStrike">
                <a:solidFill>
                  <a:schemeClr val="dk1"/>
                </a:solidFill>
                <a:latin typeface="Times"/>
                <a:ea typeface="Times"/>
                <a:cs typeface="Times"/>
                <a:sym typeface="Times"/>
              </a:rPr>
              <a:t>An example of compliance process failure would be a failure in the process related to audit, review, or approving the open source software. Auditors "waived" all the red-flagged items in a report, or that the review and approval process takes too long.</a:t>
            </a:r>
          </a:p>
          <a:p>
            <a:pPr indent="0" lvl="0" marL="0" marR="0" rtl="0" algn="l">
              <a:spcBef>
                <a:spcPts val="0"/>
              </a:spcBef>
              <a:buSzPct val="25000"/>
              <a:buNone/>
            </a:pPr>
            <a:r>
              <a:t/>
            </a:r>
            <a:endParaRPr b="0" i="0" sz="1200" u="none" cap="none" strike="noStrike">
              <a:solidFill>
                <a:schemeClr val="dk1"/>
              </a:solidFill>
              <a:latin typeface="Times"/>
              <a:ea typeface="Times"/>
              <a:cs typeface="Times"/>
              <a:sym typeface="Times"/>
            </a:endParaRPr>
          </a:p>
          <a:p>
            <a:pPr indent="0" lvl="0" marL="0" marR="0" rtl="0" algn="l">
              <a:spcBef>
                <a:spcPts val="0"/>
              </a:spcBef>
              <a:buSzPct val="25000"/>
              <a:buNone/>
            </a:pPr>
            <a:r>
              <a:rPr b="0" i="0" lang="en-US" sz="1200" u="none" cap="none" strike="noStrike">
                <a:solidFill>
                  <a:schemeClr val="dk1"/>
                </a:solidFill>
                <a:latin typeface="Times"/>
                <a:ea typeface="Times"/>
                <a:cs typeface="Times"/>
                <a:sym typeface="Times"/>
              </a:rPr>
              <a:t>The benefits of prioritizing compliance are that you become more efficient in your use of FOSS, and that you build a better relationship with the open source community.</a:t>
            </a:r>
          </a:p>
          <a:p>
            <a:pPr indent="0" lvl="0" marL="0" marR="0" rtl="0" algn="l">
              <a:spcBef>
                <a:spcPts val="0"/>
              </a:spcBef>
              <a:buSzPct val="25000"/>
              <a:buNone/>
            </a:pPr>
            <a:r>
              <a:t/>
            </a:r>
            <a:endParaRPr b="0" i="0" sz="1200" u="none" cap="none" strike="noStrike">
              <a:solidFill>
                <a:schemeClr val="dk1"/>
              </a:solidFill>
              <a:latin typeface="Times"/>
              <a:ea typeface="Times"/>
              <a:cs typeface="Times"/>
              <a:sym typeface="Times"/>
            </a:endParaRPr>
          </a:p>
          <a:p>
            <a:pPr indent="0" lvl="0" marL="0" marR="0" rtl="0" algn="l">
              <a:spcBef>
                <a:spcPts val="0"/>
              </a:spcBef>
              <a:buSzPct val="25000"/>
              <a:buNone/>
            </a:pPr>
            <a:r>
              <a:rPr b="0" i="0" lang="en-US" sz="1200" u="none" cap="none" strike="noStrike">
                <a:solidFill>
                  <a:schemeClr val="dk1"/>
                </a:solidFill>
                <a:latin typeface="Times"/>
                <a:ea typeface="Times"/>
                <a:cs typeface="Times"/>
                <a:sym typeface="Times"/>
              </a:rPr>
              <a:t>The benefits of maintaining a good community relationship are that you can better assess how you can comply with the FOSS license requirements, and you have a better two-way communication with regard to contribution and use of the FOSS.</a:t>
            </a:r>
          </a:p>
          <a:p>
            <a:pPr indent="0" lvl="0" marL="0" marR="0" rtl="0" algn="l">
              <a:spcBef>
                <a:spcPts val="0"/>
              </a:spcBef>
              <a:buSzPct val="25000"/>
              <a:buNone/>
            </a:pPr>
            <a:r>
              <a:t/>
            </a:r>
            <a:endParaRPr b="0" i="0" sz="1200" u="none" cap="none" strike="noStrike">
              <a:solidFill>
                <a:schemeClr val="dk1"/>
              </a:solidFill>
              <a:latin typeface="Times"/>
              <a:ea typeface="Times"/>
              <a:cs typeface="Times"/>
              <a:sym typeface="Times"/>
            </a:endParaRPr>
          </a:p>
          <a:p>
            <a:pPr indent="0" lvl="0" marL="0" marR="0" rtl="0" algn="l">
              <a:spcBef>
                <a:spcPts val="0"/>
              </a:spcBef>
              <a:buSzPct val="25000"/>
              <a:buNone/>
            </a:pPr>
            <a:r>
              <a:t/>
            </a:r>
            <a:endParaRPr b="0" i="0" sz="1200" u="none" cap="none" strike="noStrike">
              <a:solidFill>
                <a:schemeClr val="dk1"/>
              </a:solidFill>
              <a:latin typeface="Times"/>
              <a:ea typeface="Times"/>
              <a:cs typeface="Times"/>
              <a:sym typeface="Times"/>
            </a:endParaRPr>
          </a:p>
          <a:p>
            <a:pPr indent="0" lvl="0" marL="0" marR="0" rtl="0" algn="l">
              <a:spcBef>
                <a:spcPts val="0"/>
              </a:spcBef>
              <a:buSzPct val="25000"/>
              <a:buNone/>
            </a:pPr>
            <a:r>
              <a:t/>
            </a:r>
            <a:endParaRPr b="0" i="0" sz="1200" u="none" cap="none" strike="noStrike">
              <a:solidFill>
                <a:schemeClr val="dk1"/>
              </a:solidFill>
              <a:latin typeface="Times"/>
              <a:ea typeface="Times"/>
              <a:cs typeface="Times"/>
              <a:sym typeface="Times"/>
            </a:endParaRPr>
          </a:p>
          <a:p>
            <a:pPr indent="0" lvl="0" marL="0" marR="0" rtl="0" algn="l">
              <a:spcBef>
                <a:spcPts val="0"/>
              </a:spcBef>
              <a:buSzPct val="25000"/>
              <a:buNone/>
            </a:pPr>
            <a:r>
              <a:t/>
            </a:r>
            <a:endParaRPr b="0" i="0" sz="1200" u="none" cap="none" strike="noStrike">
              <a:solidFill>
                <a:schemeClr val="dk1"/>
              </a:solidFill>
              <a:latin typeface="Times"/>
              <a:ea typeface="Times"/>
              <a:cs typeface="Times"/>
              <a:sym typeface="Times"/>
            </a:endParaRPr>
          </a:p>
        </p:txBody>
      </p:sp>
      <p:sp>
        <p:nvSpPr>
          <p:cNvPr id="951" name="Shape 951"/>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5" name="Shape 955"/>
        <p:cNvGrpSpPr/>
        <p:nvPr/>
      </p:nvGrpSpPr>
      <p:grpSpPr>
        <a:xfrm>
          <a:off x="0" y="0"/>
          <a:ext cx="0" cy="0"/>
          <a:chOff x="0" y="0"/>
          <a:chExt cx="0" cy="0"/>
        </a:xfrm>
      </p:grpSpPr>
      <p:sp>
        <p:nvSpPr>
          <p:cNvPr id="956" name="Shape 95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57" name="Shape 957"/>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1" lang="en-US" sz="1200" u="none" cap="none" strike="noStrike">
                <a:solidFill>
                  <a:schemeClr val="lt1"/>
                </a:solidFill>
                <a:latin typeface="Roboto"/>
                <a:ea typeface="Roboto"/>
                <a:cs typeface="Roboto"/>
                <a:sym typeface="Roboto"/>
              </a:rPr>
              <a:t>(Nathan) I think this chapter could be useful if we can work out a "developer cheat sheet" or something similar. As it is now,this content seems to be more fully reproduced in other chapters and we are not adding much.</a:t>
            </a:r>
          </a:p>
          <a:p>
            <a:pPr indent="0" lvl="0" marL="0" marR="0" rtl="0" algn="l">
              <a:spcBef>
                <a:spcPts val="0"/>
              </a:spcBef>
              <a:buSzPct val="25000"/>
              <a:buNone/>
            </a:pPr>
            <a:r>
              <a:t/>
            </a:r>
            <a:endParaRPr b="0" i="1" sz="1200" u="none" cap="none" strike="noStrike">
              <a:solidFill>
                <a:schemeClr val="lt1"/>
              </a:solidFill>
              <a:latin typeface="Roboto"/>
              <a:ea typeface="Roboto"/>
              <a:cs typeface="Roboto"/>
              <a:sym typeface="Roboto"/>
            </a:endParaRPr>
          </a:p>
          <a:p>
            <a:pPr indent="0" lvl="0" marL="0" marR="0" rtl="0" algn="l">
              <a:spcBef>
                <a:spcPts val="0"/>
              </a:spcBef>
              <a:buSzPct val="25000"/>
              <a:buNone/>
            </a:pPr>
            <a:r>
              <a:rPr b="0" i="1" lang="en-US" sz="1200" u="none" cap="none" strike="noStrike">
                <a:solidFill>
                  <a:schemeClr val="lt1"/>
                </a:solidFill>
                <a:latin typeface="Roboto"/>
                <a:ea typeface="Roboto"/>
                <a:cs typeface="Roboto"/>
                <a:sym typeface="Roboto"/>
              </a:rPr>
              <a:t>(shane) this chapter needs expansion, so this will be one of our key focuses in 2017</a:t>
            </a:r>
            <a:br>
              <a:rPr b="0" i="1" lang="en-US" sz="1200" u="none" cap="none" strike="noStrike">
                <a:solidFill>
                  <a:schemeClr val="lt1"/>
                </a:solidFill>
                <a:latin typeface="Roboto"/>
                <a:ea typeface="Roboto"/>
                <a:cs typeface="Roboto"/>
                <a:sym typeface="Roboto"/>
              </a:rPr>
            </a:br>
          </a:p>
        </p:txBody>
      </p:sp>
      <p:sp>
        <p:nvSpPr>
          <p:cNvPr id="958" name="Shape 95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lt1"/>
                </a:solidFill>
                <a:latin typeface="Roboto"/>
                <a:ea typeface="Roboto"/>
                <a:cs typeface="Roboto"/>
                <a:sym typeface="Roboto"/>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0" name="Shape 100"/>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This slide clarifies the most important parts of copyright law to software.</a:t>
            </a:r>
          </a:p>
          <a:p>
            <a:pPr indent="0" lvl="0" marL="0" marR="0" rtl="0" algn="l">
              <a:spcBef>
                <a:spcPts val="0"/>
              </a:spcBef>
              <a:buSzPct val="25000"/>
              <a:buNone/>
            </a:pPr>
            <a:r>
              <a:t/>
            </a:r>
            <a:endParaRPr b="0" i="0" sz="1200" u="none" cap="none" strike="noStrike">
              <a:solidFill>
                <a:schemeClr val="dk1"/>
              </a:solidFill>
              <a:latin typeface="Roboto"/>
              <a:ea typeface="Roboto"/>
              <a:cs typeface="Roboto"/>
              <a:sym typeface="Roboto"/>
            </a:endParaRPr>
          </a:p>
        </p:txBody>
      </p:sp>
      <p:sp>
        <p:nvSpPr>
          <p:cNvPr id="101" name="Shape 101"/>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Roboto"/>
                <a:ea typeface="Roboto"/>
                <a:cs typeface="Roboto"/>
                <a:sym typeface="Roboto"/>
              </a:rPr>
              <a:t>‹#›</a:t>
            </a:fld>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2" name="Shape 962"/>
        <p:cNvGrpSpPr/>
        <p:nvPr/>
      </p:nvGrpSpPr>
      <p:grpSpPr>
        <a:xfrm>
          <a:off x="0" y="0"/>
          <a:ext cx="0" cy="0"/>
          <a:chOff x="0" y="0"/>
          <a:chExt cx="0" cy="0"/>
        </a:xfrm>
      </p:grpSpPr>
      <p:sp>
        <p:nvSpPr>
          <p:cNvPr id="963" name="Shape 96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964" name="Shape 964"/>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226427" lvl="0" marL="226427" marR="0" rtl="0" algn="l">
              <a:spcBef>
                <a:spcPts val="0"/>
              </a:spcBef>
              <a:buSzPct val="25000"/>
              <a:buNone/>
            </a:pPr>
            <a:r>
              <a:rPr i="0" lang="en-US" sz="1200" u="none" cap="none" strike="noStrike">
                <a:solidFill>
                  <a:schemeClr val="dk1"/>
                </a:solidFill>
              </a:rPr>
              <a:t>This slide outlines the key developer guidelines necessary for a high quality compliance approach.</a:t>
            </a:r>
          </a:p>
        </p:txBody>
      </p:sp>
      <p:sp>
        <p:nvSpPr>
          <p:cNvPr id="965" name="Shape 965"/>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9" name="Shape 969"/>
        <p:cNvGrpSpPr/>
        <p:nvPr/>
      </p:nvGrpSpPr>
      <p:grpSpPr>
        <a:xfrm>
          <a:off x="0" y="0"/>
          <a:ext cx="0" cy="0"/>
          <a:chOff x="0" y="0"/>
          <a:chExt cx="0" cy="0"/>
        </a:xfrm>
      </p:grpSpPr>
      <p:sp>
        <p:nvSpPr>
          <p:cNvPr id="970" name="Shape 97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971" name="Shape 971"/>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226427" lvl="0" marL="226427" marR="0" rtl="0" algn="l">
              <a:spcBef>
                <a:spcPts val="0"/>
              </a:spcBef>
              <a:buSzPct val="25000"/>
              <a:buNone/>
            </a:pPr>
            <a:r>
              <a:rPr i="0" lang="en-US" sz="1200" u="none" cap="none" strike="noStrike">
                <a:solidFill>
                  <a:schemeClr val="dk1"/>
                </a:solidFill>
              </a:rPr>
              <a:t>This slides explains how to anticipate compliance process requirements.</a:t>
            </a:r>
          </a:p>
        </p:txBody>
      </p:sp>
      <p:sp>
        <p:nvSpPr>
          <p:cNvPr id="972" name="Shape 972"/>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6" name="Shape 976"/>
        <p:cNvGrpSpPr/>
        <p:nvPr/>
      </p:nvGrpSpPr>
      <p:grpSpPr>
        <a:xfrm>
          <a:off x="0" y="0"/>
          <a:ext cx="0" cy="0"/>
          <a:chOff x="0" y="0"/>
          <a:chExt cx="0" cy="0"/>
        </a:xfrm>
      </p:grpSpPr>
      <p:sp>
        <p:nvSpPr>
          <p:cNvPr id="977" name="Shape 97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978" name="Shape 978"/>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226427" lvl="0" marL="226427" marR="0" rtl="0" algn="l">
              <a:spcBef>
                <a:spcPts val="0"/>
              </a:spcBef>
              <a:buSzPct val="25000"/>
              <a:buNone/>
            </a:pPr>
            <a:r>
              <a:rPr i="0" lang="en-US" sz="1200" u="none" cap="none" strike="noStrike">
                <a:solidFill>
                  <a:schemeClr val="dk1"/>
                </a:solidFill>
              </a:rPr>
              <a:t>This slide </a:t>
            </a:r>
            <a:r>
              <a:rPr lang="en-US"/>
              <a:t>emphasizes</a:t>
            </a:r>
            <a:r>
              <a:rPr i="0" lang="en-US" sz="1200" u="none" cap="none" strike="noStrike">
                <a:solidFill>
                  <a:schemeClr val="dk1"/>
                </a:solidFill>
              </a:rPr>
              <a:t> how a compliance process can and should apply to all FOSS components entering your company.</a:t>
            </a:r>
          </a:p>
        </p:txBody>
      </p:sp>
      <p:sp>
        <p:nvSpPr>
          <p:cNvPr id="979" name="Shape 979"/>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3" name="Shape 983"/>
        <p:cNvGrpSpPr/>
        <p:nvPr/>
      </p:nvGrpSpPr>
      <p:grpSpPr>
        <a:xfrm>
          <a:off x="0" y="0"/>
          <a:ext cx="0" cy="0"/>
          <a:chOff x="0" y="0"/>
          <a:chExt cx="0" cy="0"/>
        </a:xfrm>
      </p:grpSpPr>
      <p:sp>
        <p:nvSpPr>
          <p:cNvPr id="984" name="Shape 98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985" name="Shape 985"/>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226427" lvl="0" marL="226427" marR="0" rtl="0" algn="l">
              <a:spcBef>
                <a:spcPts val="0"/>
              </a:spcBef>
              <a:buSzPct val="25000"/>
              <a:buNone/>
            </a:pPr>
            <a:r>
              <a:rPr i="0" lang="en-US" sz="1200" u="none" cap="none" strike="noStrike">
                <a:solidFill>
                  <a:srgbClr val="000000"/>
                </a:solidFill>
              </a:rPr>
              <a:t>General guidelines developers can practices when working with FOSS: </a:t>
            </a:r>
          </a:p>
          <a:p>
            <a:pPr indent="-226427" lvl="0" marL="226427" marR="0" rtl="0" algn="l">
              <a:spcBef>
                <a:spcPts val="0"/>
              </a:spcBef>
              <a:buSzPct val="25000"/>
              <a:buNone/>
            </a:pPr>
            <a:r>
              <a:rPr i="0" lang="en-US" sz="1200" u="none" cap="none" strike="noStrike">
                <a:solidFill>
                  <a:srgbClr val="000000"/>
                </a:solidFill>
              </a:rPr>
              <a:t>- Select code from high quality FOSS communities </a:t>
            </a:r>
          </a:p>
          <a:p>
            <a:pPr indent="-226427" lvl="0" marL="226427" marR="0" rtl="0" algn="l">
              <a:spcBef>
                <a:spcPts val="0"/>
              </a:spcBef>
              <a:buSzPct val="25000"/>
              <a:buNone/>
            </a:pPr>
            <a:r>
              <a:rPr i="0" lang="en-US" sz="1200" u="none" cap="none" strike="noStrike">
                <a:solidFill>
                  <a:srgbClr val="000000"/>
                </a:solidFill>
              </a:rPr>
              <a:t>- Seek guidance </a:t>
            </a:r>
          </a:p>
          <a:p>
            <a:pPr indent="-226427" lvl="0" marL="226427" marR="0" rtl="0" algn="l">
              <a:spcBef>
                <a:spcPts val="0"/>
              </a:spcBef>
              <a:buSzPct val="25000"/>
              <a:buNone/>
            </a:pPr>
            <a:r>
              <a:rPr i="0" lang="en-US" sz="1200" u="none" cap="none" strike="noStrike">
                <a:solidFill>
                  <a:srgbClr val="000000"/>
                </a:solidFill>
              </a:rPr>
              <a:t>- Preserve existing licensing information </a:t>
            </a:r>
          </a:p>
          <a:p>
            <a:pPr indent="-226427" lvl="0" marL="226427" marR="0" rtl="0" algn="l">
              <a:spcBef>
                <a:spcPts val="0"/>
              </a:spcBef>
              <a:buSzPct val="25000"/>
              <a:buNone/>
            </a:pPr>
            <a:r>
              <a:rPr i="0" lang="en-US" sz="1200" u="none" cap="none" strike="noStrike">
                <a:solidFill>
                  <a:srgbClr val="000000"/>
                </a:solidFill>
              </a:rPr>
              <a:t>- Gather and retain FOSS project information for your review process </a:t>
            </a:r>
          </a:p>
          <a:p>
            <a:pPr indent="-226427" lvl="0" marL="226427" marR="0" rtl="0" algn="l">
              <a:spcBef>
                <a:spcPts val="0"/>
              </a:spcBef>
              <a:buSzPct val="25000"/>
              <a:buNone/>
            </a:pPr>
            <a:r>
              <a:rPr i="0" lang="en-US" sz="1200" u="none" cap="none" strike="noStrike">
                <a:solidFill>
                  <a:srgbClr val="000000"/>
                </a:solidFill>
              </a:rPr>
              <a:t>Should you remove or alter FOSS license header information? No – existing license information should be preserved, additional header information can be added for modifications or additions to source code (note, some licenses require documenting changes) . </a:t>
            </a:r>
          </a:p>
          <a:p>
            <a:pPr indent="-226427" lvl="0" marL="226427" marR="0" rtl="0" algn="l">
              <a:spcBef>
                <a:spcPts val="0"/>
              </a:spcBef>
              <a:buSzPct val="25000"/>
              <a:buNone/>
            </a:pPr>
            <a:r>
              <a:rPr i="0" lang="en-US" sz="1200" u="none" cap="none" strike="noStrike">
                <a:solidFill>
                  <a:srgbClr val="000000"/>
                </a:solidFill>
              </a:rPr>
              <a:t>Important steps in a compliance process: </a:t>
            </a:r>
          </a:p>
          <a:p>
            <a:pPr indent="-226427" lvl="0" marL="226427" marR="0" rtl="0" algn="l">
              <a:spcBef>
                <a:spcPts val="0"/>
              </a:spcBef>
              <a:buSzPct val="25000"/>
              <a:buNone/>
            </a:pPr>
            <a:r>
              <a:rPr i="0" lang="en-US" sz="1200" u="none" cap="none" strike="noStrike">
                <a:solidFill>
                  <a:srgbClr val="000000"/>
                </a:solidFill>
              </a:rPr>
              <a:t>- Follow developer guidelines, especially for any FOSS code included in or linked to proprietary code </a:t>
            </a:r>
          </a:p>
          <a:p>
            <a:pPr indent="-226427" lvl="0" marL="226427" marR="0" rtl="0" algn="l">
              <a:spcBef>
                <a:spcPts val="0"/>
              </a:spcBef>
              <a:buSzPct val="25000"/>
              <a:buNone/>
            </a:pPr>
            <a:r>
              <a:rPr i="0" lang="en-US" sz="1200" u="none" cap="none" strike="noStrike">
                <a:solidFill>
                  <a:srgbClr val="000000"/>
                </a:solidFill>
              </a:rPr>
              <a:t>- Review and approve all FOSS early in the cycle </a:t>
            </a:r>
          </a:p>
          <a:p>
            <a:pPr indent="-226427" lvl="0" marL="226427" marR="0" rtl="0" algn="l">
              <a:spcBef>
                <a:spcPts val="0"/>
              </a:spcBef>
              <a:buSzPct val="25000"/>
              <a:buNone/>
            </a:pPr>
            <a:r>
              <a:rPr i="0" lang="en-US" sz="1200" u="none" cap="none" strike="noStrike">
                <a:solidFill>
                  <a:srgbClr val="000000"/>
                </a:solidFill>
              </a:rPr>
              <a:t>- Review architecture and avoid mixing components governed by incompatible licenses </a:t>
            </a:r>
          </a:p>
          <a:p>
            <a:pPr indent="-226427" lvl="0" marL="226427" marR="0" rtl="0" algn="l">
              <a:spcBef>
                <a:spcPts val="0"/>
              </a:spcBef>
              <a:buSzPct val="25000"/>
              <a:buNone/>
            </a:pPr>
            <a:r>
              <a:rPr i="0" lang="en-US" sz="1200" u="none" cap="none" strike="noStrike">
                <a:solidFill>
                  <a:srgbClr val="000000"/>
                </a:solidFill>
              </a:rPr>
              <a:t>- Verify OSS compliance for every product and every version prior to release </a:t>
            </a:r>
          </a:p>
          <a:p>
            <a:pPr indent="-226427" lvl="0" marL="226427" marR="0" rtl="0" algn="l">
              <a:spcBef>
                <a:spcPts val="0"/>
              </a:spcBef>
              <a:buSzPct val="25000"/>
              <a:buNone/>
            </a:pPr>
            <a:r>
              <a:rPr i="0" lang="en-US" sz="1200" u="none" cap="none" strike="noStrike">
                <a:solidFill>
                  <a:srgbClr val="000000"/>
                </a:solidFill>
              </a:rPr>
              <a:t>- Review OSS compliance for new versions of OSS </a:t>
            </a:r>
          </a:p>
          <a:p>
            <a:pPr indent="-226427" lvl="0" marL="226427" marR="0" rtl="0" algn="l">
              <a:spcBef>
                <a:spcPts val="0"/>
              </a:spcBef>
              <a:buSzPct val="25000"/>
              <a:buNone/>
            </a:pPr>
            <a:r>
              <a:rPr i="0" lang="en-US" sz="1200" u="none" cap="none" strike="noStrike">
                <a:solidFill>
                  <a:srgbClr val="000000"/>
                </a:solidFill>
              </a:rPr>
              <a:t>A new version of a previously reviewed FOSS component can create new compliance issues by: </a:t>
            </a:r>
          </a:p>
          <a:p>
            <a:pPr indent="-226427" lvl="0" marL="226427" marR="0" rtl="0" algn="l">
              <a:spcBef>
                <a:spcPts val="0"/>
              </a:spcBef>
              <a:buSzPct val="25000"/>
              <a:buNone/>
            </a:pPr>
            <a:r>
              <a:rPr i="0" lang="en-US" sz="1200" u="none" cap="none" strike="noStrike">
                <a:solidFill>
                  <a:srgbClr val="000000"/>
                </a:solidFill>
              </a:rPr>
              <a:t>- A change in the FOSS license for the new version of the FOSS component(e.g. ghostscript </a:t>
            </a:r>
            <a:r>
              <a:rPr i="0" lang="en-US" sz="1200" u="sng" cap="none" strike="noStrike">
                <a:solidFill>
                  <a:schemeClr val="hlink"/>
                </a:solidFill>
                <a:hlinkClick r:id="rId2"/>
              </a:rPr>
              <a:t>https://en.wikipedia.org/wiki/Ghostscript</a:t>
            </a:r>
            <a:r>
              <a:rPr i="0" lang="en-US" sz="1200" u="none" cap="none" strike="noStrike">
                <a:solidFill>
                  <a:srgbClr val="000000"/>
                </a:solidFill>
              </a:rPr>
              <a:t>) </a:t>
            </a:r>
          </a:p>
          <a:p>
            <a:pPr indent="-226427" lvl="0" marL="226427" marR="0" rtl="0" algn="l">
              <a:spcBef>
                <a:spcPts val="0"/>
              </a:spcBef>
              <a:buSzPct val="25000"/>
              <a:buNone/>
            </a:pPr>
            <a:r>
              <a:rPr i="0" lang="en-US" sz="1200" u="none" cap="none" strike="noStrike">
                <a:solidFill>
                  <a:srgbClr val="000000"/>
                </a:solidFill>
              </a:rPr>
              <a:t>- New dependencies introduced with new versions which create additional FOSS obligations. These dependencies may be embedded in the FOSS distribution or they may be dependencies resolved at build time. </a:t>
            </a:r>
          </a:p>
          <a:p>
            <a:pPr indent="-226427" lvl="0" marL="226427" marR="0" rtl="0" algn="l">
              <a:spcBef>
                <a:spcPts val="0"/>
              </a:spcBef>
              <a:buSzPct val="25000"/>
              <a:buNone/>
            </a:pPr>
            <a:r>
              <a:rPr i="0" lang="en-US" sz="1200" u="none" cap="none" strike="noStrike">
                <a:solidFill>
                  <a:srgbClr val="000000"/>
                </a:solidFill>
              </a:rPr>
              <a:t>What risks should you address with in-bound software? </a:t>
            </a:r>
          </a:p>
          <a:p>
            <a:pPr indent="-226427" lvl="0" marL="226427" marR="0" rtl="0" algn="l">
              <a:spcBef>
                <a:spcPts val="0"/>
              </a:spcBef>
              <a:buSzPct val="25000"/>
              <a:buNone/>
            </a:pPr>
            <a:r>
              <a:rPr i="0" lang="en-US" sz="1200" u="none" cap="none" strike="noStrike">
                <a:solidFill>
                  <a:srgbClr val="000000"/>
                </a:solidFill>
              </a:rPr>
              <a:t>- License compliance for any disclosed FOSS embedded in the in-bound software </a:t>
            </a:r>
          </a:p>
          <a:p>
            <a:pPr indent="-226427" lvl="0" marL="226427" marR="0" rtl="0" algn="l">
              <a:spcBef>
                <a:spcPts val="0"/>
              </a:spcBef>
              <a:buSzPct val="25000"/>
              <a:buNone/>
            </a:pPr>
            <a:r>
              <a:rPr i="0" lang="en-US" sz="1200" u="none" cap="none" strike="noStrike">
                <a:solidFill>
                  <a:srgbClr val="000000"/>
                </a:solidFill>
              </a:rPr>
              <a:t>- The potential for creating license conflicts by integrating inbound software with other FOSS or proprietary software </a:t>
            </a:r>
          </a:p>
          <a:p>
            <a:pPr indent="-226427" lvl="0" marL="226427" marR="0" rtl="0" algn="l">
              <a:spcBef>
                <a:spcPts val="0"/>
              </a:spcBef>
              <a:buSzPct val="25000"/>
              <a:buNone/>
            </a:pPr>
            <a:r>
              <a:rPr i="0" lang="en-US" sz="1200" u="none" cap="none" strike="noStrike">
                <a:solidFill>
                  <a:srgbClr val="000000"/>
                </a:solidFill>
              </a:rPr>
              <a:t>- Undisclosed or unknown FOSS included in the in-bound software </a:t>
            </a:r>
          </a:p>
        </p:txBody>
      </p:sp>
      <p:sp>
        <p:nvSpPr>
          <p:cNvPr id="986" name="Shape 986"/>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Roboto"/>
                <a:ea typeface="Roboto"/>
                <a:cs typeface="Roboto"/>
                <a:sym typeface="Roboto"/>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7" name="Shape 107"/>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Roboto"/>
                <a:ea typeface="Roboto"/>
                <a:cs typeface="Roboto"/>
                <a:sym typeface="Roboto"/>
              </a:rPr>
              <a:t>This slide explains patent concepts relevant to software.</a:t>
            </a:r>
          </a:p>
        </p:txBody>
      </p:sp>
      <p:sp>
        <p:nvSpPr>
          <p:cNvPr id="108" name="Shape 10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Roboto"/>
                <a:ea typeface="Roboto"/>
                <a:cs typeface="Roboto"/>
                <a:sym typeface="Roboto"/>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6" name="Shape 16"/>
        <p:cNvGrpSpPr/>
        <p:nvPr/>
      </p:nvGrpSpPr>
      <p:grpSpPr>
        <a:xfrm>
          <a:off x="0" y="0"/>
          <a:ext cx="0" cy="0"/>
          <a:chOff x="0" y="0"/>
          <a:chExt cx="0" cy="0"/>
        </a:xfrm>
      </p:grpSpPr>
      <p:sp>
        <p:nvSpPr>
          <p:cNvPr id="17" name="Shape 17"/>
          <p:cNvSpPr txBox="1"/>
          <p:nvPr>
            <p:ph type="ctrTitle"/>
          </p:nvPr>
        </p:nvSpPr>
        <p:spPr>
          <a:xfrm>
            <a:off x="914400" y="1371600"/>
            <a:ext cx="10464800" cy="1927224"/>
          </a:xfrm>
          <a:prstGeom prst="rect">
            <a:avLst/>
          </a:prstGeom>
          <a:noFill/>
          <a:ln>
            <a:noFill/>
          </a:ln>
        </p:spPr>
        <p:txBody>
          <a:bodyPr anchorCtr="0" anchor="b" bIns="91425" lIns="91425" rIns="91425" tIns="91425"/>
          <a:lstStyle>
            <a:lvl1pPr indent="0" lvl="0" marL="0" marR="0" rtl="0" algn="l">
              <a:spcBef>
                <a:spcPts val="0"/>
              </a:spcBef>
              <a:buClr>
                <a:schemeClr val="dk2"/>
              </a:buClr>
              <a:buFont typeface="Roboto"/>
              <a:buNone/>
              <a:defRPr b="0" i="0" sz="5400" u="none" cap="none" strike="noStrike">
                <a:solidFill>
                  <a:schemeClr val="dk2"/>
                </a:solidFill>
                <a:latin typeface="Roboto"/>
                <a:ea typeface="Roboto"/>
                <a:cs typeface="Roboto"/>
                <a:sym typeface="Robot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8" name="Shape 18"/>
          <p:cNvSpPr txBox="1"/>
          <p:nvPr>
            <p:ph idx="1" type="subTitle"/>
          </p:nvPr>
        </p:nvSpPr>
        <p:spPr>
          <a:xfrm>
            <a:off x="914400" y="3505200"/>
            <a:ext cx="8534399" cy="1752600"/>
          </a:xfrm>
          <a:prstGeom prst="rect">
            <a:avLst/>
          </a:prstGeom>
          <a:noFill/>
          <a:ln>
            <a:noFill/>
          </a:ln>
        </p:spPr>
        <p:txBody>
          <a:bodyPr anchorCtr="0" anchor="t" bIns="91425" lIns="91425" rIns="91425" tIns="91425"/>
          <a:lstStyle>
            <a:lvl1pPr indent="0" lvl="0" marL="0" marR="0" rtl="0" algn="l">
              <a:spcBef>
                <a:spcPts val="480"/>
              </a:spcBef>
              <a:buClr>
                <a:schemeClr val="accent1"/>
              </a:buClr>
              <a:buFont typeface="Arial"/>
              <a:buNone/>
              <a:defRPr b="0" i="0" sz="2400" u="none" cap="none" strike="noStrike">
                <a:solidFill>
                  <a:srgbClr val="55556F"/>
                </a:solidFill>
                <a:latin typeface="Roboto"/>
                <a:ea typeface="Roboto"/>
                <a:cs typeface="Roboto"/>
                <a:sym typeface="Roboto"/>
              </a:defRPr>
            </a:lvl1pPr>
            <a:lvl2pPr indent="0" lvl="1" marL="457200" marR="0" rtl="0" algn="ctr">
              <a:spcBef>
                <a:spcPts val="400"/>
              </a:spcBef>
              <a:buClr>
                <a:schemeClr val="accent1"/>
              </a:buClr>
              <a:buFont typeface="Arial"/>
              <a:buNone/>
              <a:defRPr b="0" i="0" sz="2000" u="none" cap="none" strike="noStrike">
                <a:solidFill>
                  <a:srgbClr val="8B8B8D"/>
                </a:solidFill>
                <a:latin typeface="Roboto"/>
                <a:ea typeface="Roboto"/>
                <a:cs typeface="Roboto"/>
                <a:sym typeface="Roboto"/>
              </a:defRPr>
            </a:lvl2pPr>
            <a:lvl3pPr indent="0" lvl="2" marL="914400" marR="0" rtl="0" algn="ctr">
              <a:spcBef>
                <a:spcPts val="360"/>
              </a:spcBef>
              <a:buClr>
                <a:schemeClr val="accent1"/>
              </a:buClr>
              <a:buFont typeface="Arial"/>
              <a:buNone/>
              <a:defRPr b="0" i="0" sz="1800" u="none" cap="none" strike="noStrike">
                <a:solidFill>
                  <a:srgbClr val="8B8B8D"/>
                </a:solidFill>
                <a:latin typeface="Roboto"/>
                <a:ea typeface="Roboto"/>
                <a:cs typeface="Roboto"/>
                <a:sym typeface="Roboto"/>
              </a:defRPr>
            </a:lvl3pPr>
            <a:lvl4pPr indent="0" lvl="3" marL="1371600" marR="0" rtl="0" algn="ctr">
              <a:spcBef>
                <a:spcPts val="320"/>
              </a:spcBef>
              <a:buClr>
                <a:schemeClr val="accent1"/>
              </a:buClr>
              <a:buFont typeface="Arial"/>
              <a:buNone/>
              <a:defRPr b="0" i="0" sz="1600" u="none" cap="none" strike="noStrike">
                <a:solidFill>
                  <a:srgbClr val="8B8B8D"/>
                </a:solidFill>
                <a:latin typeface="Roboto"/>
                <a:ea typeface="Roboto"/>
                <a:cs typeface="Roboto"/>
                <a:sym typeface="Roboto"/>
              </a:defRPr>
            </a:lvl4pPr>
            <a:lvl5pPr indent="0" lvl="4" marL="1828800" marR="0" rtl="0" algn="ctr">
              <a:spcBef>
                <a:spcPts val="280"/>
              </a:spcBef>
              <a:buClr>
                <a:schemeClr val="accent1"/>
              </a:buClr>
              <a:buFont typeface="Arial"/>
              <a:buNone/>
              <a:defRPr b="0" i="0" sz="1400" u="none" cap="none" strike="noStrike">
                <a:solidFill>
                  <a:srgbClr val="8B8B8D"/>
                </a:solidFill>
                <a:latin typeface="Roboto"/>
                <a:ea typeface="Roboto"/>
                <a:cs typeface="Roboto"/>
                <a:sym typeface="Roboto"/>
              </a:defRPr>
            </a:lvl5pPr>
            <a:lvl6pPr indent="0" lvl="5" marL="2286000" marR="0" rtl="0" algn="ctr">
              <a:spcBef>
                <a:spcPts val="260"/>
              </a:spcBef>
              <a:buClr>
                <a:schemeClr val="accent1"/>
              </a:buClr>
              <a:buFont typeface="Arial"/>
              <a:buNone/>
              <a:defRPr b="0" i="0" sz="1300" u="none" cap="none" strike="noStrike">
                <a:solidFill>
                  <a:srgbClr val="8B8B8D"/>
                </a:solidFill>
                <a:latin typeface="Arial"/>
                <a:ea typeface="Arial"/>
                <a:cs typeface="Arial"/>
                <a:sym typeface="Arial"/>
              </a:defRPr>
            </a:lvl6pPr>
            <a:lvl7pPr indent="0" lvl="6" marL="2743200" marR="0" rtl="0" algn="ctr">
              <a:spcBef>
                <a:spcPts val="260"/>
              </a:spcBef>
              <a:buClr>
                <a:schemeClr val="accent1"/>
              </a:buClr>
              <a:buFont typeface="Arial"/>
              <a:buNone/>
              <a:defRPr b="0" i="0" sz="1300" u="none" cap="none" strike="noStrike">
                <a:solidFill>
                  <a:srgbClr val="8B8B8D"/>
                </a:solidFill>
                <a:latin typeface="Arial"/>
                <a:ea typeface="Arial"/>
                <a:cs typeface="Arial"/>
                <a:sym typeface="Arial"/>
              </a:defRPr>
            </a:lvl7pPr>
            <a:lvl8pPr indent="0" lvl="7" marL="3200400" marR="0" rtl="0" algn="ctr">
              <a:spcBef>
                <a:spcPts val="260"/>
              </a:spcBef>
              <a:buClr>
                <a:schemeClr val="accent1"/>
              </a:buClr>
              <a:buFont typeface="Arial"/>
              <a:buNone/>
              <a:defRPr b="0" i="0" sz="1300" u="none" cap="none" strike="noStrike">
                <a:solidFill>
                  <a:srgbClr val="8B8B8D"/>
                </a:solidFill>
                <a:latin typeface="Arial"/>
                <a:ea typeface="Arial"/>
                <a:cs typeface="Arial"/>
                <a:sym typeface="Arial"/>
              </a:defRPr>
            </a:lvl8pPr>
            <a:lvl9pPr indent="0" lvl="8" marL="3657600" marR="0" rtl="0" algn="ctr">
              <a:spcBef>
                <a:spcPts val="260"/>
              </a:spcBef>
              <a:buClr>
                <a:schemeClr val="accent1"/>
              </a:buClr>
              <a:buFont typeface="Arial"/>
              <a:buNone/>
              <a:defRPr b="0" i="0" sz="1300" u="none" cap="none" strike="noStrike">
                <a:solidFill>
                  <a:srgbClr val="8B8B8D"/>
                </a:solidFill>
                <a:latin typeface="Arial"/>
                <a:ea typeface="Arial"/>
                <a:cs typeface="Arial"/>
                <a:sym typeface="Arial"/>
              </a:defRPr>
            </a:lvl9pPr>
          </a:lstStyle>
          <a:p/>
        </p:txBody>
      </p:sp>
      <p:cxnSp>
        <p:nvCxnSpPr>
          <p:cNvPr id="19" name="Shape 19"/>
          <p:cNvCxnSpPr/>
          <p:nvPr/>
        </p:nvCxnSpPr>
        <p:spPr>
          <a:xfrm>
            <a:off x="914400" y="3398519"/>
            <a:ext cx="10464800" cy="1587"/>
          </a:xfrm>
          <a:prstGeom prst="straightConnector1">
            <a:avLst/>
          </a:prstGeom>
          <a:noFill/>
          <a:ln cap="flat" cmpd="sng" w="19050">
            <a:solidFill>
              <a:schemeClr val="dk2"/>
            </a:solidFill>
            <a:prstDash val="solid"/>
            <a:round/>
            <a:headEnd len="med" w="med" type="none"/>
            <a:tailEnd len="med" w="med" type="none"/>
          </a:ln>
        </p:spPr>
      </p:cxnSp>
      <p:sp>
        <p:nvSpPr>
          <p:cNvPr id="20" name="Shape 20"/>
          <p:cNvSpPr txBox="1"/>
          <p:nvPr/>
        </p:nvSpPr>
        <p:spPr>
          <a:xfrm>
            <a:off x="3983485" y="6488667"/>
            <a:ext cx="4326627" cy="369332"/>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0" i="0" lang="en-US" sz="1800" u="none" cap="none" strike="noStrike">
                <a:solidFill>
                  <a:srgbClr val="7F7F7F"/>
                </a:solidFill>
                <a:latin typeface="Roboto"/>
                <a:ea typeface="Roboto"/>
                <a:cs typeface="Roboto"/>
                <a:sym typeface="Roboto"/>
              </a:rPr>
              <a:t>These slides do not contain legal advice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609600" y="533400"/>
            <a:ext cx="10972799" cy="990599"/>
          </a:xfrm>
          <a:prstGeom prst="rect">
            <a:avLst/>
          </a:prstGeom>
          <a:noFill/>
          <a:ln>
            <a:noFill/>
          </a:ln>
        </p:spPr>
        <p:txBody>
          <a:bodyPr anchorCtr="0" anchor="ctr" bIns="91425" lIns="91425" rIns="91425" tIns="91425"/>
          <a:lstStyle>
            <a:lvl1pPr indent="0" lvl="0" marL="0" marR="0" rtl="0" algn="l">
              <a:spcBef>
                <a:spcPts val="0"/>
              </a:spcBef>
              <a:buClr>
                <a:schemeClr val="dk2"/>
              </a:buClr>
              <a:buFont typeface="Roboto"/>
              <a:buNone/>
              <a:defRPr b="0" i="0" sz="4000" u="none" cap="none" strike="noStrike">
                <a:solidFill>
                  <a:schemeClr val="dk2"/>
                </a:solidFill>
                <a:latin typeface="Roboto"/>
                <a:ea typeface="Roboto"/>
                <a:cs typeface="Roboto"/>
                <a:sym typeface="Robot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609600" y="1608013"/>
            <a:ext cx="10972799" cy="4876799"/>
          </a:xfrm>
          <a:prstGeom prst="rect">
            <a:avLst/>
          </a:prstGeom>
          <a:noFill/>
          <a:ln>
            <a:noFill/>
          </a:ln>
        </p:spPr>
        <p:txBody>
          <a:bodyPr anchorCtr="0" anchor="t" bIns="91425" lIns="91425" rIns="91425" tIns="91425"/>
          <a:lstStyle>
            <a:lvl1pPr indent="-53339" lvl="0" marL="182880" marR="0" rtl="0" algn="l">
              <a:spcBef>
                <a:spcPts val="480"/>
              </a:spcBef>
              <a:buClr>
                <a:schemeClr val="accent1"/>
              </a:buClr>
              <a:buSzPct val="85000"/>
              <a:buFont typeface="Arial"/>
              <a:buChar char="•"/>
              <a:defRPr b="0" i="0" sz="2400" u="none" cap="none" strike="noStrike">
                <a:solidFill>
                  <a:schemeClr val="dk1"/>
                </a:solidFill>
                <a:latin typeface="Roboto"/>
                <a:ea typeface="Roboto"/>
                <a:cs typeface="Roboto"/>
                <a:sym typeface="Roboto"/>
              </a:defRPr>
            </a:lvl1pPr>
            <a:lvl2pPr indent="-82550" lvl="1" marL="457200" marR="0" rtl="0" algn="l">
              <a:spcBef>
                <a:spcPts val="400"/>
              </a:spcBef>
              <a:buClr>
                <a:schemeClr val="accent1"/>
              </a:buClr>
              <a:buSzPct val="85000"/>
              <a:buFont typeface="Arial"/>
              <a:buChar char="•"/>
              <a:defRPr b="0" i="0" sz="2000" u="none" cap="none" strike="noStrike">
                <a:solidFill>
                  <a:schemeClr val="dk1"/>
                </a:solidFill>
                <a:latin typeface="Roboto"/>
                <a:ea typeface="Roboto"/>
                <a:cs typeface="Roboto"/>
                <a:sym typeface="Roboto"/>
              </a:defRPr>
            </a:lvl2pPr>
            <a:lvl3pPr indent="-82550" lvl="2" marL="731520" marR="0" rtl="0" algn="l">
              <a:spcBef>
                <a:spcPts val="360"/>
              </a:spcBef>
              <a:buClr>
                <a:schemeClr val="accent1"/>
              </a:buClr>
              <a:buSzPct val="90000"/>
              <a:buFont typeface="Arial"/>
              <a:buChar char="•"/>
              <a:defRPr b="0" i="0" sz="1800" u="none" cap="none" strike="noStrike">
                <a:solidFill>
                  <a:schemeClr val="dk1"/>
                </a:solidFill>
                <a:latin typeface="Roboto"/>
                <a:ea typeface="Roboto"/>
                <a:cs typeface="Roboto"/>
                <a:sym typeface="Roboto"/>
              </a:defRPr>
            </a:lvl3pPr>
            <a:lvl4pPr indent="-91439" lvl="3" marL="1005839" marR="0" rtl="0" algn="l">
              <a:spcBef>
                <a:spcPts val="320"/>
              </a:spcBef>
              <a:buClr>
                <a:schemeClr val="accent1"/>
              </a:buClr>
              <a:buSzPct val="100000"/>
              <a:buFont typeface="Arial"/>
              <a:buChar char="•"/>
              <a:defRPr b="0" i="0" sz="1600" u="none" cap="none" strike="noStrike">
                <a:solidFill>
                  <a:schemeClr val="dk1"/>
                </a:solidFill>
                <a:latin typeface="Roboto"/>
                <a:ea typeface="Roboto"/>
                <a:cs typeface="Roboto"/>
                <a:sym typeface="Roboto"/>
              </a:defRPr>
            </a:lvl4pPr>
            <a:lvl5pPr indent="-58419" lvl="4" marL="1188720" marR="0" rtl="0" algn="l">
              <a:spcBef>
                <a:spcPts val="280"/>
              </a:spcBef>
              <a:buClr>
                <a:schemeClr val="accent1"/>
              </a:buClr>
              <a:buSzPct val="100000"/>
              <a:buFont typeface="Arial"/>
              <a:buChar char="•"/>
              <a:defRPr b="0" i="0" sz="1400" u="none" cap="none" strike="noStrike">
                <a:solidFill>
                  <a:schemeClr val="dk1"/>
                </a:solidFill>
                <a:latin typeface="Roboto"/>
                <a:ea typeface="Roboto"/>
                <a:cs typeface="Roboto"/>
                <a:sym typeface="Roboto"/>
              </a:defRPr>
            </a:lvl5pPr>
            <a:lvl6pPr indent="-107950" lvl="5" marL="1371600" marR="0" rtl="0" algn="l">
              <a:spcBef>
                <a:spcPts val="260"/>
              </a:spcBef>
              <a:buClr>
                <a:schemeClr val="accent1"/>
              </a:buClr>
              <a:buSzPct val="100000"/>
              <a:buFont typeface="Arial"/>
              <a:buChar char="•"/>
              <a:defRPr b="0" i="0" sz="1300" u="none" cap="none" strike="noStrike">
                <a:solidFill>
                  <a:schemeClr val="dk1"/>
                </a:solidFill>
                <a:latin typeface="Arial"/>
                <a:ea typeface="Arial"/>
                <a:cs typeface="Arial"/>
                <a:sym typeface="Arial"/>
              </a:defRPr>
            </a:lvl6pPr>
            <a:lvl7pPr indent="-100330" lvl="6" marL="1554480" marR="0" rtl="0" algn="l">
              <a:spcBef>
                <a:spcPts val="260"/>
              </a:spcBef>
              <a:buClr>
                <a:schemeClr val="accent1"/>
              </a:buClr>
              <a:buSzPct val="100000"/>
              <a:buFont typeface="Arial"/>
              <a:buChar char="•"/>
              <a:defRPr b="0" i="0" sz="1300" u="none" cap="none" strike="noStrike">
                <a:solidFill>
                  <a:schemeClr val="dk1"/>
                </a:solidFill>
                <a:latin typeface="Arial"/>
                <a:ea typeface="Arial"/>
                <a:cs typeface="Arial"/>
                <a:sym typeface="Arial"/>
              </a:defRPr>
            </a:lvl7pPr>
            <a:lvl8pPr indent="-105410" lvl="7" marL="1737360" marR="0" rtl="0" algn="l">
              <a:spcBef>
                <a:spcPts val="260"/>
              </a:spcBef>
              <a:buClr>
                <a:schemeClr val="accent1"/>
              </a:buClr>
              <a:buSzPct val="100000"/>
              <a:buFont typeface="Arial"/>
              <a:buChar char="•"/>
              <a:defRPr b="0" i="0" sz="1300" u="none" cap="none" strike="noStrike">
                <a:solidFill>
                  <a:schemeClr val="dk1"/>
                </a:solidFill>
                <a:latin typeface="Arial"/>
                <a:ea typeface="Arial"/>
                <a:cs typeface="Arial"/>
                <a:sym typeface="Arial"/>
              </a:defRPr>
            </a:lvl8pPr>
            <a:lvl9pPr indent="-110489" lvl="8" marL="1920240" marR="0" rtl="0" algn="l">
              <a:spcBef>
                <a:spcPts val="260"/>
              </a:spcBef>
              <a:buClr>
                <a:schemeClr val="accent1"/>
              </a:buClr>
              <a:buSzPct val="100000"/>
              <a:buFont typeface="Arial"/>
              <a:buChar char="•"/>
              <a:defRPr b="0" i="0" sz="1300" u="none" cap="none" strike="noStrike">
                <a:solidFill>
                  <a:schemeClr val="dk1"/>
                </a:solidFill>
                <a:latin typeface="Arial"/>
                <a:ea typeface="Arial"/>
                <a:cs typeface="Arial"/>
                <a:sym typeface="Arial"/>
              </a:defRPr>
            </a:lvl9pPr>
          </a:lstStyle>
          <a:p/>
        </p:txBody>
      </p:sp>
      <p:pic>
        <p:nvPicPr>
          <p:cNvPr id="24" name="Shape 24"/>
          <p:cNvPicPr preferRelativeResize="0"/>
          <p:nvPr/>
        </p:nvPicPr>
        <p:blipFill rotWithShape="1">
          <a:blip r:embed="rId2">
            <a:alphaModFix/>
          </a:blip>
          <a:srcRect b="0" l="0" r="0" t="0"/>
          <a:stretch/>
        </p:blipFill>
        <p:spPr>
          <a:xfrm>
            <a:off x="10963964" y="501066"/>
            <a:ext cx="949739" cy="52763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5" name="Shape 25"/>
        <p:cNvGrpSpPr/>
        <p:nvPr/>
      </p:nvGrpSpPr>
      <p:grpSpPr>
        <a:xfrm>
          <a:off x="0" y="0"/>
          <a:ext cx="0" cy="0"/>
          <a:chOff x="0" y="0"/>
          <a:chExt cx="0" cy="0"/>
        </a:xfrm>
      </p:grpSpPr>
      <p:sp>
        <p:nvSpPr>
          <p:cNvPr id="26" name="Shape 26"/>
          <p:cNvSpPr txBox="1"/>
          <p:nvPr>
            <p:ph type="title"/>
          </p:nvPr>
        </p:nvSpPr>
        <p:spPr>
          <a:xfrm>
            <a:off x="609600" y="533400"/>
            <a:ext cx="10972799" cy="990599"/>
          </a:xfrm>
          <a:prstGeom prst="rect">
            <a:avLst/>
          </a:prstGeom>
          <a:noFill/>
          <a:ln>
            <a:noFill/>
          </a:ln>
        </p:spPr>
        <p:txBody>
          <a:bodyPr anchorCtr="0" anchor="ctr" bIns="91425" lIns="91425" rIns="91425" tIns="91425"/>
          <a:lstStyle>
            <a:lvl1pPr indent="0" lvl="0" marL="0" marR="0" rtl="0" algn="l">
              <a:spcBef>
                <a:spcPts val="0"/>
              </a:spcBef>
              <a:buClr>
                <a:schemeClr val="dk2"/>
              </a:buClr>
              <a:buFont typeface="Roboto"/>
              <a:buNone/>
              <a:defRPr b="0" i="0" sz="4000" u="none" cap="none" strike="noStrike">
                <a:solidFill>
                  <a:schemeClr val="dk2"/>
                </a:solidFill>
                <a:latin typeface="Roboto"/>
                <a:ea typeface="Roboto"/>
                <a:cs typeface="Roboto"/>
                <a:sym typeface="Robot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7" name="Shape 27"/>
          <p:cNvSpPr txBox="1"/>
          <p:nvPr>
            <p:ph idx="1" type="body"/>
          </p:nvPr>
        </p:nvSpPr>
        <p:spPr>
          <a:xfrm>
            <a:off x="609600" y="1673351"/>
            <a:ext cx="5384799" cy="4718303"/>
          </a:xfrm>
          <a:prstGeom prst="rect">
            <a:avLst/>
          </a:prstGeom>
          <a:noFill/>
          <a:ln>
            <a:noFill/>
          </a:ln>
        </p:spPr>
        <p:txBody>
          <a:bodyPr anchorCtr="0" anchor="t" bIns="91425" lIns="91425" rIns="91425" tIns="91425"/>
          <a:lstStyle>
            <a:lvl1pPr indent="-31750" lvl="0" marL="182880" marR="0" rtl="0" algn="l">
              <a:spcBef>
                <a:spcPts val="560"/>
              </a:spcBef>
              <a:buClr>
                <a:schemeClr val="accent1"/>
              </a:buClr>
              <a:buSzPct val="85000"/>
              <a:buFont typeface="Arial"/>
              <a:buChar char="•"/>
              <a:defRPr b="0" i="0" sz="2800" u="none" cap="none" strike="noStrike">
                <a:solidFill>
                  <a:schemeClr val="dk1"/>
                </a:solidFill>
                <a:latin typeface="Roboto"/>
                <a:ea typeface="Roboto"/>
                <a:cs typeface="Roboto"/>
                <a:sym typeface="Roboto"/>
              </a:defRPr>
            </a:lvl1pPr>
            <a:lvl2pPr indent="-60959" lvl="1" marL="457200" marR="0" rtl="0" algn="l">
              <a:spcBef>
                <a:spcPts val="480"/>
              </a:spcBef>
              <a:buClr>
                <a:schemeClr val="accent1"/>
              </a:buClr>
              <a:buSzPct val="85000"/>
              <a:buFont typeface="Arial"/>
              <a:buChar char="•"/>
              <a:defRPr b="0" i="0" sz="2400" u="none" cap="none" strike="noStrike">
                <a:solidFill>
                  <a:schemeClr val="dk1"/>
                </a:solidFill>
                <a:latin typeface="Roboto"/>
                <a:ea typeface="Roboto"/>
                <a:cs typeface="Roboto"/>
                <a:sym typeface="Roboto"/>
              </a:defRPr>
            </a:lvl2pPr>
            <a:lvl3pPr indent="-71119" lvl="2" marL="731520" marR="0" rtl="0" algn="l">
              <a:spcBef>
                <a:spcPts val="400"/>
              </a:spcBef>
              <a:buClr>
                <a:schemeClr val="accent1"/>
              </a:buClr>
              <a:buSzPct val="90000"/>
              <a:buFont typeface="Arial"/>
              <a:buChar char="•"/>
              <a:defRPr b="0" i="0" sz="2000" u="none" cap="none" strike="noStrike">
                <a:solidFill>
                  <a:schemeClr val="dk1"/>
                </a:solidFill>
                <a:latin typeface="Roboto"/>
                <a:ea typeface="Roboto"/>
                <a:cs typeface="Roboto"/>
                <a:sym typeface="Roboto"/>
              </a:defRPr>
            </a:lvl3pPr>
            <a:lvl4pPr indent="-78739" lvl="3" marL="1005839" marR="0" rtl="0" algn="l">
              <a:spcBef>
                <a:spcPts val="360"/>
              </a:spcBef>
              <a:buClr>
                <a:schemeClr val="accent1"/>
              </a:buClr>
              <a:buSzPct val="100000"/>
              <a:buFont typeface="Arial"/>
              <a:buChar char="•"/>
              <a:defRPr b="0" i="0" sz="1800" u="none" cap="none" strike="noStrike">
                <a:solidFill>
                  <a:schemeClr val="dk1"/>
                </a:solidFill>
                <a:latin typeface="Roboto"/>
                <a:ea typeface="Roboto"/>
                <a:cs typeface="Roboto"/>
                <a:sym typeface="Roboto"/>
              </a:defRPr>
            </a:lvl4pPr>
            <a:lvl5pPr indent="-33019" lvl="4" marL="1188720" marR="0" rtl="0" algn="l">
              <a:spcBef>
                <a:spcPts val="360"/>
              </a:spcBef>
              <a:buClr>
                <a:schemeClr val="accent1"/>
              </a:buClr>
              <a:buSzPct val="100000"/>
              <a:buFont typeface="Arial"/>
              <a:buChar char="•"/>
              <a:defRPr b="0" i="0" sz="1800" u="none" cap="none" strike="noStrike">
                <a:solidFill>
                  <a:schemeClr val="dk1"/>
                </a:solidFill>
                <a:latin typeface="Roboto"/>
                <a:ea typeface="Roboto"/>
                <a:cs typeface="Roboto"/>
                <a:sym typeface="Roboto"/>
              </a:defRPr>
            </a:lvl5pPr>
            <a:lvl6pPr indent="-76200" lvl="5" marL="1371600" marR="0" rtl="0" algn="l">
              <a:spcBef>
                <a:spcPts val="360"/>
              </a:spcBef>
              <a:buClr>
                <a:schemeClr val="accent1"/>
              </a:buClr>
              <a:buSzPct val="100000"/>
              <a:buFont typeface="Arial"/>
              <a:buChar char="•"/>
              <a:defRPr b="0" i="0" sz="1800" u="none" cap="none" strike="noStrike">
                <a:solidFill>
                  <a:schemeClr val="dk1"/>
                </a:solidFill>
                <a:latin typeface="Arial"/>
                <a:ea typeface="Arial"/>
                <a:cs typeface="Arial"/>
                <a:sym typeface="Arial"/>
              </a:defRPr>
            </a:lvl6pPr>
            <a:lvl7pPr indent="-68580" lvl="6" marL="1554480" marR="0" rtl="0" algn="l">
              <a:spcBef>
                <a:spcPts val="360"/>
              </a:spcBef>
              <a:buClr>
                <a:schemeClr val="accent1"/>
              </a:buClr>
              <a:buSzPct val="100000"/>
              <a:buFont typeface="Arial"/>
              <a:buChar char="•"/>
              <a:defRPr b="0" i="0" sz="1800" u="none" cap="none" strike="noStrike">
                <a:solidFill>
                  <a:schemeClr val="dk1"/>
                </a:solidFill>
                <a:latin typeface="Arial"/>
                <a:ea typeface="Arial"/>
                <a:cs typeface="Arial"/>
                <a:sym typeface="Arial"/>
              </a:defRPr>
            </a:lvl7pPr>
            <a:lvl8pPr indent="-73660" lvl="7" marL="1737360" marR="0" rtl="0" algn="l">
              <a:spcBef>
                <a:spcPts val="360"/>
              </a:spcBef>
              <a:buClr>
                <a:schemeClr val="accent1"/>
              </a:buClr>
              <a:buSzPct val="100000"/>
              <a:buFont typeface="Arial"/>
              <a:buChar char="•"/>
              <a:defRPr b="0" i="0" sz="1800" u="none" cap="none" strike="noStrike">
                <a:solidFill>
                  <a:schemeClr val="dk1"/>
                </a:solidFill>
                <a:latin typeface="Arial"/>
                <a:ea typeface="Arial"/>
                <a:cs typeface="Arial"/>
                <a:sym typeface="Arial"/>
              </a:defRPr>
            </a:lvl8pPr>
            <a:lvl9pPr indent="-78739" lvl="8" marL="1920240" marR="0" rtl="0" algn="l">
              <a:spcBef>
                <a:spcPts val="360"/>
              </a:spcBef>
              <a:buClr>
                <a:schemeClr val="accent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28" name="Shape 28"/>
          <p:cNvSpPr txBox="1"/>
          <p:nvPr>
            <p:ph idx="2" type="body"/>
          </p:nvPr>
        </p:nvSpPr>
        <p:spPr>
          <a:xfrm>
            <a:off x="6197600" y="1673351"/>
            <a:ext cx="5384799" cy="4718303"/>
          </a:xfrm>
          <a:prstGeom prst="rect">
            <a:avLst/>
          </a:prstGeom>
          <a:noFill/>
          <a:ln>
            <a:noFill/>
          </a:ln>
        </p:spPr>
        <p:txBody>
          <a:bodyPr anchorCtr="0" anchor="t" bIns="91425" lIns="91425" rIns="91425" tIns="91425"/>
          <a:lstStyle>
            <a:lvl1pPr indent="-31750" lvl="0" marL="182880" marR="0" rtl="0" algn="l">
              <a:spcBef>
                <a:spcPts val="560"/>
              </a:spcBef>
              <a:buClr>
                <a:schemeClr val="accent1"/>
              </a:buClr>
              <a:buSzPct val="85000"/>
              <a:buFont typeface="Arial"/>
              <a:buChar char="•"/>
              <a:defRPr b="0" i="0" sz="2800" u="none" cap="none" strike="noStrike">
                <a:solidFill>
                  <a:schemeClr val="dk1"/>
                </a:solidFill>
                <a:latin typeface="Roboto"/>
                <a:ea typeface="Roboto"/>
                <a:cs typeface="Roboto"/>
                <a:sym typeface="Roboto"/>
              </a:defRPr>
            </a:lvl1pPr>
            <a:lvl2pPr indent="-60959" lvl="1" marL="457200" marR="0" rtl="0" algn="l">
              <a:spcBef>
                <a:spcPts val="480"/>
              </a:spcBef>
              <a:buClr>
                <a:schemeClr val="accent1"/>
              </a:buClr>
              <a:buSzPct val="85000"/>
              <a:buFont typeface="Arial"/>
              <a:buChar char="•"/>
              <a:defRPr b="0" i="0" sz="2400" u="none" cap="none" strike="noStrike">
                <a:solidFill>
                  <a:schemeClr val="dk1"/>
                </a:solidFill>
                <a:latin typeface="Roboto"/>
                <a:ea typeface="Roboto"/>
                <a:cs typeface="Roboto"/>
                <a:sym typeface="Roboto"/>
              </a:defRPr>
            </a:lvl2pPr>
            <a:lvl3pPr indent="-71119" lvl="2" marL="731520" marR="0" rtl="0" algn="l">
              <a:spcBef>
                <a:spcPts val="400"/>
              </a:spcBef>
              <a:buClr>
                <a:schemeClr val="accent1"/>
              </a:buClr>
              <a:buSzPct val="90000"/>
              <a:buFont typeface="Arial"/>
              <a:buChar char="•"/>
              <a:defRPr b="0" i="0" sz="2000" u="none" cap="none" strike="noStrike">
                <a:solidFill>
                  <a:schemeClr val="dk1"/>
                </a:solidFill>
                <a:latin typeface="Roboto"/>
                <a:ea typeface="Roboto"/>
                <a:cs typeface="Roboto"/>
                <a:sym typeface="Roboto"/>
              </a:defRPr>
            </a:lvl3pPr>
            <a:lvl4pPr indent="-78739" lvl="3" marL="1005839" marR="0" rtl="0" algn="l">
              <a:spcBef>
                <a:spcPts val="360"/>
              </a:spcBef>
              <a:buClr>
                <a:schemeClr val="accent1"/>
              </a:buClr>
              <a:buSzPct val="100000"/>
              <a:buFont typeface="Arial"/>
              <a:buChar char="•"/>
              <a:defRPr b="0" i="0" sz="1800" u="none" cap="none" strike="noStrike">
                <a:solidFill>
                  <a:schemeClr val="dk1"/>
                </a:solidFill>
                <a:latin typeface="Roboto"/>
                <a:ea typeface="Roboto"/>
                <a:cs typeface="Roboto"/>
                <a:sym typeface="Roboto"/>
              </a:defRPr>
            </a:lvl4pPr>
            <a:lvl5pPr indent="-33019" lvl="4" marL="1188720" marR="0" rtl="0" algn="l">
              <a:spcBef>
                <a:spcPts val="360"/>
              </a:spcBef>
              <a:buClr>
                <a:schemeClr val="accent1"/>
              </a:buClr>
              <a:buSzPct val="100000"/>
              <a:buFont typeface="Arial"/>
              <a:buChar char="•"/>
              <a:defRPr b="0" i="0" sz="1800" u="none" cap="none" strike="noStrike">
                <a:solidFill>
                  <a:schemeClr val="dk1"/>
                </a:solidFill>
                <a:latin typeface="Roboto"/>
                <a:ea typeface="Roboto"/>
                <a:cs typeface="Roboto"/>
                <a:sym typeface="Roboto"/>
              </a:defRPr>
            </a:lvl5pPr>
            <a:lvl6pPr indent="-76200" lvl="5" marL="1371600" marR="0" rtl="0" algn="l">
              <a:spcBef>
                <a:spcPts val="360"/>
              </a:spcBef>
              <a:buClr>
                <a:schemeClr val="accent1"/>
              </a:buClr>
              <a:buSzPct val="100000"/>
              <a:buFont typeface="Arial"/>
              <a:buChar char="•"/>
              <a:defRPr b="0" i="0" sz="1800" u="none" cap="none" strike="noStrike">
                <a:solidFill>
                  <a:schemeClr val="dk1"/>
                </a:solidFill>
                <a:latin typeface="Arial"/>
                <a:ea typeface="Arial"/>
                <a:cs typeface="Arial"/>
                <a:sym typeface="Arial"/>
              </a:defRPr>
            </a:lvl6pPr>
            <a:lvl7pPr indent="-68580" lvl="6" marL="1554480" marR="0" rtl="0" algn="l">
              <a:spcBef>
                <a:spcPts val="360"/>
              </a:spcBef>
              <a:buClr>
                <a:schemeClr val="accent1"/>
              </a:buClr>
              <a:buSzPct val="100000"/>
              <a:buFont typeface="Arial"/>
              <a:buChar char="•"/>
              <a:defRPr b="0" i="0" sz="1800" u="none" cap="none" strike="noStrike">
                <a:solidFill>
                  <a:schemeClr val="dk1"/>
                </a:solidFill>
                <a:latin typeface="Arial"/>
                <a:ea typeface="Arial"/>
                <a:cs typeface="Arial"/>
                <a:sym typeface="Arial"/>
              </a:defRPr>
            </a:lvl7pPr>
            <a:lvl8pPr indent="-73660" lvl="7" marL="1737360" marR="0" rtl="0" algn="l">
              <a:spcBef>
                <a:spcPts val="360"/>
              </a:spcBef>
              <a:buClr>
                <a:schemeClr val="accent1"/>
              </a:buClr>
              <a:buSzPct val="100000"/>
              <a:buFont typeface="Arial"/>
              <a:buChar char="•"/>
              <a:defRPr b="0" i="0" sz="1800" u="none" cap="none" strike="noStrike">
                <a:solidFill>
                  <a:schemeClr val="dk1"/>
                </a:solidFill>
                <a:latin typeface="Arial"/>
                <a:ea typeface="Arial"/>
                <a:cs typeface="Arial"/>
                <a:sym typeface="Arial"/>
              </a:defRPr>
            </a:lvl8pPr>
            <a:lvl9pPr indent="-78739" lvl="8" marL="1920240" marR="0" rtl="0" algn="l">
              <a:spcBef>
                <a:spcPts val="360"/>
              </a:spcBef>
              <a:buClr>
                <a:schemeClr val="accent1"/>
              </a:buClr>
              <a:buSzPct val="100000"/>
              <a:buFont typeface="Arial"/>
              <a:buChar char="•"/>
              <a:defRPr b="0" i="0" sz="1800" u="none" cap="none" strike="noStrike">
                <a:solidFill>
                  <a:schemeClr val="dk1"/>
                </a:solidFill>
                <a:latin typeface="Arial"/>
                <a:ea typeface="Arial"/>
                <a:cs typeface="Arial"/>
                <a:sym typeface="Arial"/>
              </a:defRPr>
            </a:lvl9pPr>
          </a:lstStyle>
          <a:p/>
        </p:txBody>
      </p:sp>
      <p:pic>
        <p:nvPicPr>
          <p:cNvPr id="29" name="Shape 29"/>
          <p:cNvPicPr preferRelativeResize="0"/>
          <p:nvPr/>
        </p:nvPicPr>
        <p:blipFill rotWithShape="1">
          <a:blip r:embed="rId2">
            <a:alphaModFix/>
          </a:blip>
          <a:srcRect b="0" l="0" r="0" t="0"/>
          <a:stretch/>
        </p:blipFill>
        <p:spPr>
          <a:xfrm>
            <a:off x="10963964" y="501066"/>
            <a:ext cx="949739" cy="52763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0" name="Shape 30"/>
        <p:cNvGrpSpPr/>
        <p:nvPr/>
      </p:nvGrpSpPr>
      <p:grpSpPr>
        <a:xfrm>
          <a:off x="0" y="0"/>
          <a:ext cx="0" cy="0"/>
          <a:chOff x="0" y="0"/>
          <a:chExt cx="0" cy="0"/>
        </a:xfrm>
      </p:grpSpPr>
      <p:pic>
        <p:nvPicPr>
          <p:cNvPr id="31" name="Shape 31"/>
          <p:cNvPicPr preferRelativeResize="0"/>
          <p:nvPr/>
        </p:nvPicPr>
        <p:blipFill rotWithShape="1">
          <a:blip r:embed="rId2">
            <a:alphaModFix/>
          </a:blip>
          <a:srcRect b="0" l="0" r="0" t="0"/>
          <a:stretch/>
        </p:blipFill>
        <p:spPr>
          <a:xfrm>
            <a:off x="10963964" y="501066"/>
            <a:ext cx="949739" cy="52763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2"/>
        </a:solidFill>
      </p:bgPr>
    </p:bg>
    <p:spTree>
      <p:nvGrpSpPr>
        <p:cNvPr id="32" name="Shape 32"/>
        <p:cNvGrpSpPr/>
        <p:nvPr/>
      </p:nvGrpSpPr>
      <p:grpSpPr>
        <a:xfrm>
          <a:off x="0" y="0"/>
          <a:ext cx="0" cy="0"/>
          <a:chOff x="0" y="0"/>
          <a:chExt cx="0" cy="0"/>
        </a:xfrm>
      </p:grpSpPr>
      <p:sp>
        <p:nvSpPr>
          <p:cNvPr id="33" name="Shape 33"/>
          <p:cNvSpPr txBox="1"/>
          <p:nvPr>
            <p:ph type="title"/>
          </p:nvPr>
        </p:nvSpPr>
        <p:spPr>
          <a:xfrm>
            <a:off x="963083" y="2362200"/>
            <a:ext cx="10363200" cy="2200275"/>
          </a:xfrm>
          <a:prstGeom prst="rect">
            <a:avLst/>
          </a:prstGeom>
          <a:noFill/>
          <a:ln>
            <a:noFill/>
          </a:ln>
        </p:spPr>
        <p:txBody>
          <a:bodyPr anchorCtr="0" anchor="b" bIns="91425" lIns="91425" rIns="91425" tIns="91425"/>
          <a:lstStyle>
            <a:lvl1pPr indent="0" lvl="0" marL="0" marR="0" rtl="0" algn="l">
              <a:spcBef>
                <a:spcPts val="0"/>
              </a:spcBef>
              <a:buClr>
                <a:schemeClr val="lt2"/>
              </a:buClr>
              <a:buFont typeface="Roboto"/>
              <a:buNone/>
              <a:defRPr b="0" i="0" sz="3200" u="none" cap="none" strike="noStrike">
                <a:solidFill>
                  <a:schemeClr val="lt2"/>
                </a:solidFill>
                <a:latin typeface="Roboto"/>
                <a:ea typeface="Roboto"/>
                <a:cs typeface="Roboto"/>
                <a:sym typeface="Robot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4" name="Shape 34"/>
          <p:cNvSpPr txBox="1"/>
          <p:nvPr>
            <p:ph idx="1" type="body"/>
          </p:nvPr>
        </p:nvSpPr>
        <p:spPr>
          <a:xfrm>
            <a:off x="963083" y="4626864"/>
            <a:ext cx="10363200" cy="1500187"/>
          </a:xfrm>
          <a:prstGeom prst="rect">
            <a:avLst/>
          </a:prstGeom>
          <a:noFill/>
          <a:ln>
            <a:noFill/>
          </a:ln>
        </p:spPr>
        <p:txBody>
          <a:bodyPr anchorCtr="0" anchor="t" bIns="91425" lIns="91425" rIns="91425" tIns="91425"/>
          <a:lstStyle>
            <a:lvl1pPr indent="0" lvl="0" marL="0" marR="0" rtl="0" algn="l">
              <a:spcBef>
                <a:spcPts val="960"/>
              </a:spcBef>
              <a:buClr>
                <a:schemeClr val="accent1"/>
              </a:buClr>
              <a:buFont typeface="Arial"/>
              <a:buNone/>
              <a:defRPr b="0" i="0" sz="4800" u="none" cap="none" strike="noStrike">
                <a:solidFill>
                  <a:schemeClr val="lt2"/>
                </a:solidFill>
                <a:latin typeface="Roboto Medium"/>
                <a:ea typeface="Roboto Medium"/>
                <a:cs typeface="Roboto Medium"/>
                <a:sym typeface="Roboto Medium"/>
              </a:defRPr>
            </a:lvl1pPr>
            <a:lvl2pPr indent="0" lvl="1" marL="457200" marR="0" rtl="0" algn="l">
              <a:spcBef>
                <a:spcPts val="360"/>
              </a:spcBef>
              <a:buClr>
                <a:schemeClr val="accent1"/>
              </a:buClr>
              <a:buFont typeface="Arial"/>
              <a:buNone/>
              <a:defRPr b="0" i="0" sz="1800" u="none" cap="none" strike="noStrike">
                <a:solidFill>
                  <a:schemeClr val="lt1"/>
                </a:solidFill>
                <a:latin typeface="Roboto"/>
                <a:ea typeface="Roboto"/>
                <a:cs typeface="Roboto"/>
                <a:sym typeface="Roboto"/>
              </a:defRPr>
            </a:lvl2pPr>
            <a:lvl3pPr indent="0" lvl="2" marL="914400" marR="0" rtl="0" algn="l">
              <a:spcBef>
                <a:spcPts val="320"/>
              </a:spcBef>
              <a:buClr>
                <a:schemeClr val="accent1"/>
              </a:buClr>
              <a:buFont typeface="Arial"/>
              <a:buNone/>
              <a:defRPr b="0" i="0" sz="1600" u="none" cap="none" strike="noStrike">
                <a:solidFill>
                  <a:schemeClr val="lt1"/>
                </a:solidFill>
                <a:latin typeface="Roboto"/>
                <a:ea typeface="Roboto"/>
                <a:cs typeface="Roboto"/>
                <a:sym typeface="Roboto"/>
              </a:defRPr>
            </a:lvl3pPr>
            <a:lvl4pPr indent="0" lvl="3" marL="1371600" marR="0" rtl="0" algn="l">
              <a:spcBef>
                <a:spcPts val="280"/>
              </a:spcBef>
              <a:buClr>
                <a:schemeClr val="accent1"/>
              </a:buClr>
              <a:buFont typeface="Arial"/>
              <a:buNone/>
              <a:defRPr b="0" i="0" sz="1400" u="none" cap="none" strike="noStrike">
                <a:solidFill>
                  <a:schemeClr val="lt1"/>
                </a:solidFill>
                <a:latin typeface="Roboto"/>
                <a:ea typeface="Roboto"/>
                <a:cs typeface="Roboto"/>
                <a:sym typeface="Roboto"/>
              </a:defRPr>
            </a:lvl4pPr>
            <a:lvl5pPr indent="0" lvl="4" marL="1828800" marR="0" rtl="0" algn="l">
              <a:spcBef>
                <a:spcPts val="280"/>
              </a:spcBef>
              <a:buClr>
                <a:schemeClr val="accent1"/>
              </a:buClr>
              <a:buFont typeface="Arial"/>
              <a:buNone/>
              <a:defRPr b="0" i="0" sz="1400" u="none" cap="none" strike="noStrike">
                <a:solidFill>
                  <a:schemeClr val="lt1"/>
                </a:solidFill>
                <a:latin typeface="Roboto"/>
                <a:ea typeface="Roboto"/>
                <a:cs typeface="Roboto"/>
                <a:sym typeface="Roboto"/>
              </a:defRPr>
            </a:lvl5pPr>
            <a:lvl6pPr indent="0" lvl="5" marL="2286000" marR="0" rtl="0" algn="l">
              <a:spcBef>
                <a:spcPts val="280"/>
              </a:spcBef>
              <a:buClr>
                <a:schemeClr val="accent1"/>
              </a:buClr>
              <a:buFont typeface="Arial"/>
              <a:buNone/>
              <a:defRPr b="0" i="0" sz="1400" u="none" cap="none" strike="noStrike">
                <a:solidFill>
                  <a:schemeClr val="lt1"/>
                </a:solidFill>
                <a:latin typeface="Arial"/>
                <a:ea typeface="Arial"/>
                <a:cs typeface="Arial"/>
                <a:sym typeface="Arial"/>
              </a:defRPr>
            </a:lvl6pPr>
            <a:lvl7pPr indent="0" lvl="6" marL="2743200" marR="0" rtl="0" algn="l">
              <a:spcBef>
                <a:spcPts val="280"/>
              </a:spcBef>
              <a:buClr>
                <a:schemeClr val="accent1"/>
              </a:buClr>
              <a:buFont typeface="Arial"/>
              <a:buNone/>
              <a:defRPr b="0" i="0" sz="1400" u="none" cap="none" strike="noStrike">
                <a:solidFill>
                  <a:schemeClr val="lt1"/>
                </a:solidFill>
                <a:latin typeface="Arial"/>
                <a:ea typeface="Arial"/>
                <a:cs typeface="Arial"/>
                <a:sym typeface="Arial"/>
              </a:defRPr>
            </a:lvl7pPr>
            <a:lvl8pPr indent="0" lvl="7" marL="3200400" marR="0" rtl="0" algn="l">
              <a:spcBef>
                <a:spcPts val="280"/>
              </a:spcBef>
              <a:buClr>
                <a:schemeClr val="accent1"/>
              </a:buClr>
              <a:buFont typeface="Arial"/>
              <a:buNone/>
              <a:defRPr b="0" i="0" sz="1400" u="none" cap="none" strike="noStrike">
                <a:solidFill>
                  <a:schemeClr val="lt1"/>
                </a:solidFill>
                <a:latin typeface="Arial"/>
                <a:ea typeface="Arial"/>
                <a:cs typeface="Arial"/>
                <a:sym typeface="Arial"/>
              </a:defRPr>
            </a:lvl8pPr>
            <a:lvl9pPr indent="0" lvl="8" marL="3657600" marR="0" rtl="0" algn="l">
              <a:spcBef>
                <a:spcPts val="280"/>
              </a:spcBef>
              <a:buClr>
                <a:schemeClr val="accent1"/>
              </a:buClr>
              <a:buFont typeface="Arial"/>
              <a:buNone/>
              <a:defRPr b="0" i="0" sz="1400" u="none" cap="none" strike="noStrike">
                <a:solidFill>
                  <a:schemeClr val="lt1"/>
                </a:solidFill>
                <a:latin typeface="Arial"/>
                <a:ea typeface="Arial"/>
                <a:cs typeface="Arial"/>
                <a:sym typeface="Arial"/>
              </a:defRPr>
            </a:lvl9pPr>
          </a:lstStyle>
          <a:p/>
        </p:txBody>
      </p:sp>
      <p:cxnSp>
        <p:nvCxnSpPr>
          <p:cNvPr id="35" name="Shape 35"/>
          <p:cNvCxnSpPr/>
          <p:nvPr/>
        </p:nvCxnSpPr>
        <p:spPr>
          <a:xfrm>
            <a:off x="975359" y="4599432"/>
            <a:ext cx="10464800" cy="1587"/>
          </a:xfrm>
          <a:prstGeom prst="straightConnector1">
            <a:avLst/>
          </a:prstGeom>
          <a:noFill/>
          <a:ln cap="flat" cmpd="sng" w="19050">
            <a:solidFill>
              <a:schemeClr val="lt2"/>
            </a:solidFill>
            <a:prstDash val="solid"/>
            <a:round/>
            <a:headEnd len="med" w="med" type="none"/>
            <a:tailEnd len="med" w="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2"/>
        </a:solidFill>
      </p:bgPr>
    </p:bg>
    <p:spTree>
      <p:nvGrpSpPr>
        <p:cNvPr id="43" name="Shape 43"/>
        <p:cNvGrpSpPr/>
        <p:nvPr/>
      </p:nvGrpSpPr>
      <p:grpSpPr>
        <a:xfrm>
          <a:off x="0" y="0"/>
          <a:ext cx="0" cy="0"/>
          <a:chOff x="0" y="0"/>
          <a:chExt cx="0" cy="0"/>
        </a:xfrm>
      </p:grpSpPr>
      <p:sp>
        <p:nvSpPr>
          <p:cNvPr id="44" name="Shape 44"/>
          <p:cNvSpPr txBox="1"/>
          <p:nvPr>
            <p:ph type="title"/>
          </p:nvPr>
        </p:nvSpPr>
        <p:spPr>
          <a:xfrm>
            <a:off x="963083" y="2362200"/>
            <a:ext cx="10363200" cy="2200275"/>
          </a:xfrm>
          <a:prstGeom prst="rect">
            <a:avLst/>
          </a:prstGeom>
          <a:noFill/>
          <a:ln>
            <a:noFill/>
          </a:ln>
        </p:spPr>
        <p:txBody>
          <a:bodyPr anchorCtr="0" anchor="b" bIns="91425" lIns="91425" rIns="91425" tIns="91425"/>
          <a:lstStyle>
            <a:lvl1pPr indent="0" lvl="0" marL="0" marR="0" rtl="0" algn="l">
              <a:spcBef>
                <a:spcPts val="0"/>
              </a:spcBef>
              <a:buClr>
                <a:schemeClr val="lt2"/>
              </a:buClr>
              <a:buFont typeface="Roboto"/>
              <a:buNone/>
              <a:defRPr b="0" i="0" sz="3200" u="none" cap="none" strike="noStrike">
                <a:solidFill>
                  <a:schemeClr val="lt2"/>
                </a:solidFill>
                <a:latin typeface="Roboto"/>
                <a:ea typeface="Roboto"/>
                <a:cs typeface="Roboto"/>
                <a:sym typeface="Robot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5" name="Shape 45"/>
          <p:cNvSpPr txBox="1"/>
          <p:nvPr>
            <p:ph idx="1" type="body"/>
          </p:nvPr>
        </p:nvSpPr>
        <p:spPr>
          <a:xfrm>
            <a:off x="963083" y="4626864"/>
            <a:ext cx="10363200" cy="1500187"/>
          </a:xfrm>
          <a:prstGeom prst="rect">
            <a:avLst/>
          </a:prstGeom>
          <a:noFill/>
          <a:ln>
            <a:noFill/>
          </a:ln>
        </p:spPr>
        <p:txBody>
          <a:bodyPr anchorCtr="0" anchor="t" bIns="91425" lIns="91425" rIns="91425" tIns="91425"/>
          <a:lstStyle>
            <a:lvl1pPr indent="0" lvl="0" marL="0" marR="0" rtl="0" algn="l">
              <a:spcBef>
                <a:spcPts val="960"/>
              </a:spcBef>
              <a:buClr>
                <a:schemeClr val="accent1"/>
              </a:buClr>
              <a:buFont typeface="Arial"/>
              <a:buNone/>
              <a:defRPr b="0" i="0" sz="4800" u="none" cap="none" strike="noStrike">
                <a:solidFill>
                  <a:schemeClr val="lt2"/>
                </a:solidFill>
                <a:latin typeface="Roboto Medium"/>
                <a:ea typeface="Roboto Medium"/>
                <a:cs typeface="Roboto Medium"/>
                <a:sym typeface="Roboto Medium"/>
              </a:defRPr>
            </a:lvl1pPr>
            <a:lvl2pPr indent="0" lvl="1" marL="457200" marR="0" rtl="0" algn="l">
              <a:spcBef>
                <a:spcPts val="360"/>
              </a:spcBef>
              <a:buClr>
                <a:schemeClr val="accent1"/>
              </a:buClr>
              <a:buFont typeface="Arial"/>
              <a:buNone/>
              <a:defRPr b="0" i="0" sz="1800" u="none" cap="none" strike="noStrike">
                <a:solidFill>
                  <a:schemeClr val="lt1"/>
                </a:solidFill>
                <a:latin typeface="Roboto"/>
                <a:ea typeface="Roboto"/>
                <a:cs typeface="Roboto"/>
                <a:sym typeface="Roboto"/>
              </a:defRPr>
            </a:lvl2pPr>
            <a:lvl3pPr indent="0" lvl="2" marL="914400" marR="0" rtl="0" algn="l">
              <a:spcBef>
                <a:spcPts val="320"/>
              </a:spcBef>
              <a:buClr>
                <a:schemeClr val="accent1"/>
              </a:buClr>
              <a:buFont typeface="Arial"/>
              <a:buNone/>
              <a:defRPr b="0" i="0" sz="1600" u="none" cap="none" strike="noStrike">
                <a:solidFill>
                  <a:schemeClr val="lt1"/>
                </a:solidFill>
                <a:latin typeface="Roboto"/>
                <a:ea typeface="Roboto"/>
                <a:cs typeface="Roboto"/>
                <a:sym typeface="Roboto"/>
              </a:defRPr>
            </a:lvl3pPr>
            <a:lvl4pPr indent="0" lvl="3" marL="1371600" marR="0" rtl="0" algn="l">
              <a:spcBef>
                <a:spcPts val="280"/>
              </a:spcBef>
              <a:buClr>
                <a:schemeClr val="accent1"/>
              </a:buClr>
              <a:buFont typeface="Arial"/>
              <a:buNone/>
              <a:defRPr b="0" i="0" sz="1400" u="none" cap="none" strike="noStrike">
                <a:solidFill>
                  <a:schemeClr val="lt1"/>
                </a:solidFill>
                <a:latin typeface="Roboto"/>
                <a:ea typeface="Roboto"/>
                <a:cs typeface="Roboto"/>
                <a:sym typeface="Roboto"/>
              </a:defRPr>
            </a:lvl4pPr>
            <a:lvl5pPr indent="0" lvl="4" marL="1828800" marR="0" rtl="0" algn="l">
              <a:spcBef>
                <a:spcPts val="280"/>
              </a:spcBef>
              <a:buClr>
                <a:schemeClr val="accent1"/>
              </a:buClr>
              <a:buFont typeface="Arial"/>
              <a:buNone/>
              <a:defRPr b="0" i="0" sz="1400" u="none" cap="none" strike="noStrike">
                <a:solidFill>
                  <a:schemeClr val="lt1"/>
                </a:solidFill>
                <a:latin typeface="Roboto"/>
                <a:ea typeface="Roboto"/>
                <a:cs typeface="Roboto"/>
                <a:sym typeface="Roboto"/>
              </a:defRPr>
            </a:lvl5pPr>
            <a:lvl6pPr indent="0" lvl="5" marL="2286000" marR="0" rtl="0" algn="l">
              <a:spcBef>
                <a:spcPts val="280"/>
              </a:spcBef>
              <a:buClr>
                <a:schemeClr val="accent1"/>
              </a:buClr>
              <a:buFont typeface="Arial"/>
              <a:buNone/>
              <a:defRPr b="0" i="0" sz="1400" u="none" cap="none" strike="noStrike">
                <a:solidFill>
                  <a:schemeClr val="lt1"/>
                </a:solidFill>
                <a:latin typeface="Arial"/>
                <a:ea typeface="Arial"/>
                <a:cs typeface="Arial"/>
                <a:sym typeface="Arial"/>
              </a:defRPr>
            </a:lvl6pPr>
            <a:lvl7pPr indent="0" lvl="6" marL="2743200" marR="0" rtl="0" algn="l">
              <a:spcBef>
                <a:spcPts val="280"/>
              </a:spcBef>
              <a:buClr>
                <a:schemeClr val="accent1"/>
              </a:buClr>
              <a:buFont typeface="Arial"/>
              <a:buNone/>
              <a:defRPr b="0" i="0" sz="1400" u="none" cap="none" strike="noStrike">
                <a:solidFill>
                  <a:schemeClr val="lt1"/>
                </a:solidFill>
                <a:latin typeface="Arial"/>
                <a:ea typeface="Arial"/>
                <a:cs typeface="Arial"/>
                <a:sym typeface="Arial"/>
              </a:defRPr>
            </a:lvl7pPr>
            <a:lvl8pPr indent="0" lvl="7" marL="3200400" marR="0" rtl="0" algn="l">
              <a:spcBef>
                <a:spcPts val="280"/>
              </a:spcBef>
              <a:buClr>
                <a:schemeClr val="accent1"/>
              </a:buClr>
              <a:buFont typeface="Arial"/>
              <a:buNone/>
              <a:defRPr b="0" i="0" sz="1400" u="none" cap="none" strike="noStrike">
                <a:solidFill>
                  <a:schemeClr val="lt1"/>
                </a:solidFill>
                <a:latin typeface="Arial"/>
                <a:ea typeface="Arial"/>
                <a:cs typeface="Arial"/>
                <a:sym typeface="Arial"/>
              </a:defRPr>
            </a:lvl8pPr>
            <a:lvl9pPr indent="0" lvl="8" marL="3657600" marR="0" rtl="0" algn="l">
              <a:spcBef>
                <a:spcPts val="280"/>
              </a:spcBef>
              <a:buClr>
                <a:schemeClr val="accent1"/>
              </a:buClr>
              <a:buFont typeface="Arial"/>
              <a:buNone/>
              <a:defRPr b="0" i="0" sz="1400" u="none" cap="none" strike="noStrike">
                <a:solidFill>
                  <a:schemeClr val="lt1"/>
                </a:solidFill>
                <a:latin typeface="Arial"/>
                <a:ea typeface="Arial"/>
                <a:cs typeface="Arial"/>
                <a:sym typeface="Arial"/>
              </a:defRPr>
            </a:lvl9pPr>
          </a:lstStyle>
          <a:p/>
        </p:txBody>
      </p:sp>
      <p:cxnSp>
        <p:nvCxnSpPr>
          <p:cNvPr id="46" name="Shape 46"/>
          <p:cNvCxnSpPr/>
          <p:nvPr/>
        </p:nvCxnSpPr>
        <p:spPr>
          <a:xfrm>
            <a:off x="975359" y="4599432"/>
            <a:ext cx="10464800" cy="1587"/>
          </a:xfrm>
          <a:prstGeom prst="straightConnector1">
            <a:avLst/>
          </a:prstGeom>
          <a:noFill/>
          <a:ln cap="flat" cmpd="sng" w="19050">
            <a:solidFill>
              <a:schemeClr val="lt2"/>
            </a:solidFill>
            <a:prstDash val="solid"/>
            <a:round/>
            <a:headEnd len="med" w="med" type="none"/>
            <a:tailEnd len="med" w="med" type="none"/>
          </a:ln>
        </p:spPr>
      </p:cxn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p:nvPr/>
        </p:nvSpPr>
        <p:spPr>
          <a:xfrm>
            <a:off x="0" y="220786"/>
            <a:ext cx="12192000" cy="228600"/>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Roboto"/>
              <a:ea typeface="Roboto"/>
              <a:cs typeface="Roboto"/>
              <a:sym typeface="Roboto"/>
            </a:endParaRPr>
          </a:p>
        </p:txBody>
      </p:sp>
      <p:sp>
        <p:nvSpPr>
          <p:cNvPr id="11" name="Shape 11"/>
          <p:cNvSpPr txBox="1"/>
          <p:nvPr>
            <p:ph type="title"/>
          </p:nvPr>
        </p:nvSpPr>
        <p:spPr>
          <a:xfrm>
            <a:off x="609600" y="533400"/>
            <a:ext cx="10972799" cy="990599"/>
          </a:xfrm>
          <a:prstGeom prst="rect">
            <a:avLst/>
          </a:prstGeom>
          <a:noFill/>
          <a:ln>
            <a:noFill/>
          </a:ln>
        </p:spPr>
        <p:txBody>
          <a:bodyPr anchorCtr="0" anchor="ctr" bIns="91425" lIns="91425" rIns="91425" tIns="91425"/>
          <a:lstStyle>
            <a:lvl1pPr indent="0" lvl="0" marL="0" marR="0" rtl="0" algn="l">
              <a:spcBef>
                <a:spcPts val="0"/>
              </a:spcBef>
              <a:buClr>
                <a:schemeClr val="dk2"/>
              </a:buClr>
              <a:buFont typeface="Roboto"/>
              <a:buNone/>
              <a:defRPr b="0" i="0" sz="4000" u="none" cap="none" strike="noStrike">
                <a:solidFill>
                  <a:schemeClr val="dk2"/>
                </a:solidFill>
                <a:latin typeface="Roboto"/>
                <a:ea typeface="Roboto"/>
                <a:cs typeface="Roboto"/>
                <a:sym typeface="Robot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2" name="Shape 12"/>
          <p:cNvSpPr txBox="1"/>
          <p:nvPr>
            <p:ph idx="1" type="body"/>
          </p:nvPr>
        </p:nvSpPr>
        <p:spPr>
          <a:xfrm>
            <a:off x="609600" y="1608013"/>
            <a:ext cx="10972799" cy="4876799"/>
          </a:xfrm>
          <a:prstGeom prst="rect">
            <a:avLst/>
          </a:prstGeom>
          <a:noFill/>
          <a:ln>
            <a:noFill/>
          </a:ln>
        </p:spPr>
        <p:txBody>
          <a:bodyPr anchorCtr="0" anchor="t" bIns="91425" lIns="91425" rIns="91425" tIns="91425"/>
          <a:lstStyle>
            <a:lvl1pPr indent="-53339" lvl="0" marL="182880" marR="0" rtl="0" algn="l">
              <a:spcBef>
                <a:spcPts val="480"/>
              </a:spcBef>
              <a:buClr>
                <a:schemeClr val="accent1"/>
              </a:buClr>
              <a:buSzPct val="85000"/>
              <a:buFont typeface="Arial"/>
              <a:buChar char="•"/>
              <a:defRPr b="0" i="0" sz="2400" u="none" cap="none" strike="noStrike">
                <a:solidFill>
                  <a:schemeClr val="dk1"/>
                </a:solidFill>
                <a:latin typeface="Roboto"/>
                <a:ea typeface="Roboto"/>
                <a:cs typeface="Roboto"/>
                <a:sym typeface="Roboto"/>
              </a:defRPr>
            </a:lvl1pPr>
            <a:lvl2pPr indent="-82550" lvl="1" marL="457200" marR="0" rtl="0" algn="l">
              <a:spcBef>
                <a:spcPts val="400"/>
              </a:spcBef>
              <a:buClr>
                <a:schemeClr val="accent1"/>
              </a:buClr>
              <a:buSzPct val="85000"/>
              <a:buFont typeface="Arial"/>
              <a:buChar char="•"/>
              <a:defRPr b="0" i="0" sz="2000" u="none" cap="none" strike="noStrike">
                <a:solidFill>
                  <a:schemeClr val="dk1"/>
                </a:solidFill>
                <a:latin typeface="Roboto"/>
                <a:ea typeface="Roboto"/>
                <a:cs typeface="Roboto"/>
                <a:sym typeface="Roboto"/>
              </a:defRPr>
            </a:lvl2pPr>
            <a:lvl3pPr indent="-82550" lvl="2" marL="731520" marR="0" rtl="0" algn="l">
              <a:spcBef>
                <a:spcPts val="360"/>
              </a:spcBef>
              <a:buClr>
                <a:schemeClr val="accent1"/>
              </a:buClr>
              <a:buSzPct val="90000"/>
              <a:buFont typeface="Arial"/>
              <a:buChar char="•"/>
              <a:defRPr b="0" i="0" sz="1800" u="none" cap="none" strike="noStrike">
                <a:solidFill>
                  <a:schemeClr val="dk1"/>
                </a:solidFill>
                <a:latin typeface="Roboto"/>
                <a:ea typeface="Roboto"/>
                <a:cs typeface="Roboto"/>
                <a:sym typeface="Roboto"/>
              </a:defRPr>
            </a:lvl3pPr>
            <a:lvl4pPr indent="-91439" lvl="3" marL="1005839" marR="0" rtl="0" algn="l">
              <a:spcBef>
                <a:spcPts val="320"/>
              </a:spcBef>
              <a:buClr>
                <a:schemeClr val="accent1"/>
              </a:buClr>
              <a:buSzPct val="100000"/>
              <a:buFont typeface="Arial"/>
              <a:buChar char="•"/>
              <a:defRPr b="0" i="0" sz="1600" u="none" cap="none" strike="noStrike">
                <a:solidFill>
                  <a:schemeClr val="dk1"/>
                </a:solidFill>
                <a:latin typeface="Roboto"/>
                <a:ea typeface="Roboto"/>
                <a:cs typeface="Roboto"/>
                <a:sym typeface="Roboto"/>
              </a:defRPr>
            </a:lvl4pPr>
            <a:lvl5pPr indent="-58419" lvl="4" marL="1188720" marR="0" rtl="0" algn="l">
              <a:spcBef>
                <a:spcPts val="280"/>
              </a:spcBef>
              <a:buClr>
                <a:schemeClr val="accent1"/>
              </a:buClr>
              <a:buSzPct val="100000"/>
              <a:buFont typeface="Arial"/>
              <a:buChar char="•"/>
              <a:defRPr b="0" i="0" sz="1400" u="none" cap="none" strike="noStrike">
                <a:solidFill>
                  <a:schemeClr val="dk1"/>
                </a:solidFill>
                <a:latin typeface="Roboto"/>
                <a:ea typeface="Roboto"/>
                <a:cs typeface="Roboto"/>
                <a:sym typeface="Roboto"/>
              </a:defRPr>
            </a:lvl5pPr>
            <a:lvl6pPr indent="-107950" lvl="5" marL="1371600" marR="0" rtl="0" algn="l">
              <a:spcBef>
                <a:spcPts val="260"/>
              </a:spcBef>
              <a:buClr>
                <a:schemeClr val="accent1"/>
              </a:buClr>
              <a:buSzPct val="100000"/>
              <a:buFont typeface="Arial"/>
              <a:buChar char="•"/>
              <a:defRPr b="0" i="0" sz="1300" u="none" cap="none" strike="noStrike">
                <a:solidFill>
                  <a:schemeClr val="dk1"/>
                </a:solidFill>
                <a:latin typeface="Arial"/>
                <a:ea typeface="Arial"/>
                <a:cs typeface="Arial"/>
                <a:sym typeface="Arial"/>
              </a:defRPr>
            </a:lvl6pPr>
            <a:lvl7pPr indent="-100330" lvl="6" marL="1554480" marR="0" rtl="0" algn="l">
              <a:spcBef>
                <a:spcPts val="260"/>
              </a:spcBef>
              <a:buClr>
                <a:schemeClr val="accent1"/>
              </a:buClr>
              <a:buSzPct val="100000"/>
              <a:buFont typeface="Arial"/>
              <a:buChar char="•"/>
              <a:defRPr b="0" i="0" sz="1300" u="none" cap="none" strike="noStrike">
                <a:solidFill>
                  <a:schemeClr val="dk1"/>
                </a:solidFill>
                <a:latin typeface="Arial"/>
                <a:ea typeface="Arial"/>
                <a:cs typeface="Arial"/>
                <a:sym typeface="Arial"/>
              </a:defRPr>
            </a:lvl7pPr>
            <a:lvl8pPr indent="-105410" lvl="7" marL="1737360" marR="0" rtl="0" algn="l">
              <a:spcBef>
                <a:spcPts val="260"/>
              </a:spcBef>
              <a:buClr>
                <a:schemeClr val="accent1"/>
              </a:buClr>
              <a:buSzPct val="100000"/>
              <a:buFont typeface="Arial"/>
              <a:buChar char="•"/>
              <a:defRPr b="0" i="0" sz="1300" u="none" cap="none" strike="noStrike">
                <a:solidFill>
                  <a:schemeClr val="dk1"/>
                </a:solidFill>
                <a:latin typeface="Arial"/>
                <a:ea typeface="Arial"/>
                <a:cs typeface="Arial"/>
                <a:sym typeface="Arial"/>
              </a:defRPr>
            </a:lvl8pPr>
            <a:lvl9pPr indent="-110489" lvl="8" marL="1920240" marR="0" rtl="0" algn="l">
              <a:spcBef>
                <a:spcPts val="260"/>
              </a:spcBef>
              <a:buClr>
                <a:schemeClr val="accent1"/>
              </a:buClr>
              <a:buSzPct val="100000"/>
              <a:buFont typeface="Arial"/>
              <a:buChar char="•"/>
              <a:defRPr b="0" i="0" sz="1300" u="none" cap="none" strike="noStrike">
                <a:solidFill>
                  <a:schemeClr val="dk1"/>
                </a:solidFill>
                <a:latin typeface="Arial"/>
                <a:ea typeface="Arial"/>
                <a:cs typeface="Arial"/>
                <a:sym typeface="Arial"/>
              </a:defRPr>
            </a:lvl9pPr>
          </a:lstStyle>
          <a:p/>
        </p:txBody>
      </p:sp>
      <p:sp>
        <p:nvSpPr>
          <p:cNvPr id="13" name="Shape 13"/>
          <p:cNvSpPr/>
          <p:nvPr/>
        </p:nvSpPr>
        <p:spPr>
          <a:xfrm>
            <a:off x="0" y="0"/>
            <a:ext cx="12192000" cy="365759"/>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Roboto"/>
              <a:ea typeface="Roboto"/>
              <a:cs typeface="Roboto"/>
              <a:sym typeface="Roboto"/>
            </a:endParaRPr>
          </a:p>
        </p:txBody>
      </p:sp>
      <p:sp>
        <p:nvSpPr>
          <p:cNvPr id="14" name="Shape 14"/>
          <p:cNvSpPr txBox="1"/>
          <p:nvPr>
            <p:ph idx="11" type="ftr"/>
          </p:nvPr>
        </p:nvSpPr>
        <p:spPr>
          <a:xfrm>
            <a:off x="0" y="18288"/>
            <a:ext cx="11092070" cy="347471"/>
          </a:xfrm>
          <a:prstGeom prst="rect">
            <a:avLst/>
          </a:prstGeom>
          <a:noFill/>
          <a:ln>
            <a:noFill/>
          </a:ln>
        </p:spPr>
        <p:txBody>
          <a:bodyPr anchorCtr="0" anchor="ctr" bIns="91425" lIns="91425" rIns="91425" tIns="91425"/>
          <a:lstStyle>
            <a:lvl1pPr indent="0" lvl="0" marL="0" marR="0" rtl="0" algn="ctr">
              <a:spcBef>
                <a:spcPts val="0"/>
              </a:spcBef>
              <a:buNone/>
              <a:defRPr b="0" i="0" sz="1050" u="none" cap="none" strike="noStrike">
                <a:solidFill>
                  <a:srgbClr val="FFFFFF"/>
                </a:solidFill>
                <a:latin typeface="Roboto Condensed"/>
                <a:ea typeface="Roboto Condensed"/>
                <a:cs typeface="Roboto Condensed"/>
                <a:sym typeface="Roboto Condensed"/>
              </a:defRPr>
            </a:lvl1pPr>
            <a:lvl2pPr indent="0" lvl="1" marL="457200" marR="0" rtl="0" algn="l">
              <a:spcBef>
                <a:spcPts val="0"/>
              </a:spcBef>
              <a:buNone/>
              <a:defRPr b="0" i="0" sz="1800" u="none" cap="none" strike="noStrike">
                <a:solidFill>
                  <a:schemeClr val="dk1"/>
                </a:solidFill>
                <a:latin typeface="Arial"/>
                <a:ea typeface="Arial"/>
                <a:cs typeface="Arial"/>
                <a:sym typeface="Arial"/>
              </a:defRPr>
            </a:lvl2pPr>
            <a:lvl3pPr indent="0" lvl="2" marL="914400" marR="0" rtl="0" algn="l">
              <a:spcBef>
                <a:spcPts val="0"/>
              </a:spcBef>
              <a:buNone/>
              <a:defRPr b="0" i="0" sz="1800" u="none" cap="none" strike="noStrike">
                <a:solidFill>
                  <a:schemeClr val="dk1"/>
                </a:solidFill>
                <a:latin typeface="Arial"/>
                <a:ea typeface="Arial"/>
                <a:cs typeface="Arial"/>
                <a:sym typeface="Arial"/>
              </a:defRPr>
            </a:lvl3pPr>
            <a:lvl4pPr indent="0" lvl="3" marL="1371600" marR="0" rtl="0" algn="l">
              <a:spcBef>
                <a:spcPts val="0"/>
              </a:spcBef>
              <a:buNone/>
              <a:defRPr b="0" i="0" sz="1800" u="none" cap="none" strike="noStrike">
                <a:solidFill>
                  <a:schemeClr val="dk1"/>
                </a:solidFill>
                <a:latin typeface="Arial"/>
                <a:ea typeface="Arial"/>
                <a:cs typeface="Arial"/>
                <a:sym typeface="Arial"/>
              </a:defRPr>
            </a:lvl4pPr>
            <a:lvl5pPr indent="0" lvl="4" marL="1828800" marR="0" rtl="0" algn="l">
              <a:spcBef>
                <a:spcPts val="0"/>
              </a:spcBef>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15" name="Shape 15"/>
          <p:cNvSpPr txBox="1"/>
          <p:nvPr>
            <p:ph idx="12" type="sldNum"/>
          </p:nvPr>
        </p:nvSpPr>
        <p:spPr>
          <a:xfrm>
            <a:off x="11092070" y="18288"/>
            <a:ext cx="490329" cy="329184"/>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b="0" i="0" lang="en-US" sz="1200" u="none" cap="none" strike="noStrike">
                <a:solidFill>
                  <a:srgbClr val="FFFFFF"/>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36" name="Shape 36"/>
        <p:cNvGrpSpPr/>
        <p:nvPr/>
      </p:nvGrpSpPr>
      <p:grpSpPr>
        <a:xfrm>
          <a:off x="0" y="0"/>
          <a:ext cx="0" cy="0"/>
          <a:chOff x="0" y="0"/>
          <a:chExt cx="0" cy="0"/>
        </a:xfrm>
      </p:grpSpPr>
      <p:sp>
        <p:nvSpPr>
          <p:cNvPr id="37" name="Shape 37"/>
          <p:cNvSpPr/>
          <p:nvPr/>
        </p:nvSpPr>
        <p:spPr>
          <a:xfrm>
            <a:off x="0" y="220786"/>
            <a:ext cx="12192000" cy="228600"/>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Roboto"/>
              <a:ea typeface="Roboto"/>
              <a:cs typeface="Roboto"/>
              <a:sym typeface="Roboto"/>
            </a:endParaRPr>
          </a:p>
        </p:txBody>
      </p:sp>
      <p:sp>
        <p:nvSpPr>
          <p:cNvPr id="38" name="Shape 38"/>
          <p:cNvSpPr txBox="1"/>
          <p:nvPr>
            <p:ph type="title"/>
          </p:nvPr>
        </p:nvSpPr>
        <p:spPr>
          <a:xfrm>
            <a:off x="609600" y="533400"/>
            <a:ext cx="10972799" cy="990599"/>
          </a:xfrm>
          <a:prstGeom prst="rect">
            <a:avLst/>
          </a:prstGeom>
          <a:noFill/>
          <a:ln>
            <a:noFill/>
          </a:ln>
        </p:spPr>
        <p:txBody>
          <a:bodyPr anchorCtr="0" anchor="ctr" bIns="91425" lIns="91425" rIns="91425" tIns="91425"/>
          <a:lstStyle>
            <a:lvl1pPr indent="0" lvl="0" marL="0" marR="0" rtl="0" algn="l">
              <a:spcBef>
                <a:spcPts val="0"/>
              </a:spcBef>
              <a:buClr>
                <a:schemeClr val="lt2"/>
              </a:buClr>
              <a:buFont typeface="Roboto"/>
              <a:buNone/>
              <a:defRPr b="0" i="0" sz="4000" u="none" cap="none" strike="noStrike">
                <a:solidFill>
                  <a:schemeClr val="lt2"/>
                </a:solidFill>
                <a:latin typeface="Roboto"/>
                <a:ea typeface="Roboto"/>
                <a:cs typeface="Roboto"/>
                <a:sym typeface="Robot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9" name="Shape 39"/>
          <p:cNvSpPr txBox="1"/>
          <p:nvPr>
            <p:ph idx="1" type="body"/>
          </p:nvPr>
        </p:nvSpPr>
        <p:spPr>
          <a:xfrm>
            <a:off x="609600" y="1608013"/>
            <a:ext cx="10972799" cy="4876799"/>
          </a:xfrm>
          <a:prstGeom prst="rect">
            <a:avLst/>
          </a:prstGeom>
          <a:noFill/>
          <a:ln>
            <a:noFill/>
          </a:ln>
        </p:spPr>
        <p:txBody>
          <a:bodyPr anchorCtr="0" anchor="t" bIns="91425" lIns="91425" rIns="91425" tIns="91425"/>
          <a:lstStyle>
            <a:lvl1pPr indent="-53339" lvl="0" marL="182880" marR="0" rtl="0" algn="l">
              <a:spcBef>
                <a:spcPts val="480"/>
              </a:spcBef>
              <a:buClr>
                <a:schemeClr val="accent1"/>
              </a:buClr>
              <a:buSzPct val="85000"/>
              <a:buFont typeface="Arial"/>
              <a:buChar char="•"/>
              <a:defRPr b="0" i="0" sz="2400" u="none" cap="none" strike="noStrike">
                <a:solidFill>
                  <a:schemeClr val="lt1"/>
                </a:solidFill>
                <a:latin typeface="Roboto"/>
                <a:ea typeface="Roboto"/>
                <a:cs typeface="Roboto"/>
                <a:sym typeface="Roboto"/>
              </a:defRPr>
            </a:lvl1pPr>
            <a:lvl2pPr indent="-82550" lvl="1" marL="457200" marR="0" rtl="0" algn="l">
              <a:spcBef>
                <a:spcPts val="400"/>
              </a:spcBef>
              <a:buClr>
                <a:schemeClr val="accent1"/>
              </a:buClr>
              <a:buSzPct val="85000"/>
              <a:buFont typeface="Arial"/>
              <a:buChar char="•"/>
              <a:defRPr b="0" i="0" sz="2000" u="none" cap="none" strike="noStrike">
                <a:solidFill>
                  <a:schemeClr val="lt1"/>
                </a:solidFill>
                <a:latin typeface="Roboto"/>
                <a:ea typeface="Roboto"/>
                <a:cs typeface="Roboto"/>
                <a:sym typeface="Roboto"/>
              </a:defRPr>
            </a:lvl2pPr>
            <a:lvl3pPr indent="-82550" lvl="2" marL="731520" marR="0" rtl="0" algn="l">
              <a:spcBef>
                <a:spcPts val="360"/>
              </a:spcBef>
              <a:buClr>
                <a:schemeClr val="accent1"/>
              </a:buClr>
              <a:buSzPct val="90000"/>
              <a:buFont typeface="Arial"/>
              <a:buChar char="•"/>
              <a:defRPr b="0" i="0" sz="1800" u="none" cap="none" strike="noStrike">
                <a:solidFill>
                  <a:schemeClr val="lt1"/>
                </a:solidFill>
                <a:latin typeface="Roboto"/>
                <a:ea typeface="Roboto"/>
                <a:cs typeface="Roboto"/>
                <a:sym typeface="Roboto"/>
              </a:defRPr>
            </a:lvl3pPr>
            <a:lvl4pPr indent="-91439" lvl="3" marL="1005839" marR="0" rtl="0" algn="l">
              <a:spcBef>
                <a:spcPts val="320"/>
              </a:spcBef>
              <a:buClr>
                <a:schemeClr val="accent1"/>
              </a:buClr>
              <a:buSzPct val="100000"/>
              <a:buFont typeface="Arial"/>
              <a:buChar char="•"/>
              <a:defRPr b="0" i="0" sz="1600" u="none" cap="none" strike="noStrike">
                <a:solidFill>
                  <a:schemeClr val="lt1"/>
                </a:solidFill>
                <a:latin typeface="Roboto"/>
                <a:ea typeface="Roboto"/>
                <a:cs typeface="Roboto"/>
                <a:sym typeface="Roboto"/>
              </a:defRPr>
            </a:lvl4pPr>
            <a:lvl5pPr indent="-58419" lvl="4" marL="1188720" marR="0" rtl="0" algn="l">
              <a:spcBef>
                <a:spcPts val="280"/>
              </a:spcBef>
              <a:buClr>
                <a:schemeClr val="accent1"/>
              </a:buClr>
              <a:buSzPct val="100000"/>
              <a:buFont typeface="Arial"/>
              <a:buChar char="•"/>
              <a:defRPr b="0" i="0" sz="1400" u="none" cap="none" strike="noStrike">
                <a:solidFill>
                  <a:schemeClr val="lt1"/>
                </a:solidFill>
                <a:latin typeface="Roboto"/>
                <a:ea typeface="Roboto"/>
                <a:cs typeface="Roboto"/>
                <a:sym typeface="Roboto"/>
              </a:defRPr>
            </a:lvl5pPr>
            <a:lvl6pPr indent="-107950" lvl="5" marL="1371600" marR="0" rtl="0" algn="l">
              <a:spcBef>
                <a:spcPts val="260"/>
              </a:spcBef>
              <a:buClr>
                <a:schemeClr val="accent1"/>
              </a:buClr>
              <a:buSzPct val="100000"/>
              <a:buFont typeface="Arial"/>
              <a:buChar char="•"/>
              <a:defRPr b="0" i="0" sz="1300" u="none" cap="none" strike="noStrike">
                <a:solidFill>
                  <a:schemeClr val="lt1"/>
                </a:solidFill>
                <a:latin typeface="Arial"/>
                <a:ea typeface="Arial"/>
                <a:cs typeface="Arial"/>
                <a:sym typeface="Arial"/>
              </a:defRPr>
            </a:lvl6pPr>
            <a:lvl7pPr indent="-100330" lvl="6" marL="1554480" marR="0" rtl="0" algn="l">
              <a:spcBef>
                <a:spcPts val="260"/>
              </a:spcBef>
              <a:buClr>
                <a:schemeClr val="accent1"/>
              </a:buClr>
              <a:buSzPct val="100000"/>
              <a:buFont typeface="Arial"/>
              <a:buChar char="•"/>
              <a:defRPr b="0" i="0" sz="1300" u="none" cap="none" strike="noStrike">
                <a:solidFill>
                  <a:schemeClr val="lt1"/>
                </a:solidFill>
                <a:latin typeface="Arial"/>
                <a:ea typeface="Arial"/>
                <a:cs typeface="Arial"/>
                <a:sym typeface="Arial"/>
              </a:defRPr>
            </a:lvl7pPr>
            <a:lvl8pPr indent="-105410" lvl="7" marL="1737360" marR="0" rtl="0" algn="l">
              <a:spcBef>
                <a:spcPts val="260"/>
              </a:spcBef>
              <a:buClr>
                <a:schemeClr val="accent1"/>
              </a:buClr>
              <a:buSzPct val="100000"/>
              <a:buFont typeface="Arial"/>
              <a:buChar char="•"/>
              <a:defRPr b="0" i="0" sz="1300" u="none" cap="none" strike="noStrike">
                <a:solidFill>
                  <a:schemeClr val="lt1"/>
                </a:solidFill>
                <a:latin typeface="Arial"/>
                <a:ea typeface="Arial"/>
                <a:cs typeface="Arial"/>
                <a:sym typeface="Arial"/>
              </a:defRPr>
            </a:lvl8pPr>
            <a:lvl9pPr indent="-110489" lvl="8" marL="1920240" marR="0" rtl="0" algn="l">
              <a:spcBef>
                <a:spcPts val="260"/>
              </a:spcBef>
              <a:buClr>
                <a:schemeClr val="accent1"/>
              </a:buClr>
              <a:buSzPct val="100000"/>
              <a:buFont typeface="Arial"/>
              <a:buChar char="•"/>
              <a:defRPr b="0" i="0" sz="1300" u="none" cap="none" strike="noStrike">
                <a:solidFill>
                  <a:schemeClr val="lt1"/>
                </a:solidFill>
                <a:latin typeface="Arial"/>
                <a:ea typeface="Arial"/>
                <a:cs typeface="Arial"/>
                <a:sym typeface="Arial"/>
              </a:defRPr>
            </a:lvl9pPr>
          </a:lstStyle>
          <a:p/>
        </p:txBody>
      </p:sp>
      <p:sp>
        <p:nvSpPr>
          <p:cNvPr id="40" name="Shape 40"/>
          <p:cNvSpPr/>
          <p:nvPr/>
        </p:nvSpPr>
        <p:spPr>
          <a:xfrm>
            <a:off x="0" y="0"/>
            <a:ext cx="12192000" cy="365759"/>
          </a:xfrm>
          <a:prstGeom prst="rect">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Roboto"/>
              <a:ea typeface="Roboto"/>
              <a:cs typeface="Roboto"/>
              <a:sym typeface="Roboto"/>
            </a:endParaRPr>
          </a:p>
        </p:txBody>
      </p:sp>
      <p:sp>
        <p:nvSpPr>
          <p:cNvPr id="41" name="Shape 41"/>
          <p:cNvSpPr txBox="1"/>
          <p:nvPr>
            <p:ph idx="11" type="ftr"/>
          </p:nvPr>
        </p:nvSpPr>
        <p:spPr>
          <a:xfrm>
            <a:off x="0" y="18288"/>
            <a:ext cx="11092070" cy="347471"/>
          </a:xfrm>
          <a:prstGeom prst="rect">
            <a:avLst/>
          </a:prstGeom>
          <a:noFill/>
          <a:ln>
            <a:noFill/>
          </a:ln>
        </p:spPr>
        <p:txBody>
          <a:bodyPr anchorCtr="0" anchor="ctr" bIns="91425" lIns="91425" rIns="91425" tIns="91425"/>
          <a:lstStyle>
            <a:lvl1pPr indent="0" lvl="0" marL="0" marR="0" rtl="0" algn="ctr">
              <a:spcBef>
                <a:spcPts val="0"/>
              </a:spcBef>
              <a:buNone/>
              <a:defRPr b="0" i="0" sz="1050" u="none" cap="none" strike="noStrike">
                <a:solidFill>
                  <a:srgbClr val="FFFFFF"/>
                </a:solidFill>
                <a:latin typeface="Roboto Condensed"/>
                <a:ea typeface="Roboto Condensed"/>
                <a:cs typeface="Roboto Condensed"/>
                <a:sym typeface="Roboto Condensed"/>
              </a:defRPr>
            </a:lvl1pPr>
            <a:lvl2pPr indent="0" lvl="1" marL="457200" marR="0" rtl="0" algn="l">
              <a:spcBef>
                <a:spcPts val="0"/>
              </a:spcBef>
              <a:buNone/>
              <a:defRPr b="0" i="0" sz="1800" u="none" cap="none" strike="noStrike">
                <a:solidFill>
                  <a:schemeClr val="lt1"/>
                </a:solidFill>
                <a:latin typeface="Arial"/>
                <a:ea typeface="Arial"/>
                <a:cs typeface="Arial"/>
                <a:sym typeface="Arial"/>
              </a:defRPr>
            </a:lvl2pPr>
            <a:lvl3pPr indent="0" lvl="2" marL="914400" marR="0" rtl="0" algn="l">
              <a:spcBef>
                <a:spcPts val="0"/>
              </a:spcBef>
              <a:buNone/>
              <a:defRPr b="0" i="0" sz="1800" u="none" cap="none" strike="noStrike">
                <a:solidFill>
                  <a:schemeClr val="lt1"/>
                </a:solidFill>
                <a:latin typeface="Arial"/>
                <a:ea typeface="Arial"/>
                <a:cs typeface="Arial"/>
                <a:sym typeface="Arial"/>
              </a:defRPr>
            </a:lvl3pPr>
            <a:lvl4pPr indent="0" lvl="3" marL="1371600" marR="0" rtl="0" algn="l">
              <a:spcBef>
                <a:spcPts val="0"/>
              </a:spcBef>
              <a:buNone/>
              <a:defRPr b="0" i="0" sz="1800" u="none" cap="none" strike="noStrike">
                <a:solidFill>
                  <a:schemeClr val="lt1"/>
                </a:solidFill>
                <a:latin typeface="Arial"/>
                <a:ea typeface="Arial"/>
                <a:cs typeface="Arial"/>
                <a:sym typeface="Arial"/>
              </a:defRPr>
            </a:lvl4pPr>
            <a:lvl5pPr indent="0" lvl="4" marL="1828800" marR="0" rtl="0" algn="l">
              <a:spcBef>
                <a:spcPts val="0"/>
              </a:spcBef>
              <a:buNone/>
              <a:defRPr b="0" i="0" sz="1800" u="none" cap="none" strike="noStrike">
                <a:solidFill>
                  <a:schemeClr val="lt1"/>
                </a:solidFill>
                <a:latin typeface="Arial"/>
                <a:ea typeface="Arial"/>
                <a:cs typeface="Arial"/>
                <a:sym typeface="Arial"/>
              </a:defRPr>
            </a:lvl5pPr>
            <a:lvl6pPr indent="0" lvl="5" marL="2286000" marR="0" rtl="0" algn="l">
              <a:spcBef>
                <a:spcPts val="0"/>
              </a:spcBef>
              <a:buNone/>
              <a:defRPr b="0" i="0" sz="1800" u="none" cap="none" strike="noStrike">
                <a:solidFill>
                  <a:schemeClr val="lt1"/>
                </a:solidFill>
                <a:latin typeface="Arial"/>
                <a:ea typeface="Arial"/>
                <a:cs typeface="Arial"/>
                <a:sym typeface="Arial"/>
              </a:defRPr>
            </a:lvl6pPr>
            <a:lvl7pPr indent="0" lvl="6" marL="2743200" marR="0" rtl="0" algn="l">
              <a:spcBef>
                <a:spcPts val="0"/>
              </a:spcBef>
              <a:buNone/>
              <a:defRPr b="0" i="0" sz="1800" u="none" cap="none" strike="noStrike">
                <a:solidFill>
                  <a:schemeClr val="lt1"/>
                </a:solidFill>
                <a:latin typeface="Arial"/>
                <a:ea typeface="Arial"/>
                <a:cs typeface="Arial"/>
                <a:sym typeface="Arial"/>
              </a:defRPr>
            </a:lvl7pPr>
            <a:lvl8pPr indent="0" lvl="7" marL="3200400" marR="0" rtl="0" algn="l">
              <a:spcBef>
                <a:spcPts val="0"/>
              </a:spcBef>
              <a:buNone/>
              <a:defRPr b="0" i="0" sz="1800" u="none" cap="none" strike="noStrike">
                <a:solidFill>
                  <a:schemeClr val="lt1"/>
                </a:solidFill>
                <a:latin typeface="Arial"/>
                <a:ea typeface="Arial"/>
                <a:cs typeface="Arial"/>
                <a:sym typeface="Arial"/>
              </a:defRPr>
            </a:lvl8pPr>
            <a:lvl9pPr indent="0" lvl="8" marL="3657600" marR="0" rtl="0" algn="l">
              <a:spcBef>
                <a:spcPts val="0"/>
              </a:spcBef>
              <a:buNone/>
              <a:defRPr b="0" i="0" sz="1800" u="none" cap="none" strike="noStrike">
                <a:solidFill>
                  <a:schemeClr val="lt1"/>
                </a:solidFill>
                <a:latin typeface="Arial"/>
                <a:ea typeface="Arial"/>
                <a:cs typeface="Arial"/>
                <a:sym typeface="Arial"/>
              </a:defRPr>
            </a:lvl9pPr>
          </a:lstStyle>
          <a:p/>
        </p:txBody>
      </p:sp>
      <p:sp>
        <p:nvSpPr>
          <p:cNvPr id="42" name="Shape 42"/>
          <p:cNvSpPr txBox="1"/>
          <p:nvPr>
            <p:ph idx="12" type="sldNum"/>
          </p:nvPr>
        </p:nvSpPr>
        <p:spPr>
          <a:xfrm>
            <a:off x="11092070" y="18288"/>
            <a:ext cx="490329" cy="329184"/>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b="0" i="0" lang="en-US" sz="1200" u="none" cap="none" strike="noStrike">
                <a:solidFill>
                  <a:srgbClr val="FFFFFF"/>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53"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opensource.org/license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linux.com/publications/generic-foss-policy"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6.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1.png"/><Relationship Id="rId6" Type="http://schemas.openxmlformats.org/officeDocument/2006/relationships/image" Target="../media/image7.png"/><Relationship Id="rId7" Type="http://schemas.openxmlformats.org/officeDocument/2006/relationships/image" Target="../media/image1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1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hyperlink" Target="https://www.fossology.org/"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6.png"/><Relationship Id="rId4" Type="http://schemas.openxmlformats.org/officeDocument/2006/relationships/image" Target="../media/image5.png"/><Relationship Id="rId10" Type="http://schemas.openxmlformats.org/officeDocument/2006/relationships/image" Target="../media/image13.png"/><Relationship Id="rId9" Type="http://schemas.openxmlformats.org/officeDocument/2006/relationships/image" Target="../media/image14.png"/><Relationship Id="rId5" Type="http://schemas.openxmlformats.org/officeDocument/2006/relationships/image" Target="../media/image11.png"/><Relationship Id="rId6" Type="http://schemas.openxmlformats.org/officeDocument/2006/relationships/image" Target="../media/image7.png"/><Relationship Id="rId7" Type="http://schemas.openxmlformats.org/officeDocument/2006/relationships/image" Target="../media/image12.png"/><Relationship Id="rId8"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6.png"/><Relationship Id="rId4" Type="http://schemas.openxmlformats.org/officeDocument/2006/relationships/image" Target="../media/image5.png"/><Relationship Id="rId11" Type="http://schemas.openxmlformats.org/officeDocument/2006/relationships/image" Target="../media/image15.png"/><Relationship Id="rId10" Type="http://schemas.openxmlformats.org/officeDocument/2006/relationships/image" Target="../media/image13.png"/><Relationship Id="rId9" Type="http://schemas.openxmlformats.org/officeDocument/2006/relationships/image" Target="../media/image14.png"/><Relationship Id="rId5" Type="http://schemas.openxmlformats.org/officeDocument/2006/relationships/image" Target="../media/image11.png"/><Relationship Id="rId6" Type="http://schemas.openxmlformats.org/officeDocument/2006/relationships/image" Target="../media/image7.png"/><Relationship Id="rId7" Type="http://schemas.openxmlformats.org/officeDocument/2006/relationships/image" Target="../media/image12.png"/><Relationship Id="rId8" Type="http://schemas.openxmlformats.org/officeDocument/2006/relationships/image" Target="../media/image1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hyperlink" Target="https://training.linuxfoundation.org/linux-courses/open-source-compliance-courses/compliance-basics-for-developer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 name="Shape 51"/>
        <p:cNvGrpSpPr/>
        <p:nvPr/>
      </p:nvGrpSpPr>
      <p:grpSpPr>
        <a:xfrm>
          <a:off x="0" y="0"/>
          <a:ext cx="0" cy="0"/>
          <a:chOff x="0" y="0"/>
          <a:chExt cx="0" cy="0"/>
        </a:xfrm>
      </p:grpSpPr>
      <p:sp>
        <p:nvSpPr>
          <p:cNvPr id="52" name="Shape 52"/>
          <p:cNvSpPr txBox="1"/>
          <p:nvPr>
            <p:ph type="ctrTitle"/>
          </p:nvPr>
        </p:nvSpPr>
        <p:spPr>
          <a:xfrm>
            <a:off x="914400" y="1371600"/>
            <a:ext cx="10464800" cy="1927224"/>
          </a:xfrm>
          <a:prstGeom prst="rect">
            <a:avLst/>
          </a:prstGeom>
          <a:noFill/>
          <a:ln>
            <a:noFill/>
          </a:ln>
        </p:spPr>
        <p:txBody>
          <a:bodyPr anchorCtr="0" anchor="b" bIns="45700" lIns="91425" rIns="91425" tIns="45700">
            <a:noAutofit/>
          </a:bodyPr>
          <a:lstStyle/>
          <a:p>
            <a:pPr indent="0" lvl="0" marL="0" marR="0" rtl="0" algn="l">
              <a:spcBef>
                <a:spcPts val="0"/>
              </a:spcBef>
              <a:buClr>
                <a:srgbClr val="E56B45"/>
              </a:buClr>
              <a:buSzPct val="25000"/>
              <a:buFont typeface="Roboto"/>
              <a:buNone/>
            </a:pPr>
            <a:r>
              <a:rPr b="0" i="0" lang="en-US" sz="5400" u="none" cap="none" strike="noStrike">
                <a:solidFill>
                  <a:srgbClr val="E56B45"/>
                </a:solidFill>
                <a:latin typeface="Roboto"/>
                <a:ea typeface="Roboto"/>
                <a:cs typeface="Roboto"/>
                <a:sym typeface="Roboto"/>
              </a:rPr>
              <a:t>CURRICULUM</a:t>
            </a:r>
          </a:p>
        </p:txBody>
      </p:sp>
      <p:pic>
        <p:nvPicPr>
          <p:cNvPr id="53" name="Shape 53"/>
          <p:cNvPicPr preferRelativeResize="0"/>
          <p:nvPr/>
        </p:nvPicPr>
        <p:blipFill rotWithShape="1">
          <a:blip r:embed="rId3">
            <a:alphaModFix/>
          </a:blip>
          <a:srcRect b="0" l="0" r="0" t="0"/>
          <a:stretch/>
        </p:blipFill>
        <p:spPr>
          <a:xfrm>
            <a:off x="1043270" y="874712"/>
            <a:ext cx="2628899" cy="1460500"/>
          </a:xfrm>
          <a:prstGeom prst="rect">
            <a:avLst/>
          </a:prstGeom>
          <a:noFill/>
          <a:ln>
            <a:noFill/>
          </a:ln>
        </p:spPr>
      </p:pic>
      <p:sp>
        <p:nvSpPr>
          <p:cNvPr id="54" name="Shape 54"/>
          <p:cNvSpPr txBox="1"/>
          <p:nvPr>
            <p:ph idx="1" type="subTitle"/>
          </p:nvPr>
        </p:nvSpPr>
        <p:spPr>
          <a:xfrm>
            <a:off x="914400" y="3505200"/>
            <a:ext cx="10459774" cy="2779465"/>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accent1"/>
              </a:buClr>
              <a:buSzPct val="25000"/>
              <a:buFont typeface="Arial"/>
              <a:buNone/>
            </a:pPr>
            <a:r>
              <a:rPr b="0" i="0" lang="en-US" sz="2590" u="none" cap="none" strike="noStrike">
                <a:solidFill>
                  <a:schemeClr val="dk1"/>
                </a:solidFill>
                <a:latin typeface="Roboto"/>
                <a:ea typeface="Roboto"/>
                <a:cs typeface="Roboto"/>
                <a:sym typeface="Roboto"/>
              </a:rPr>
              <a:t>FOSS Training Reference Slides for the OpenChain Specification 1.1</a:t>
            </a:r>
          </a:p>
          <a:p>
            <a:pPr indent="0" lvl="0" marL="0" marR="0" rtl="0" algn="l">
              <a:lnSpc>
                <a:spcPct val="90000"/>
              </a:lnSpc>
              <a:spcBef>
                <a:spcPts val="444"/>
              </a:spcBef>
              <a:spcAft>
                <a:spcPts val="0"/>
              </a:spcAft>
              <a:buClr>
                <a:schemeClr val="accent1"/>
              </a:buClr>
              <a:buSzPct val="25000"/>
              <a:buFont typeface="Arial"/>
              <a:buNone/>
            </a:pPr>
            <a:r>
              <a:t/>
            </a:r>
            <a:endParaRPr b="0" i="0" sz="2220" u="none" cap="none" strike="noStrike">
              <a:solidFill>
                <a:schemeClr val="dk1"/>
              </a:solidFill>
              <a:latin typeface="Roboto"/>
              <a:ea typeface="Roboto"/>
              <a:cs typeface="Roboto"/>
              <a:sym typeface="Roboto"/>
            </a:endParaRPr>
          </a:p>
          <a:p>
            <a:pPr indent="0" lvl="0" marL="0" marR="0" rtl="0" algn="l">
              <a:lnSpc>
                <a:spcPct val="90000"/>
              </a:lnSpc>
              <a:spcBef>
                <a:spcPts val="444"/>
              </a:spcBef>
              <a:spcAft>
                <a:spcPts val="0"/>
              </a:spcAft>
              <a:buClr>
                <a:schemeClr val="accent1"/>
              </a:buClr>
              <a:buSzPct val="25000"/>
              <a:buFont typeface="Arial"/>
              <a:buNone/>
            </a:pPr>
            <a:r>
              <a:rPr b="0" i="0" lang="en-US" sz="2220" u="none" cap="none" strike="noStrike">
                <a:solidFill>
                  <a:schemeClr val="dk1"/>
                </a:solidFill>
                <a:latin typeface="Roboto"/>
                <a:ea typeface="Roboto"/>
                <a:cs typeface="Roboto"/>
                <a:sym typeface="Roboto"/>
              </a:rPr>
              <a:t>Released under CC0-1.0.</a:t>
            </a:r>
            <a:br>
              <a:rPr b="0" i="0" lang="en-US" sz="2220" u="none" cap="none" strike="noStrike">
                <a:solidFill>
                  <a:schemeClr val="dk1"/>
                </a:solidFill>
                <a:latin typeface="Roboto"/>
                <a:ea typeface="Roboto"/>
                <a:cs typeface="Roboto"/>
                <a:sym typeface="Roboto"/>
              </a:rPr>
            </a:br>
            <a:r>
              <a:rPr b="0" i="0" lang="en-US" sz="2220" u="none" cap="none" strike="noStrike">
                <a:solidFill>
                  <a:schemeClr val="dk1"/>
                </a:solidFill>
                <a:latin typeface="Roboto"/>
                <a:ea typeface="Roboto"/>
                <a:cs typeface="Roboto"/>
                <a:sym typeface="Roboto"/>
              </a:rPr>
              <a:t>You may use, modify, and share these slides without restriction.</a:t>
            </a:r>
            <a:br>
              <a:rPr b="0" i="0" lang="en-US" sz="2220" u="none" cap="none" strike="noStrike">
                <a:solidFill>
                  <a:schemeClr val="dk1"/>
                </a:solidFill>
                <a:latin typeface="Roboto"/>
                <a:ea typeface="Roboto"/>
                <a:cs typeface="Roboto"/>
                <a:sym typeface="Roboto"/>
              </a:rPr>
            </a:br>
            <a:r>
              <a:rPr b="0" i="0" lang="en-US" sz="2220" u="none" cap="none" strike="noStrike">
                <a:solidFill>
                  <a:schemeClr val="dk1"/>
                </a:solidFill>
                <a:latin typeface="Roboto"/>
                <a:ea typeface="Roboto"/>
                <a:cs typeface="Roboto"/>
                <a:sym typeface="Roboto"/>
              </a:rPr>
              <a:t>They also come with no warranty.</a:t>
            </a:r>
          </a:p>
          <a:p>
            <a:pPr indent="0" lvl="0" marL="0" marR="0" rtl="0" algn="l">
              <a:lnSpc>
                <a:spcPct val="90000"/>
              </a:lnSpc>
              <a:spcBef>
                <a:spcPts val="444"/>
              </a:spcBef>
              <a:spcAft>
                <a:spcPts val="0"/>
              </a:spcAft>
              <a:buClr>
                <a:schemeClr val="accent1"/>
              </a:buClr>
              <a:buSzPct val="25000"/>
              <a:buFont typeface="Arial"/>
              <a:buNone/>
            </a:pPr>
            <a:r>
              <a:t/>
            </a:r>
            <a:endParaRPr b="0" i="0" sz="2220" u="none" cap="none" strike="noStrike">
              <a:solidFill>
                <a:schemeClr val="dk1"/>
              </a:solidFill>
              <a:latin typeface="Roboto"/>
              <a:ea typeface="Roboto"/>
              <a:cs typeface="Roboto"/>
              <a:sym typeface="Roboto"/>
            </a:endParaRPr>
          </a:p>
          <a:p>
            <a:pPr indent="0" lvl="0" marL="0" marR="0" rtl="0" algn="l">
              <a:lnSpc>
                <a:spcPct val="90000"/>
              </a:lnSpc>
              <a:spcBef>
                <a:spcPts val="407"/>
              </a:spcBef>
              <a:buClr>
                <a:schemeClr val="accent1"/>
              </a:buClr>
              <a:buSzPct val="25000"/>
              <a:buFont typeface="Arial"/>
              <a:buNone/>
            </a:pPr>
            <a:r>
              <a:rPr b="0" i="0" lang="en-US" sz="2035" u="none" cap="none" strike="noStrike">
                <a:solidFill>
                  <a:schemeClr val="dk1"/>
                </a:solidFill>
                <a:latin typeface="Roboto Condensed"/>
                <a:ea typeface="Roboto Condensed"/>
                <a:cs typeface="Roboto Condensed"/>
                <a:sym typeface="Roboto Condensed"/>
              </a:rPr>
              <a:t>These slides follow US law. Different legal jurisdictions may have different legal requirements.</a:t>
            </a:r>
            <a:br>
              <a:rPr b="0" i="0" lang="en-US" sz="2035" u="none" cap="none" strike="noStrike">
                <a:solidFill>
                  <a:schemeClr val="dk1"/>
                </a:solidFill>
                <a:latin typeface="Roboto Condensed"/>
                <a:ea typeface="Roboto Condensed"/>
                <a:cs typeface="Roboto Condensed"/>
                <a:sym typeface="Roboto Condensed"/>
              </a:rPr>
            </a:br>
            <a:r>
              <a:rPr b="0" i="0" lang="en-US" sz="2035" u="none" cap="none" strike="noStrike">
                <a:solidFill>
                  <a:schemeClr val="dk1"/>
                </a:solidFill>
                <a:latin typeface="Roboto Condensed"/>
                <a:ea typeface="Roboto Condensed"/>
                <a:cs typeface="Roboto Condensed"/>
                <a:sym typeface="Roboto Condensed"/>
              </a:rPr>
              <a:t>This should be taken into account when using these slides as part of a compliance training program.</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Licenses</a:t>
            </a:r>
          </a:p>
        </p:txBody>
      </p:sp>
      <p:sp>
        <p:nvSpPr>
          <p:cNvPr id="118" name="Shape 118"/>
          <p:cNvSpPr txBox="1"/>
          <p:nvPr>
            <p:ph idx="1" type="body"/>
          </p:nvPr>
        </p:nvSpPr>
        <p:spPr>
          <a:xfrm>
            <a:off x="838200" y="1481771"/>
            <a:ext cx="10515599" cy="5176575"/>
          </a:xfrm>
          <a:prstGeom prst="rect">
            <a:avLst/>
          </a:prstGeom>
          <a:noFill/>
          <a:ln>
            <a:noFill/>
          </a:ln>
        </p:spPr>
        <p:txBody>
          <a:bodyPr anchorCtr="0" anchor="t" bIns="45700" lIns="91425" rIns="91425" tIns="45700">
            <a:noAutofit/>
          </a:bodyPr>
          <a:lstStyle/>
          <a:p>
            <a:pPr indent="-182880" lvl="0" marL="182880" marR="0" rtl="0" algn="l">
              <a:spcBef>
                <a:spcPts val="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A “license” is the way a copyright or patent holder gives permission or rights to someone else</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rgbClr val="000000"/>
                </a:solidFill>
                <a:latin typeface="Roboto"/>
                <a:ea typeface="Roboto"/>
                <a:cs typeface="Roboto"/>
                <a:sym typeface="Roboto"/>
              </a:rPr>
              <a:t>The license can be limited to:</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rgbClr val="000000"/>
                </a:solidFill>
                <a:latin typeface="Roboto"/>
                <a:ea typeface="Roboto"/>
                <a:cs typeface="Roboto"/>
                <a:sym typeface="Roboto"/>
              </a:rPr>
              <a:t>Types of use allowed (commercial / non-commercial, distribution, derivative works / to make, have made, manufacture)</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rgbClr val="000000"/>
                </a:solidFill>
                <a:latin typeface="Roboto"/>
                <a:ea typeface="Roboto"/>
                <a:cs typeface="Roboto"/>
                <a:sym typeface="Roboto"/>
              </a:rPr>
              <a:t>Exclusive or non-exclusive terms</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rgbClr val="000000"/>
                </a:solidFill>
                <a:latin typeface="Roboto"/>
                <a:ea typeface="Roboto"/>
                <a:cs typeface="Roboto"/>
                <a:sym typeface="Roboto"/>
              </a:rPr>
              <a:t>Geographical scope</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rgbClr val="000000"/>
                </a:solidFill>
                <a:latin typeface="Roboto"/>
                <a:ea typeface="Roboto"/>
                <a:cs typeface="Roboto"/>
                <a:sym typeface="Roboto"/>
              </a:rPr>
              <a:t>Perpetual or time limited duration</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The license can have conditions on the grants, meaning you only get</a:t>
            </a:r>
            <a:br>
              <a:rPr b="0" i="0" lang="en-US" sz="2400" u="none" cap="none" strike="noStrike">
                <a:solidFill>
                  <a:schemeClr val="dk1"/>
                </a:solidFill>
                <a:latin typeface="Roboto"/>
                <a:ea typeface="Roboto"/>
                <a:cs typeface="Roboto"/>
                <a:sym typeface="Roboto"/>
              </a:rPr>
            </a:br>
            <a:r>
              <a:rPr b="0" i="0" lang="en-US" sz="2400" u="none" cap="none" strike="noStrike">
                <a:solidFill>
                  <a:schemeClr val="dk1"/>
                </a:solidFill>
                <a:latin typeface="Roboto"/>
                <a:ea typeface="Roboto"/>
                <a:cs typeface="Roboto"/>
                <a:sym typeface="Roboto"/>
              </a:rPr>
              <a:t>the license if you comply with certain obligations</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E.g, provide attribution, or give a reciprocal license</a:t>
            </a:r>
          </a:p>
          <a:p>
            <a:pPr indent="-182880" lvl="0" marL="182880" marR="0" rtl="0" algn="l">
              <a:spcBef>
                <a:spcPts val="480"/>
              </a:spcBef>
              <a:buClr>
                <a:schemeClr val="accent1"/>
              </a:buClr>
              <a:buSzPct val="85000"/>
              <a:buFont typeface="Arial"/>
              <a:buChar char="•"/>
            </a:pPr>
            <a:r>
              <a:rPr b="0" i="0" lang="en-US" sz="2400" u="none" cap="none" strike="noStrike">
                <a:solidFill>
                  <a:srgbClr val="000000"/>
                </a:solidFill>
                <a:latin typeface="Roboto"/>
                <a:ea typeface="Roboto"/>
                <a:cs typeface="Roboto"/>
                <a:sym typeface="Roboto"/>
              </a:rPr>
              <a:t>May also include contractual terms regarding warranties, indemnification, support, upgrade, maintenance</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Check Your Understanding</a:t>
            </a:r>
          </a:p>
        </p:txBody>
      </p:sp>
      <p:sp>
        <p:nvSpPr>
          <p:cNvPr id="125" name="Shape 125"/>
          <p:cNvSpPr txBox="1"/>
          <p:nvPr>
            <p:ph idx="1" type="body"/>
          </p:nvPr>
        </p:nvSpPr>
        <p:spPr>
          <a:xfrm>
            <a:off x="923925" y="1682150"/>
            <a:ext cx="10515599" cy="4268075"/>
          </a:xfrm>
          <a:prstGeom prst="rect">
            <a:avLst/>
          </a:prstGeom>
          <a:noFill/>
          <a:ln>
            <a:noFill/>
          </a:ln>
        </p:spPr>
        <p:txBody>
          <a:bodyPr anchorCtr="0" anchor="t" bIns="45700" lIns="91425" rIns="91425" tIns="45700">
            <a:noAutofit/>
          </a:bodyPr>
          <a:lstStyle/>
          <a:p>
            <a:pPr indent="-182880" lvl="0" marL="182880" marR="0" rtl="0" algn="l">
              <a:spcBef>
                <a:spcPts val="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What type of material does copyright law protect?</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What copyright rights are most important for software?</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Can software be subject to a patent? </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What rights does a patent give to the patent owner?</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If you independently develop your own software, is it possible that</a:t>
            </a:r>
            <a:br>
              <a:rPr b="0" i="0" lang="en-US" sz="2400" u="none" cap="none" strike="noStrike">
                <a:solidFill>
                  <a:schemeClr val="dk1"/>
                </a:solidFill>
                <a:latin typeface="Roboto"/>
                <a:ea typeface="Roboto"/>
                <a:cs typeface="Roboto"/>
                <a:sym typeface="Roboto"/>
              </a:rPr>
            </a:br>
            <a:r>
              <a:rPr b="0" i="0" lang="en-US" sz="2400" u="none" cap="none" strike="noStrike">
                <a:solidFill>
                  <a:schemeClr val="dk1"/>
                </a:solidFill>
                <a:latin typeface="Roboto"/>
                <a:ea typeface="Roboto"/>
                <a:cs typeface="Roboto"/>
                <a:sym typeface="Roboto"/>
              </a:rPr>
              <a:t>you might need a copyright license from a third party for that software?</a:t>
            </a:r>
            <a:br>
              <a:rPr b="0" i="0" lang="en-US" sz="2400" u="none" cap="none" strike="noStrike">
                <a:solidFill>
                  <a:schemeClr val="dk1"/>
                </a:solidFill>
                <a:latin typeface="Roboto"/>
                <a:ea typeface="Roboto"/>
                <a:cs typeface="Roboto"/>
                <a:sym typeface="Roboto"/>
              </a:rPr>
            </a:br>
            <a:r>
              <a:rPr b="0" i="0" lang="en-US" sz="2400" u="none" cap="none" strike="noStrike">
                <a:solidFill>
                  <a:schemeClr val="dk1"/>
                </a:solidFill>
                <a:latin typeface="Roboto"/>
                <a:ea typeface="Roboto"/>
                <a:cs typeface="Roboto"/>
                <a:sym typeface="Roboto"/>
              </a:rPr>
              <a:t>A patent license?</a:t>
            </a:r>
          </a:p>
          <a:p>
            <a:pPr indent="0" lvl="0" marL="0" marR="0" rtl="0" algn="l">
              <a:spcBef>
                <a:spcPts val="480"/>
              </a:spcBef>
              <a:buClr>
                <a:schemeClr val="accent1"/>
              </a:buClr>
              <a:buSzPct val="25000"/>
              <a:buFont typeface="Arial"/>
              <a:buNone/>
            </a:pPr>
            <a:r>
              <a:t/>
            </a:r>
            <a:endParaRPr b="0" i="0" sz="2400" u="none" cap="none" strike="noStrike">
              <a:solidFill>
                <a:schemeClr val="dk1"/>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963083" y="2362200"/>
            <a:ext cx="10363200" cy="2200275"/>
          </a:xfrm>
          <a:prstGeom prst="rect">
            <a:avLst/>
          </a:prstGeom>
          <a:noFill/>
          <a:ln>
            <a:noFill/>
          </a:ln>
        </p:spPr>
        <p:txBody>
          <a:bodyPr anchorCtr="0" anchor="b" bIns="45700" lIns="91425" rIns="91425" tIns="45700">
            <a:noAutofit/>
          </a:bodyPr>
          <a:lstStyle/>
          <a:p>
            <a:pPr indent="0" lvl="0" marL="0" marR="0" rtl="0" algn="l">
              <a:spcBef>
                <a:spcPts val="0"/>
              </a:spcBef>
              <a:buClr>
                <a:schemeClr val="lt2"/>
              </a:buClr>
              <a:buSzPct val="25000"/>
              <a:buFont typeface="Roboto"/>
              <a:buNone/>
            </a:pPr>
            <a:r>
              <a:rPr b="0" i="0" lang="en-US" sz="3200" u="none" cap="none" strike="noStrike">
                <a:solidFill>
                  <a:schemeClr val="lt2"/>
                </a:solidFill>
                <a:latin typeface="Roboto"/>
                <a:ea typeface="Roboto"/>
                <a:cs typeface="Roboto"/>
                <a:sym typeface="Roboto"/>
              </a:rPr>
              <a:t>CHAPTER 2</a:t>
            </a:r>
          </a:p>
        </p:txBody>
      </p:sp>
      <p:sp>
        <p:nvSpPr>
          <p:cNvPr id="132" name="Shape 132"/>
          <p:cNvSpPr txBox="1"/>
          <p:nvPr>
            <p:ph idx="1" type="body"/>
          </p:nvPr>
        </p:nvSpPr>
        <p:spPr>
          <a:xfrm>
            <a:off x="963083" y="4626864"/>
            <a:ext cx="10363200" cy="1500187"/>
          </a:xfrm>
          <a:prstGeom prst="rect">
            <a:avLst/>
          </a:prstGeom>
          <a:noFill/>
          <a:ln>
            <a:noFill/>
          </a:ln>
        </p:spPr>
        <p:txBody>
          <a:bodyPr anchorCtr="0" anchor="t" bIns="45700" lIns="91425" rIns="91425" tIns="45700">
            <a:noAutofit/>
          </a:bodyPr>
          <a:lstStyle/>
          <a:p>
            <a:pPr indent="0" lvl="0" marL="0" marR="0" rtl="0" algn="l">
              <a:spcBef>
                <a:spcPts val="0"/>
              </a:spcBef>
              <a:buClr>
                <a:schemeClr val="accent1"/>
              </a:buClr>
              <a:buSzPct val="25000"/>
              <a:buFont typeface="Arial"/>
              <a:buNone/>
            </a:pPr>
            <a:r>
              <a:rPr b="0" i="0" lang="en-US" sz="4800" u="none" cap="none" strike="noStrike">
                <a:solidFill>
                  <a:schemeClr val="lt2"/>
                </a:solidFill>
                <a:latin typeface="Roboto"/>
                <a:ea typeface="Roboto"/>
                <a:cs typeface="Roboto"/>
                <a:sym typeface="Roboto"/>
              </a:rPr>
              <a:t>Introduction to FOSS Licenses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FOSS Licenses </a:t>
            </a:r>
          </a:p>
        </p:txBody>
      </p:sp>
      <p:sp>
        <p:nvSpPr>
          <p:cNvPr id="139" name="Shape 139"/>
          <p:cNvSpPr txBox="1"/>
          <p:nvPr>
            <p:ph idx="1" type="body"/>
          </p:nvPr>
        </p:nvSpPr>
        <p:spPr>
          <a:xfrm>
            <a:off x="556966" y="1481771"/>
            <a:ext cx="10796833" cy="5176575"/>
          </a:xfrm>
          <a:prstGeom prst="rect">
            <a:avLst/>
          </a:prstGeom>
          <a:noFill/>
          <a:ln>
            <a:noFill/>
          </a:ln>
        </p:spPr>
        <p:txBody>
          <a:bodyPr anchorCtr="0" anchor="t" bIns="45700" lIns="91425" rIns="91425" tIns="45700">
            <a:noAutofit/>
          </a:bodyPr>
          <a:lstStyle/>
          <a:p>
            <a:pPr indent="-182880" lvl="0" marL="182880" marR="0" rtl="0" algn="l">
              <a:spcBef>
                <a:spcPts val="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FOSS licenses by definition make source code available under terms that allow for modification and redistribution</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FOSS licenses may have conditions related to providing attributions, copyright statement preservation, or a written offer to make the source code available</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One popular set of licenses are those approved by the FOSS Initiative (OSI) based on their FOSS Definition (OSD). A complete list of OSI-approved licenses is available at </a:t>
            </a:r>
            <a:r>
              <a:rPr b="0" i="0" lang="en-US" sz="2000" u="sng" cap="none" strike="noStrike">
                <a:solidFill>
                  <a:schemeClr val="hlink"/>
                </a:solidFill>
                <a:latin typeface="Roboto Mono"/>
                <a:ea typeface="Roboto Mono"/>
                <a:cs typeface="Roboto Mono"/>
                <a:sym typeface="Roboto Mono"/>
                <a:hlinkClick r:id="rId3"/>
              </a:rPr>
              <a:t>http://www.opensource.org/licenses/</a:t>
            </a:r>
          </a:p>
          <a:p>
            <a:pPr indent="-182880" lvl="0" marL="182880" marR="0" rtl="0" algn="l">
              <a:spcBef>
                <a:spcPts val="480"/>
              </a:spcBef>
              <a:buClr>
                <a:schemeClr val="accent1"/>
              </a:buClr>
              <a:buSzPct val="85000"/>
              <a:buFont typeface="Arial"/>
              <a:buNone/>
            </a:pPr>
            <a:r>
              <a:t/>
            </a:r>
            <a:endParaRPr b="0" i="0" sz="2400" u="none" cap="none" strike="noStrike">
              <a:solidFill>
                <a:schemeClr val="dk1"/>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Permissive FOSS Licenses</a:t>
            </a:r>
          </a:p>
        </p:txBody>
      </p:sp>
      <p:sp>
        <p:nvSpPr>
          <p:cNvPr id="146" name="Shape 146"/>
          <p:cNvSpPr txBox="1"/>
          <p:nvPr>
            <p:ph idx="1" type="body"/>
          </p:nvPr>
        </p:nvSpPr>
        <p:spPr>
          <a:xfrm>
            <a:off x="556966" y="1481771"/>
            <a:ext cx="10796833" cy="5176575"/>
          </a:xfrm>
          <a:prstGeom prst="rect">
            <a:avLst/>
          </a:prstGeom>
          <a:noFill/>
          <a:ln>
            <a:noFill/>
          </a:ln>
        </p:spPr>
        <p:txBody>
          <a:bodyPr anchorCtr="0" anchor="t" bIns="45700" lIns="91425" rIns="91425" tIns="45700">
            <a:noAutofit/>
          </a:bodyPr>
          <a:lstStyle/>
          <a:p>
            <a:pPr indent="-182880" lvl="0" marL="182880" marR="0" rtl="0" algn="l">
              <a:spcBef>
                <a:spcPts val="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Permissive FOSS license: a term used often to describe minimally restrictive FOSS licenses</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Example: BSD-3-Clause</a:t>
            </a:r>
          </a:p>
          <a:p>
            <a:pPr indent="-190500" lvl="1" marL="457200" marR="0" rtl="0" algn="l">
              <a:spcBef>
                <a:spcPts val="420"/>
              </a:spcBef>
              <a:spcAft>
                <a:spcPts val="0"/>
              </a:spcAft>
              <a:buClr>
                <a:schemeClr val="accent1"/>
              </a:buClr>
              <a:buSzPct val="85000"/>
              <a:buFont typeface="Arial"/>
              <a:buChar char="•"/>
            </a:pPr>
            <a:r>
              <a:rPr b="0" i="0" lang="en-US" sz="2100" u="none" cap="none" strike="noStrike">
                <a:solidFill>
                  <a:schemeClr val="dk1"/>
                </a:solidFill>
                <a:latin typeface="Roboto"/>
                <a:ea typeface="Roboto"/>
                <a:cs typeface="Roboto"/>
                <a:sym typeface="Roboto"/>
              </a:rPr>
              <a:t>The BSD license is an example of a permissive license that allows unlimited redistribution for any purpose in source or object code form as long as its copyright notices and the license's disclaimers of warranty are maintained</a:t>
            </a:r>
          </a:p>
          <a:p>
            <a:pPr indent="-190500" lvl="1" marL="457200" marR="0" rtl="0" algn="l">
              <a:spcBef>
                <a:spcPts val="420"/>
              </a:spcBef>
              <a:spcAft>
                <a:spcPts val="0"/>
              </a:spcAft>
              <a:buClr>
                <a:schemeClr val="accent1"/>
              </a:buClr>
              <a:buSzPct val="85000"/>
              <a:buFont typeface="Arial"/>
              <a:buChar char="•"/>
            </a:pPr>
            <a:r>
              <a:rPr b="0" i="0" lang="en-US" sz="2100" u="none" cap="none" strike="noStrike">
                <a:solidFill>
                  <a:schemeClr val="dk1"/>
                </a:solidFill>
                <a:latin typeface="Roboto"/>
                <a:ea typeface="Roboto"/>
                <a:cs typeface="Roboto"/>
                <a:sym typeface="Roboto"/>
              </a:rPr>
              <a:t>The license contains a clause restricting use of the names of contributors for endorsement of a derived work without specific permission</a:t>
            </a:r>
          </a:p>
          <a:p>
            <a:pPr indent="-182880" lvl="0" marL="182880" marR="0" rtl="0" algn="l">
              <a:spcBef>
                <a:spcPts val="500"/>
              </a:spcBef>
              <a:buClr>
                <a:schemeClr val="accent1"/>
              </a:buClr>
              <a:buSzPct val="85000"/>
              <a:buFont typeface="Arial"/>
              <a:buChar char="•"/>
            </a:pPr>
            <a:r>
              <a:rPr b="0" i="0" lang="en-US" sz="2500" u="none" cap="none" strike="noStrike">
                <a:solidFill>
                  <a:schemeClr val="dk1"/>
                </a:solidFill>
                <a:latin typeface="Roboto"/>
                <a:ea typeface="Roboto"/>
                <a:cs typeface="Roboto"/>
                <a:sym typeface="Roboto"/>
              </a:rPr>
              <a:t>Other examples: MIT, Apache-2.0</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License Reciprocity &amp; Copyleft Licenses</a:t>
            </a:r>
          </a:p>
        </p:txBody>
      </p:sp>
      <p:sp>
        <p:nvSpPr>
          <p:cNvPr id="153" name="Shape 153"/>
          <p:cNvSpPr txBox="1"/>
          <p:nvPr>
            <p:ph idx="1" type="body"/>
          </p:nvPr>
        </p:nvSpPr>
        <p:spPr>
          <a:xfrm>
            <a:off x="556966" y="1481771"/>
            <a:ext cx="10796833" cy="5176575"/>
          </a:xfrm>
          <a:prstGeom prst="rect">
            <a:avLst/>
          </a:prstGeom>
          <a:noFill/>
          <a:ln>
            <a:noFill/>
          </a:ln>
        </p:spPr>
        <p:txBody>
          <a:bodyPr anchorCtr="0" anchor="t" bIns="45700" lIns="91425" rIns="91425" tIns="45700">
            <a:noAutofit/>
          </a:bodyPr>
          <a:lstStyle/>
          <a:p>
            <a:pPr indent="-182880" lvl="0" marL="182880" marR="0" rtl="0" algn="l">
              <a:spcBef>
                <a:spcPts val="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Some licenses require that if derivative works (or software in the same file, same program or other boundary) are distributed, the distribution is under the same terms as the original work</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This is referred to as a “copyleft” or “reciprocal” effect</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Example of license reciprocity from the GPL version 2.0:</a:t>
            </a:r>
          </a:p>
          <a:p>
            <a:pPr indent="0" lvl="1" marL="457200" marR="0" rtl="0" algn="l">
              <a:spcBef>
                <a:spcPts val="400"/>
              </a:spcBef>
              <a:spcAft>
                <a:spcPts val="0"/>
              </a:spcAft>
              <a:buClr>
                <a:schemeClr val="accent1"/>
              </a:buClr>
              <a:buSzPct val="25000"/>
              <a:buFont typeface="Arial"/>
              <a:buNone/>
            </a:pPr>
            <a:r>
              <a:rPr b="0" i="1" lang="en-US" sz="2000" u="none" cap="none" strike="noStrike">
                <a:solidFill>
                  <a:schemeClr val="dk1"/>
                </a:solidFill>
                <a:latin typeface="Roboto"/>
                <a:ea typeface="Roboto"/>
                <a:cs typeface="Roboto"/>
                <a:sym typeface="Roboto"/>
              </a:rPr>
              <a:t>You must cause any work that you distribute or publish, that in whole or in part contains</a:t>
            </a:r>
            <a:br>
              <a:rPr b="0" i="1" lang="en-US" sz="2000" u="none" cap="none" strike="noStrike">
                <a:solidFill>
                  <a:schemeClr val="dk1"/>
                </a:solidFill>
                <a:latin typeface="Roboto"/>
                <a:ea typeface="Roboto"/>
                <a:cs typeface="Roboto"/>
                <a:sym typeface="Roboto"/>
              </a:rPr>
            </a:br>
            <a:r>
              <a:rPr b="0" i="1" lang="en-US" sz="2000" u="none" cap="none" strike="noStrike">
                <a:solidFill>
                  <a:schemeClr val="dk1"/>
                </a:solidFill>
                <a:latin typeface="Roboto"/>
                <a:ea typeface="Roboto"/>
                <a:cs typeface="Roboto"/>
                <a:sym typeface="Roboto"/>
              </a:rPr>
              <a:t>or is derived from the Program or any part thereof, to be licensed […] under the terms</a:t>
            </a:r>
            <a:br>
              <a:rPr b="0" i="1" lang="en-US" sz="2000" u="none" cap="none" strike="noStrike">
                <a:solidFill>
                  <a:schemeClr val="dk1"/>
                </a:solidFill>
                <a:latin typeface="Roboto"/>
                <a:ea typeface="Roboto"/>
                <a:cs typeface="Roboto"/>
                <a:sym typeface="Roboto"/>
              </a:rPr>
            </a:br>
            <a:r>
              <a:rPr b="0" i="1" lang="en-US" sz="2000" u="none" cap="none" strike="noStrike">
                <a:solidFill>
                  <a:schemeClr val="dk1"/>
                </a:solidFill>
                <a:latin typeface="Roboto"/>
                <a:ea typeface="Roboto"/>
                <a:cs typeface="Roboto"/>
                <a:sym typeface="Roboto"/>
              </a:rPr>
              <a:t>of this License.</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Licenses that include reciprocity or Copyleft clauses include all versions of the GPL, LGPL, AGPL, MPL and CDDL </a:t>
            </a:r>
          </a:p>
          <a:p>
            <a:pPr indent="0" lvl="0" marL="0" marR="0" rtl="0" algn="l">
              <a:spcBef>
                <a:spcPts val="480"/>
              </a:spcBef>
              <a:spcAft>
                <a:spcPts val="0"/>
              </a:spcAft>
              <a:buClr>
                <a:schemeClr val="accent1"/>
              </a:buClr>
              <a:buSzPct val="25000"/>
              <a:buFont typeface="Arial"/>
              <a:buNone/>
            </a:pPr>
            <a:r>
              <a:t/>
            </a:r>
            <a:endParaRPr b="0" i="1" sz="2400" u="none" cap="none" strike="noStrike">
              <a:solidFill>
                <a:schemeClr val="dk1"/>
              </a:solidFill>
              <a:latin typeface="Roboto"/>
              <a:ea typeface="Roboto"/>
              <a:cs typeface="Roboto"/>
              <a:sym typeface="Roboto"/>
            </a:endParaRPr>
          </a:p>
          <a:p>
            <a:pPr indent="0" lvl="0" marL="0" marR="0" rtl="0" algn="l">
              <a:spcBef>
                <a:spcPts val="480"/>
              </a:spcBef>
              <a:buClr>
                <a:schemeClr val="accent1"/>
              </a:buClr>
              <a:buSzPct val="25000"/>
              <a:buFont typeface="Arial"/>
              <a:buNone/>
            </a:pPr>
            <a:r>
              <a:t/>
            </a:r>
            <a:endParaRPr b="0" i="0" sz="2400" u="none" cap="none" strike="noStrike">
              <a:solidFill>
                <a:schemeClr val="dk1"/>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Proprietary License or Closed Source</a:t>
            </a:r>
          </a:p>
        </p:txBody>
      </p:sp>
      <p:sp>
        <p:nvSpPr>
          <p:cNvPr id="160" name="Shape 160"/>
          <p:cNvSpPr txBox="1"/>
          <p:nvPr>
            <p:ph idx="1" type="body"/>
          </p:nvPr>
        </p:nvSpPr>
        <p:spPr>
          <a:xfrm>
            <a:off x="556966" y="1481771"/>
            <a:ext cx="10796833" cy="5176575"/>
          </a:xfrm>
          <a:prstGeom prst="rect">
            <a:avLst/>
          </a:prstGeom>
          <a:noFill/>
          <a:ln>
            <a:noFill/>
          </a:ln>
        </p:spPr>
        <p:txBody>
          <a:bodyPr anchorCtr="0" anchor="t" bIns="45700" lIns="91425" rIns="91425" tIns="45700">
            <a:noAutofit/>
          </a:bodyPr>
          <a:lstStyle/>
          <a:p>
            <a:pPr indent="-182880" lvl="0" marL="182880" marR="0" rtl="0" algn="l">
              <a:spcBef>
                <a:spcPts val="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A proprietary software license (or commercial license or EULA) has restrictions on the usage, modification and/or distribution of the software</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Proprietary licenses are unique to each vendor – there are as many variations of proprietary licenses as there are vendors and each must be evaluated individually</a:t>
            </a:r>
          </a:p>
          <a:p>
            <a:pPr indent="-182880" lvl="0" marL="182880" marR="0" rtl="0" algn="l">
              <a:spcBef>
                <a:spcPts val="480"/>
              </a:spcBef>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FOSS developers often use the term “proprietary” to describe a commercial non-FOSS license, even though both FOSS and proprietary licenses are based on intellectual property and provide a license grant to that property</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Other Non-FOSS Licensing Situations</a:t>
            </a:r>
          </a:p>
        </p:txBody>
      </p:sp>
      <p:sp>
        <p:nvSpPr>
          <p:cNvPr id="167" name="Shape 167"/>
          <p:cNvSpPr txBox="1"/>
          <p:nvPr>
            <p:ph idx="1" type="body"/>
          </p:nvPr>
        </p:nvSpPr>
        <p:spPr>
          <a:xfrm>
            <a:off x="556966" y="1481771"/>
            <a:ext cx="10796833" cy="5176575"/>
          </a:xfrm>
          <a:prstGeom prst="rect">
            <a:avLst/>
          </a:prstGeom>
          <a:noFill/>
          <a:ln>
            <a:noFill/>
          </a:ln>
        </p:spPr>
        <p:txBody>
          <a:bodyPr anchorCtr="0" anchor="t" bIns="45700" lIns="91425" rIns="91425" tIns="45700">
            <a:noAutofit/>
          </a:bodyPr>
          <a:lstStyle/>
          <a:p>
            <a:pPr indent="-182880" lvl="0" marL="182880" marR="0" rtl="0" algn="l">
              <a:spcBef>
                <a:spcPts val="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Freeware – software distributed under a proprietary license at no</a:t>
            </a:r>
            <a:br>
              <a:rPr b="0" i="0" lang="en-US" sz="2400" u="none" cap="none" strike="noStrike">
                <a:solidFill>
                  <a:schemeClr val="dk1"/>
                </a:solidFill>
                <a:latin typeface="Roboto"/>
                <a:ea typeface="Roboto"/>
                <a:cs typeface="Roboto"/>
                <a:sym typeface="Roboto"/>
              </a:rPr>
            </a:br>
            <a:r>
              <a:rPr b="0" i="0" lang="en-US" sz="2400" u="none" cap="none" strike="noStrike">
                <a:solidFill>
                  <a:schemeClr val="dk1"/>
                </a:solidFill>
                <a:latin typeface="Roboto"/>
                <a:ea typeface="Roboto"/>
                <a:cs typeface="Roboto"/>
                <a:sym typeface="Roboto"/>
              </a:rPr>
              <a:t>or very low cost</a:t>
            </a:r>
          </a:p>
          <a:p>
            <a:pPr indent="-190500" lvl="1" marL="457200" marR="0" rtl="0" algn="l">
              <a:spcBef>
                <a:spcPts val="360"/>
              </a:spcBef>
              <a:spcAft>
                <a:spcPts val="0"/>
              </a:spcAft>
              <a:buClr>
                <a:schemeClr val="accent1"/>
              </a:buClr>
              <a:buSzPct val="85000"/>
              <a:buFont typeface="Arial"/>
              <a:buChar char="•"/>
            </a:pPr>
            <a:r>
              <a:rPr b="0" i="0" lang="en-US" sz="1800" u="none" cap="none" strike="noStrike">
                <a:solidFill>
                  <a:schemeClr val="dk1"/>
                </a:solidFill>
                <a:latin typeface="Roboto"/>
                <a:ea typeface="Roboto"/>
                <a:cs typeface="Roboto"/>
                <a:sym typeface="Roboto"/>
              </a:rPr>
              <a:t>The source code may or may not be available, and creation of derivative works is usually restricted</a:t>
            </a:r>
          </a:p>
          <a:p>
            <a:pPr indent="-190500" lvl="1" marL="457200" marR="0" rtl="0" algn="l">
              <a:spcBef>
                <a:spcPts val="360"/>
              </a:spcBef>
              <a:spcAft>
                <a:spcPts val="0"/>
              </a:spcAft>
              <a:buClr>
                <a:schemeClr val="accent1"/>
              </a:buClr>
              <a:buSzPct val="85000"/>
              <a:buFont typeface="Arial"/>
              <a:buChar char="•"/>
            </a:pPr>
            <a:r>
              <a:rPr b="0" i="0" lang="en-US" sz="1800" u="none" cap="none" strike="noStrike">
                <a:solidFill>
                  <a:schemeClr val="dk1"/>
                </a:solidFill>
                <a:latin typeface="Roboto"/>
                <a:ea typeface="Roboto"/>
                <a:cs typeface="Roboto"/>
                <a:sym typeface="Roboto"/>
              </a:rPr>
              <a:t>Freeware software is usually fully functional (no locked features) and available for unlimited use (no locking on days of usage) </a:t>
            </a:r>
          </a:p>
          <a:p>
            <a:pPr indent="-190500" lvl="1" marL="457200" marR="0" rtl="0" algn="l">
              <a:spcBef>
                <a:spcPts val="360"/>
              </a:spcBef>
              <a:spcAft>
                <a:spcPts val="0"/>
              </a:spcAft>
              <a:buClr>
                <a:schemeClr val="accent1"/>
              </a:buClr>
              <a:buSzPct val="85000"/>
              <a:buFont typeface="Arial"/>
              <a:buChar char="•"/>
            </a:pPr>
            <a:r>
              <a:rPr b="0" i="0" lang="en-US" sz="1800" u="none" cap="none" strike="noStrike">
                <a:solidFill>
                  <a:schemeClr val="dk1"/>
                </a:solidFill>
                <a:latin typeface="Roboto"/>
                <a:ea typeface="Roboto"/>
                <a:cs typeface="Roboto"/>
                <a:sym typeface="Roboto"/>
              </a:rPr>
              <a:t>Freeware software licenses usually impose restrictions in relation to copying, distributing, and making derivative works of the software, as well as restrictions on the type of usage (personal, commercial, academic, etc.)</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Shareware – proprietary software provided to users on a trial basis,</a:t>
            </a:r>
            <a:br>
              <a:rPr b="0" i="0" lang="en-US" sz="2400" u="none" cap="none" strike="noStrike">
                <a:solidFill>
                  <a:schemeClr val="dk1"/>
                </a:solidFill>
                <a:latin typeface="Roboto"/>
                <a:ea typeface="Roboto"/>
                <a:cs typeface="Roboto"/>
                <a:sym typeface="Roboto"/>
              </a:rPr>
            </a:br>
            <a:r>
              <a:rPr b="0" i="0" lang="en-US" sz="2400" u="none" cap="none" strike="noStrike">
                <a:solidFill>
                  <a:schemeClr val="dk1"/>
                </a:solidFill>
                <a:latin typeface="Roboto"/>
                <a:ea typeface="Roboto"/>
                <a:cs typeface="Roboto"/>
                <a:sym typeface="Roboto"/>
              </a:rPr>
              <a:t>for a limited time, free of charge and with limited functionalities or features</a:t>
            </a:r>
          </a:p>
          <a:p>
            <a:pPr indent="-190500" lvl="1" marL="457200" marR="0" rtl="0" algn="l">
              <a:spcBef>
                <a:spcPts val="360"/>
              </a:spcBef>
              <a:spcAft>
                <a:spcPts val="0"/>
              </a:spcAft>
              <a:buClr>
                <a:schemeClr val="accent1"/>
              </a:buClr>
              <a:buSzPct val="85000"/>
              <a:buFont typeface="Arial"/>
              <a:buChar char="•"/>
            </a:pPr>
            <a:r>
              <a:rPr b="0" i="0" lang="en-US" sz="1800" u="none" cap="none" strike="noStrike">
                <a:solidFill>
                  <a:schemeClr val="dk1"/>
                </a:solidFill>
                <a:latin typeface="Roboto"/>
                <a:ea typeface="Roboto"/>
                <a:cs typeface="Roboto"/>
                <a:sym typeface="Roboto"/>
              </a:rPr>
              <a:t>The goal of shareware is to give potential buyers the opportunity to use the program and judge its usefulness before purchasing a license for the full version of the software </a:t>
            </a:r>
          </a:p>
          <a:p>
            <a:pPr indent="-190500" lvl="1" marL="457200" marR="0" rtl="0" algn="l">
              <a:spcBef>
                <a:spcPts val="360"/>
              </a:spcBef>
              <a:buClr>
                <a:schemeClr val="accent1"/>
              </a:buClr>
              <a:buSzPct val="85000"/>
              <a:buFont typeface="Arial"/>
              <a:buChar char="•"/>
            </a:pPr>
            <a:r>
              <a:rPr b="0" i="0" lang="en-US" sz="1800" u="none" cap="none" strike="noStrike">
                <a:solidFill>
                  <a:schemeClr val="dk1"/>
                </a:solidFill>
                <a:latin typeface="Roboto"/>
                <a:ea typeface="Roboto"/>
                <a:cs typeface="Roboto"/>
                <a:sym typeface="Roboto"/>
              </a:rPr>
              <a:t>Most companies are very leery of Shareware, because Shareware vendors often approach companies for large license payments after the software has freely propagated within their organizations.</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Other Non-FOSS Licensing Situations</a:t>
            </a:r>
          </a:p>
        </p:txBody>
      </p:sp>
      <p:sp>
        <p:nvSpPr>
          <p:cNvPr id="174" name="Shape 174"/>
          <p:cNvSpPr txBox="1"/>
          <p:nvPr>
            <p:ph idx="1" type="body"/>
          </p:nvPr>
        </p:nvSpPr>
        <p:spPr>
          <a:xfrm>
            <a:off x="556966" y="1481771"/>
            <a:ext cx="10796833" cy="5176575"/>
          </a:xfrm>
          <a:prstGeom prst="rect">
            <a:avLst/>
          </a:prstGeom>
          <a:noFill/>
          <a:ln>
            <a:noFill/>
          </a:ln>
        </p:spPr>
        <p:txBody>
          <a:bodyPr anchorCtr="0" anchor="t" bIns="45700" lIns="91425" rIns="91425" tIns="45700">
            <a:noAutofit/>
          </a:bodyPr>
          <a:lstStyle/>
          <a:p>
            <a:pPr indent="-182880" lvl="0" marL="182880" marR="0" rtl="0" algn="l">
              <a:spcBef>
                <a:spcPts val="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“Non-commercial” – some licenses have most of the characteristics of a FOSS license, but are limited to non-commercial use (e.g. CC-BY-NC).</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FOSS by definition cannot limit the field of use of the software</a:t>
            </a:r>
          </a:p>
          <a:p>
            <a:pPr indent="-190500" lvl="1" marL="457200" marR="0" rtl="0" algn="l">
              <a:spcBef>
                <a:spcPts val="400"/>
              </a:spcBef>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Commercial use is a field of use so any restriction prevents the license from being FOSS</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sp>
        <p:nvSpPr>
          <p:cNvPr id="180" name="Shape 180"/>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Public Domain</a:t>
            </a:r>
          </a:p>
        </p:txBody>
      </p:sp>
      <p:sp>
        <p:nvSpPr>
          <p:cNvPr id="181" name="Shape 181"/>
          <p:cNvSpPr txBox="1"/>
          <p:nvPr>
            <p:ph idx="1" type="body"/>
          </p:nvPr>
        </p:nvSpPr>
        <p:spPr>
          <a:xfrm>
            <a:off x="556966" y="1481771"/>
            <a:ext cx="10796833" cy="5176575"/>
          </a:xfrm>
          <a:prstGeom prst="rect">
            <a:avLst/>
          </a:prstGeom>
          <a:noFill/>
          <a:ln>
            <a:noFill/>
          </a:ln>
        </p:spPr>
        <p:txBody>
          <a:bodyPr anchorCtr="0" anchor="t" bIns="45700" lIns="91425" rIns="91425" tIns="45700">
            <a:noAutofit/>
          </a:bodyPr>
          <a:lstStyle/>
          <a:p>
            <a:pPr indent="-182880" lvl="0" marL="182880" marR="0" rtl="0" algn="l">
              <a:spcBef>
                <a:spcPts val="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The term </a:t>
            </a:r>
            <a:r>
              <a:rPr b="1" i="0" lang="en-US" sz="2400" u="none" cap="none" strike="noStrike">
                <a:solidFill>
                  <a:schemeClr val="dk1"/>
                </a:solidFill>
                <a:latin typeface="Roboto"/>
                <a:ea typeface="Roboto"/>
                <a:cs typeface="Roboto"/>
                <a:sym typeface="Roboto"/>
              </a:rPr>
              <a:t>public domain </a:t>
            </a:r>
            <a:r>
              <a:rPr b="0" i="0" lang="en-US" sz="2400" u="none" cap="none" strike="noStrike">
                <a:solidFill>
                  <a:schemeClr val="dk1"/>
                </a:solidFill>
                <a:latin typeface="Roboto"/>
                <a:ea typeface="Roboto"/>
                <a:cs typeface="Roboto"/>
                <a:sym typeface="Roboto"/>
              </a:rPr>
              <a:t>refers to software not protected by law and therefore usable by the public without requiring a license </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Developers may include a </a:t>
            </a:r>
            <a:r>
              <a:rPr b="0" i="1" lang="en-US" sz="2400" u="none" cap="none" strike="noStrike">
                <a:solidFill>
                  <a:schemeClr val="dk1"/>
                </a:solidFill>
                <a:latin typeface="Roboto"/>
                <a:ea typeface="Roboto"/>
                <a:cs typeface="Roboto"/>
                <a:sym typeface="Roboto"/>
              </a:rPr>
              <a:t>public domain declaration</a:t>
            </a:r>
            <a:r>
              <a:rPr b="0" i="0" lang="en-US" sz="2400" u="none" cap="none" strike="noStrike">
                <a:solidFill>
                  <a:schemeClr val="dk1"/>
                </a:solidFill>
                <a:latin typeface="Roboto"/>
                <a:ea typeface="Roboto"/>
                <a:cs typeface="Roboto"/>
                <a:sym typeface="Roboto"/>
              </a:rPr>
              <a:t> with their software </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E. g., “All of the code and documentation in this software has been dedicated to the public domain by the authors.”</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The public domain declaration is not the same as a FOSS license</a:t>
            </a:r>
          </a:p>
          <a:p>
            <a:pPr indent="-190500" lvl="1" marL="457200" marR="0" rtl="0" algn="l">
              <a:spcBef>
                <a:spcPts val="400"/>
              </a:spcBef>
              <a:spcAft>
                <a:spcPts val="0"/>
              </a:spcAft>
              <a:buClr>
                <a:schemeClr val="accent1"/>
              </a:buClr>
              <a:buSzPct val="85000"/>
              <a:buFont typeface="Arial"/>
              <a:buNone/>
            </a:pPr>
            <a:r>
              <a:t/>
            </a:r>
            <a:endParaRPr b="0" i="0" sz="2000" u="none" cap="none" strike="noStrike">
              <a:solidFill>
                <a:schemeClr val="dk1"/>
              </a:solidFill>
              <a:latin typeface="Roboto"/>
              <a:ea typeface="Roboto"/>
              <a:cs typeface="Roboto"/>
              <a:sym typeface="Roboto"/>
            </a:endParaRPr>
          </a:p>
          <a:p>
            <a:pPr indent="-182880" lvl="0" marL="18288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A public domain declaration attempts to waive or eliminate any intellectual property rights that the developers may have in the software to make it clear that it can be used without restriction, but the enforceability of these declarations is subject to dispute within the FOSS community and its effectiveness at law varies from jurisdiction to jurisdiction</a:t>
            </a:r>
          </a:p>
          <a:p>
            <a:pPr indent="-182880" lvl="0" marL="18288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Often the public domain declaration is accompanied by other terms, such as warranty disclaimers; in such cases, the software may be viewed as being under a license rather than being in the public domain</a:t>
            </a:r>
          </a:p>
          <a:p>
            <a:pPr indent="-182880" lvl="0" marL="182880" marR="0" rtl="0" algn="l">
              <a:spcBef>
                <a:spcPts val="480"/>
              </a:spcBef>
              <a:buClr>
                <a:schemeClr val="accent1"/>
              </a:buClr>
              <a:buSzPct val="85000"/>
              <a:buFont typeface="Arial"/>
              <a:buNone/>
            </a:pPr>
            <a:r>
              <a:t/>
            </a:r>
            <a:endParaRPr b="0" i="0" sz="2400" u="none" cap="none" strike="noStrike">
              <a:solidFill>
                <a:schemeClr val="dk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x="0" y="0"/>
          <a:ext cx="0" cy="0"/>
          <a:chOff x="0" y="0"/>
          <a:chExt cx="0" cy="0"/>
        </a:xfrm>
      </p:grpSpPr>
      <p:sp>
        <p:nvSpPr>
          <p:cNvPr id="60" name="Shape 60"/>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What is the OpenChain Curriculum?</a:t>
            </a:r>
          </a:p>
        </p:txBody>
      </p:sp>
      <p:sp>
        <p:nvSpPr>
          <p:cNvPr id="61" name="Shape 61"/>
          <p:cNvSpPr txBox="1"/>
          <p:nvPr>
            <p:ph idx="1" type="body"/>
          </p:nvPr>
        </p:nvSpPr>
        <p:spPr>
          <a:xfrm>
            <a:off x="623093" y="1600200"/>
            <a:ext cx="10945811" cy="4953000"/>
          </a:xfrm>
          <a:prstGeom prst="rect">
            <a:avLst/>
          </a:prstGeom>
          <a:noFill/>
          <a:ln>
            <a:noFill/>
          </a:ln>
        </p:spPr>
        <p:txBody>
          <a:bodyPr anchorCtr="0" anchor="t" bIns="45700" lIns="91425" rIns="91425" tIns="45700">
            <a:noAutofit/>
          </a:bodyPr>
          <a:lstStyle/>
          <a:p>
            <a:pPr indent="-182880" lvl="0" marL="182880" marR="0" rtl="0" algn="l">
              <a:spcBef>
                <a:spcPts val="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The OpenChain Project helps to identify and share the core components</a:t>
            </a:r>
            <a:br>
              <a:rPr b="0" i="0" lang="en-US" sz="2400" u="none" cap="none" strike="noStrike">
                <a:solidFill>
                  <a:schemeClr val="dk1"/>
                </a:solidFill>
                <a:latin typeface="Roboto"/>
                <a:ea typeface="Roboto"/>
                <a:cs typeface="Roboto"/>
                <a:sym typeface="Roboto"/>
              </a:rPr>
            </a:br>
            <a:r>
              <a:rPr b="0" i="0" lang="en-US" sz="2400" u="none" cap="none" strike="noStrike">
                <a:solidFill>
                  <a:schemeClr val="dk1"/>
                </a:solidFill>
                <a:latin typeface="Roboto"/>
                <a:ea typeface="Roboto"/>
                <a:cs typeface="Roboto"/>
                <a:sym typeface="Roboto"/>
              </a:rPr>
              <a:t>of a Free and Open Source Software (FOSS) compliance program.</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The core of the OpenChain Project is the </a:t>
            </a:r>
            <a:r>
              <a:rPr b="1" i="0" lang="en-US" sz="2400" u="none" cap="none" strike="noStrike">
                <a:solidFill>
                  <a:schemeClr val="dk1"/>
                </a:solidFill>
                <a:latin typeface="Roboto"/>
                <a:ea typeface="Roboto"/>
                <a:cs typeface="Roboto"/>
                <a:sym typeface="Roboto"/>
              </a:rPr>
              <a:t>Specification</a:t>
            </a:r>
            <a:r>
              <a:rPr b="0" i="0" lang="en-US" sz="2400" u="none" cap="none" strike="noStrike">
                <a:solidFill>
                  <a:schemeClr val="dk1"/>
                </a:solidFill>
                <a:latin typeface="Roboto"/>
                <a:ea typeface="Roboto"/>
                <a:cs typeface="Roboto"/>
                <a:sym typeface="Roboto"/>
              </a:rPr>
              <a:t>. This identifies and publishes the core requirements a FOSS compliance program should satisfy.</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The OpenChain </a:t>
            </a:r>
            <a:r>
              <a:rPr b="1" i="0" lang="en-US" sz="2400" u="none" cap="none" strike="noStrike">
                <a:solidFill>
                  <a:schemeClr val="dk1"/>
                </a:solidFill>
                <a:latin typeface="Roboto"/>
                <a:ea typeface="Roboto"/>
                <a:cs typeface="Roboto"/>
                <a:sym typeface="Roboto"/>
              </a:rPr>
              <a:t>Curriculum</a:t>
            </a:r>
            <a:r>
              <a:rPr b="0" i="0" lang="en-US" sz="2400" u="none" cap="none" strike="noStrike">
                <a:solidFill>
                  <a:schemeClr val="dk1"/>
                </a:solidFill>
                <a:latin typeface="Roboto"/>
                <a:ea typeface="Roboto"/>
                <a:cs typeface="Roboto"/>
                <a:sym typeface="Roboto"/>
              </a:rPr>
              <a:t> supports the Specification by providing</a:t>
            </a:r>
            <a:br>
              <a:rPr b="0" i="0" lang="en-US" sz="2400" u="none" cap="none" strike="noStrike">
                <a:solidFill>
                  <a:schemeClr val="dk1"/>
                </a:solidFill>
                <a:latin typeface="Roboto"/>
                <a:ea typeface="Roboto"/>
                <a:cs typeface="Roboto"/>
                <a:sym typeface="Roboto"/>
              </a:rPr>
            </a:br>
            <a:r>
              <a:rPr b="0" i="0" lang="en-US" sz="2400" u="none" cap="none" strike="noStrike">
                <a:solidFill>
                  <a:schemeClr val="dk1"/>
                </a:solidFill>
                <a:latin typeface="Roboto"/>
                <a:ea typeface="Roboto"/>
                <a:cs typeface="Roboto"/>
                <a:sym typeface="Roboto"/>
              </a:rPr>
              <a:t>freely available training material.</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These slides help companies satisfy the requirements of the Specification Section 1.2. They can also be used for general compliance training.</a:t>
            </a:r>
          </a:p>
          <a:p>
            <a:pPr indent="-182880" lvl="0" marL="182880" marR="0" rtl="0" algn="l">
              <a:spcBef>
                <a:spcPts val="480"/>
              </a:spcBef>
              <a:spcAft>
                <a:spcPts val="0"/>
              </a:spcAft>
              <a:buClr>
                <a:schemeClr val="accent1"/>
              </a:buClr>
              <a:buSzPct val="85000"/>
              <a:buFont typeface="Arial"/>
              <a:buNone/>
            </a:pPr>
            <a:r>
              <a:t/>
            </a:r>
            <a:endParaRPr b="0" i="0" sz="2400" u="none" cap="none" strike="noStrike">
              <a:solidFill>
                <a:schemeClr val="dk1"/>
              </a:solidFill>
              <a:latin typeface="Roboto"/>
              <a:ea typeface="Roboto"/>
              <a:cs typeface="Roboto"/>
              <a:sym typeface="Roboto"/>
            </a:endParaRPr>
          </a:p>
          <a:p>
            <a:pPr indent="0" lvl="0" marL="0" marR="0" rtl="0" algn="ctr">
              <a:spcBef>
                <a:spcPts val="480"/>
              </a:spcBef>
              <a:spcAft>
                <a:spcPts val="0"/>
              </a:spcAft>
              <a:buClr>
                <a:schemeClr val="accent1"/>
              </a:buClr>
              <a:buSzPct val="25000"/>
              <a:buFont typeface="Arial"/>
              <a:buNone/>
            </a:pPr>
            <a:r>
              <a:rPr b="0" i="0" lang="en-US" sz="2400" u="none" cap="none" strike="noStrike">
                <a:solidFill>
                  <a:schemeClr val="dk1"/>
                </a:solidFill>
                <a:latin typeface="Roboto"/>
                <a:ea typeface="Roboto"/>
                <a:cs typeface="Roboto"/>
                <a:sym typeface="Roboto"/>
              </a:rPr>
              <a:t>Learn more at: </a:t>
            </a:r>
            <a:r>
              <a:rPr b="0" i="0" lang="en-US" sz="2400" u="none" cap="none" strike="noStrike">
                <a:solidFill>
                  <a:schemeClr val="dk1"/>
                </a:solidFill>
                <a:latin typeface="Roboto Mono"/>
                <a:ea typeface="Roboto Mono"/>
                <a:cs typeface="Roboto Mono"/>
                <a:sym typeface="Roboto Mono"/>
              </a:rPr>
              <a:t>https://www.openchainproject.org</a:t>
            </a:r>
          </a:p>
          <a:p>
            <a:pPr indent="-190500" lvl="1" marL="457200" marR="0" rtl="0" algn="l">
              <a:spcBef>
                <a:spcPts val="400"/>
              </a:spcBef>
              <a:buClr>
                <a:schemeClr val="accent1"/>
              </a:buClr>
              <a:buSzPct val="85000"/>
              <a:buFont typeface="Arial"/>
              <a:buNone/>
            </a:pPr>
            <a:r>
              <a:t/>
            </a:r>
            <a:endParaRPr b="0" i="0" sz="2000" u="none" cap="none" strike="noStrike">
              <a:solidFill>
                <a:schemeClr val="dk1"/>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License Compatibility</a:t>
            </a:r>
          </a:p>
        </p:txBody>
      </p:sp>
      <p:sp>
        <p:nvSpPr>
          <p:cNvPr id="188" name="Shape 188"/>
          <p:cNvSpPr txBox="1"/>
          <p:nvPr>
            <p:ph idx="1" type="body"/>
          </p:nvPr>
        </p:nvSpPr>
        <p:spPr>
          <a:xfrm>
            <a:off x="556966" y="1481771"/>
            <a:ext cx="10796833" cy="5176575"/>
          </a:xfrm>
          <a:prstGeom prst="rect">
            <a:avLst/>
          </a:prstGeom>
          <a:noFill/>
          <a:ln>
            <a:noFill/>
          </a:ln>
        </p:spPr>
        <p:txBody>
          <a:bodyPr anchorCtr="0" anchor="t" bIns="45700" lIns="91425" rIns="91425" tIns="45700">
            <a:noAutofit/>
          </a:bodyPr>
          <a:lstStyle/>
          <a:p>
            <a:pPr indent="-182880" lvl="0" marL="182880" marR="0" rtl="0" algn="l">
              <a:spcBef>
                <a:spcPts val="0"/>
              </a:spcBef>
              <a:spcAft>
                <a:spcPts val="0"/>
              </a:spcAft>
              <a:buClr>
                <a:schemeClr val="accent1"/>
              </a:buClr>
              <a:buSzPct val="85000"/>
              <a:buFont typeface="Arial"/>
              <a:buChar char="•"/>
            </a:pPr>
            <a:r>
              <a:rPr b="0" i="0" lang="en-US" sz="2400" u="none" cap="none" strike="noStrike">
                <a:solidFill>
                  <a:srgbClr val="292934"/>
                </a:solidFill>
                <a:latin typeface="Roboto"/>
                <a:ea typeface="Roboto"/>
                <a:cs typeface="Roboto"/>
                <a:sym typeface="Roboto"/>
              </a:rPr>
              <a:t>License compatibility is the process of ensuring that license terms do not conflict. </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rgbClr val="292934"/>
                </a:solidFill>
                <a:latin typeface="Roboto"/>
                <a:ea typeface="Roboto"/>
                <a:cs typeface="Roboto"/>
                <a:sym typeface="Roboto"/>
              </a:rPr>
              <a:t>If one license requires you to do something and another prohibits doing that, the licenses conflict and are not compatible</a:t>
            </a:r>
            <a:r>
              <a:rPr b="0" i="0" lang="en-US" sz="2400" u="none" cap="none" strike="noStrike">
                <a:solidFill>
                  <a:schemeClr val="dk1"/>
                </a:solidFill>
                <a:latin typeface="Roboto"/>
                <a:ea typeface="Roboto"/>
                <a:cs typeface="Roboto"/>
                <a:sym typeface="Roboto"/>
              </a:rPr>
              <a:t> if the combination of the two software modules trigger the obligations under a license.</a:t>
            </a:r>
          </a:p>
          <a:p>
            <a:pPr indent="-190500" lvl="1" marL="457200" marR="0" rtl="0" algn="l">
              <a:spcBef>
                <a:spcPts val="360"/>
              </a:spcBef>
              <a:spcAft>
                <a:spcPts val="0"/>
              </a:spcAft>
              <a:buClr>
                <a:schemeClr val="accent1"/>
              </a:buClr>
              <a:buSzPct val="85000"/>
              <a:buFont typeface="Arial"/>
              <a:buChar char="•"/>
            </a:pPr>
            <a:r>
              <a:rPr b="0" i="0" lang="en-US" sz="1800" u="none" cap="none" strike="noStrike">
                <a:solidFill>
                  <a:schemeClr val="dk1"/>
                </a:solidFill>
                <a:latin typeface="Roboto"/>
                <a:ea typeface="Roboto"/>
                <a:cs typeface="Roboto"/>
                <a:sym typeface="Roboto"/>
              </a:rPr>
              <a:t>GPL-2.0 and EPL-1.0 each extend their obligations to “derivative works” which are distributed. </a:t>
            </a:r>
          </a:p>
          <a:p>
            <a:pPr indent="-190500" lvl="1" marL="457200" marR="0" rtl="0" algn="l">
              <a:spcBef>
                <a:spcPts val="360"/>
              </a:spcBef>
              <a:spcAft>
                <a:spcPts val="0"/>
              </a:spcAft>
              <a:buClr>
                <a:schemeClr val="accent1"/>
              </a:buClr>
              <a:buSzPct val="85000"/>
              <a:buFont typeface="Arial"/>
              <a:buChar char="•"/>
            </a:pPr>
            <a:r>
              <a:rPr b="0" i="0" lang="en-US" sz="1800" u="none" cap="none" strike="noStrike">
                <a:solidFill>
                  <a:schemeClr val="dk1"/>
                </a:solidFill>
                <a:latin typeface="Roboto"/>
                <a:ea typeface="Roboto"/>
                <a:cs typeface="Roboto"/>
                <a:sym typeface="Roboto"/>
              </a:rPr>
              <a:t>If a GPL-2.0 module is combined with an EPL-1.0 module and the merged module is distributed, that module must </a:t>
            </a:r>
          </a:p>
          <a:p>
            <a:pPr indent="-185419" lvl="2" marL="731520" marR="0" rtl="0" algn="l">
              <a:spcBef>
                <a:spcPts val="320"/>
              </a:spcBef>
              <a:spcAft>
                <a:spcPts val="0"/>
              </a:spcAft>
              <a:buClr>
                <a:schemeClr val="accent1"/>
              </a:buClr>
              <a:buSzPct val="90000"/>
              <a:buFont typeface="Arial"/>
              <a:buChar char="•"/>
            </a:pPr>
            <a:r>
              <a:rPr b="0" i="0" lang="en-US" sz="1600" u="none" cap="none" strike="noStrike">
                <a:solidFill>
                  <a:schemeClr val="dk1"/>
                </a:solidFill>
                <a:latin typeface="Roboto"/>
                <a:ea typeface="Roboto"/>
                <a:cs typeface="Roboto"/>
                <a:sym typeface="Roboto"/>
              </a:rPr>
              <a:t>(according to GPL-2.0) be distributed under GPL-2.0 only, and</a:t>
            </a:r>
          </a:p>
          <a:p>
            <a:pPr indent="-185419" lvl="2" marL="731520" marR="0" rtl="0" algn="l">
              <a:spcBef>
                <a:spcPts val="320"/>
              </a:spcBef>
              <a:spcAft>
                <a:spcPts val="0"/>
              </a:spcAft>
              <a:buClr>
                <a:schemeClr val="accent1"/>
              </a:buClr>
              <a:buSzPct val="90000"/>
              <a:buFont typeface="Arial"/>
              <a:buChar char="•"/>
            </a:pPr>
            <a:r>
              <a:rPr b="0" i="0" lang="en-US" sz="1600" u="none" cap="none" strike="noStrike">
                <a:solidFill>
                  <a:schemeClr val="dk1"/>
                </a:solidFill>
                <a:latin typeface="Roboto"/>
                <a:ea typeface="Roboto"/>
                <a:cs typeface="Roboto"/>
                <a:sym typeface="Roboto"/>
              </a:rPr>
              <a:t>(according to EPL-1.0) under EPL-1.0 only. </a:t>
            </a:r>
          </a:p>
          <a:p>
            <a:pPr indent="-185419" lvl="2" marL="731520" marR="0" rtl="0" algn="l">
              <a:spcBef>
                <a:spcPts val="320"/>
              </a:spcBef>
              <a:spcAft>
                <a:spcPts val="0"/>
              </a:spcAft>
              <a:buClr>
                <a:schemeClr val="accent1"/>
              </a:buClr>
              <a:buSzPct val="90000"/>
              <a:buFont typeface="Arial"/>
              <a:buChar char="•"/>
            </a:pPr>
            <a:r>
              <a:rPr b="0" i="0" lang="en-US" sz="1600" u="none" cap="none" strike="noStrike">
                <a:solidFill>
                  <a:schemeClr val="dk1"/>
                </a:solidFill>
                <a:latin typeface="Roboto"/>
                <a:ea typeface="Roboto"/>
                <a:cs typeface="Roboto"/>
                <a:sym typeface="Roboto"/>
              </a:rPr>
              <a:t>The distributor cannot satisfy both conditions at once so the module may not be distributed. </a:t>
            </a:r>
          </a:p>
          <a:p>
            <a:pPr indent="-185419" lvl="2" marL="731520" marR="0" rtl="0" algn="l">
              <a:spcBef>
                <a:spcPts val="320"/>
              </a:spcBef>
              <a:spcAft>
                <a:spcPts val="0"/>
              </a:spcAft>
              <a:buClr>
                <a:schemeClr val="accent1"/>
              </a:buClr>
              <a:buSzPct val="90000"/>
              <a:buFont typeface="Arial"/>
              <a:buChar char="•"/>
            </a:pPr>
            <a:r>
              <a:rPr b="0" i="0" lang="en-US" sz="1600" u="none" cap="none" strike="noStrike">
                <a:solidFill>
                  <a:schemeClr val="dk1"/>
                </a:solidFill>
                <a:latin typeface="Roboto"/>
                <a:ea typeface="Roboto"/>
                <a:cs typeface="Roboto"/>
                <a:sym typeface="Roboto"/>
              </a:rPr>
              <a:t>This is an example of </a:t>
            </a:r>
            <a:r>
              <a:rPr b="0" i="1" lang="en-US" sz="1600" u="none" cap="none" strike="noStrike">
                <a:solidFill>
                  <a:schemeClr val="dk1"/>
                </a:solidFill>
                <a:latin typeface="Roboto"/>
                <a:ea typeface="Roboto"/>
                <a:cs typeface="Roboto"/>
                <a:sym typeface="Roboto"/>
              </a:rPr>
              <a:t>license incompatibility.</a:t>
            </a:r>
          </a:p>
          <a:p>
            <a:pPr indent="0" lvl="0" marL="0" marR="0" rtl="0" algn="l">
              <a:spcBef>
                <a:spcPts val="400"/>
              </a:spcBef>
              <a:spcAft>
                <a:spcPts val="0"/>
              </a:spcAft>
              <a:buClr>
                <a:schemeClr val="accent1"/>
              </a:buClr>
              <a:buSzPct val="25000"/>
              <a:buFont typeface="Arial"/>
              <a:buNone/>
            </a:pPr>
            <a:r>
              <a:t/>
            </a:r>
            <a:endParaRPr b="0" i="0" sz="2000" u="none" cap="none" strike="noStrike">
              <a:solidFill>
                <a:schemeClr val="dk1"/>
              </a:solidFill>
              <a:latin typeface="Roboto Condensed"/>
              <a:ea typeface="Roboto Condensed"/>
              <a:cs typeface="Roboto Condensed"/>
              <a:sym typeface="Roboto Condensed"/>
            </a:endParaRPr>
          </a:p>
          <a:p>
            <a:pPr indent="0" lvl="0" marL="0" marR="0" rtl="0" algn="l">
              <a:spcBef>
                <a:spcPts val="400"/>
              </a:spcBef>
              <a:buClr>
                <a:schemeClr val="accent1"/>
              </a:buClr>
              <a:buSzPct val="25000"/>
              <a:buFont typeface="Arial"/>
              <a:buNone/>
            </a:pPr>
            <a:r>
              <a:rPr b="0" i="0" lang="en-US" sz="2000" u="none" cap="none" strike="noStrike">
                <a:solidFill>
                  <a:schemeClr val="dk1"/>
                </a:solidFill>
                <a:latin typeface="Roboto Condensed"/>
                <a:ea typeface="Roboto Condensed"/>
                <a:cs typeface="Roboto Condensed"/>
                <a:sym typeface="Roboto Condensed"/>
              </a:rPr>
              <a:t>The definition of “derivative work” is subject to different views in the FOSS community and</a:t>
            </a:r>
            <a:br>
              <a:rPr b="0" i="0" lang="en-US" sz="2000" u="none" cap="none" strike="noStrike">
                <a:solidFill>
                  <a:schemeClr val="dk1"/>
                </a:solidFill>
                <a:latin typeface="Roboto Condensed"/>
                <a:ea typeface="Roboto Condensed"/>
                <a:cs typeface="Roboto Condensed"/>
                <a:sym typeface="Roboto Condensed"/>
              </a:rPr>
            </a:br>
            <a:r>
              <a:rPr b="0" i="0" lang="en-US" sz="2000" u="none" cap="none" strike="noStrike">
                <a:solidFill>
                  <a:schemeClr val="dk1"/>
                </a:solidFill>
                <a:latin typeface="Roboto Condensed"/>
                <a:ea typeface="Roboto Condensed"/>
                <a:cs typeface="Roboto Condensed"/>
                <a:sym typeface="Roboto Condensed"/>
              </a:rPr>
              <a:t>its interpretation in law is likely to vary from jurisdiction to jurisdiction.</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x="0" y="0"/>
          <a:ext cx="0" cy="0"/>
          <a:chOff x="0" y="0"/>
          <a:chExt cx="0" cy="0"/>
        </a:xfrm>
      </p:grpSpPr>
      <p:sp>
        <p:nvSpPr>
          <p:cNvPr id="194" name="Shape 194"/>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Notices</a:t>
            </a:r>
          </a:p>
        </p:txBody>
      </p:sp>
      <p:sp>
        <p:nvSpPr>
          <p:cNvPr id="195" name="Shape 195"/>
          <p:cNvSpPr txBox="1"/>
          <p:nvPr>
            <p:ph idx="1" type="body"/>
          </p:nvPr>
        </p:nvSpPr>
        <p:spPr>
          <a:xfrm>
            <a:off x="556966" y="1481771"/>
            <a:ext cx="11451234" cy="5376227"/>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accent1"/>
              </a:buClr>
              <a:buSzPct val="25000"/>
              <a:buFont typeface="Arial"/>
              <a:buNone/>
            </a:pPr>
            <a:r>
              <a:rPr b="0" i="0" lang="en-US" sz="2400" u="none" cap="none" strike="noStrike">
                <a:solidFill>
                  <a:schemeClr val="dk1"/>
                </a:solidFill>
                <a:latin typeface="Roboto"/>
                <a:ea typeface="Roboto"/>
                <a:cs typeface="Roboto"/>
                <a:sym typeface="Roboto"/>
              </a:rPr>
              <a:t>Notices, such as text in comments in file headers, often provide authorship and licensing information. FOSS licenses may also require the placement of notices in or alongside source code or documentation to give credit to the author (an attribution) or to make it clear the software includes modifications. </a:t>
            </a:r>
          </a:p>
          <a:p>
            <a:pPr indent="-182880" lvl="0" marL="182880" marR="0" rtl="0" algn="l">
              <a:spcBef>
                <a:spcPts val="480"/>
              </a:spcBef>
              <a:spcAft>
                <a:spcPts val="0"/>
              </a:spcAft>
              <a:buClr>
                <a:schemeClr val="accent1"/>
              </a:buClr>
              <a:buSzPct val="85000"/>
              <a:buFont typeface="Arial"/>
              <a:buChar char="•"/>
            </a:pPr>
            <a:r>
              <a:rPr b="1" i="0" lang="en-US" sz="2400" u="none" cap="none" strike="noStrike">
                <a:solidFill>
                  <a:schemeClr val="dk1"/>
                </a:solidFill>
                <a:latin typeface="Roboto"/>
                <a:ea typeface="Roboto"/>
                <a:cs typeface="Roboto"/>
                <a:sym typeface="Roboto"/>
              </a:rPr>
              <a:t>Copyright notice </a:t>
            </a:r>
            <a:r>
              <a:rPr b="0" i="0" lang="en-US" sz="2400" u="none" cap="none" strike="noStrike">
                <a:solidFill>
                  <a:schemeClr val="dk1"/>
                </a:solidFill>
                <a:latin typeface="Roboto"/>
                <a:ea typeface="Roboto"/>
                <a:cs typeface="Roboto"/>
                <a:sym typeface="Roboto"/>
              </a:rPr>
              <a:t>– an identifier placed on copies of the work to inform the world of copyright ownership. </a:t>
            </a:r>
            <a:r>
              <a:rPr b="0" i="0" lang="en-US" sz="2400" u="none" cap="none" strike="noStrike">
                <a:solidFill>
                  <a:srgbClr val="000000"/>
                </a:solidFill>
                <a:latin typeface="Roboto"/>
                <a:ea typeface="Roboto"/>
                <a:cs typeface="Roboto"/>
                <a:sym typeface="Roboto"/>
              </a:rPr>
              <a:t>Example: </a:t>
            </a:r>
            <a:r>
              <a:rPr b="0" i="0" lang="en-US" sz="2000" u="none" cap="none" strike="noStrike">
                <a:solidFill>
                  <a:schemeClr val="dk1"/>
                </a:solidFill>
                <a:latin typeface="Roboto Mono"/>
                <a:ea typeface="Roboto Mono"/>
                <a:cs typeface="Roboto Mono"/>
                <a:sym typeface="Roboto Mono"/>
              </a:rPr>
              <a:t>Copyright © A. Person (2016) </a:t>
            </a:r>
          </a:p>
          <a:p>
            <a:pPr indent="-182880" lvl="0" marL="182880" marR="0" rtl="0" algn="l">
              <a:spcBef>
                <a:spcPts val="480"/>
              </a:spcBef>
              <a:spcAft>
                <a:spcPts val="0"/>
              </a:spcAft>
              <a:buClr>
                <a:schemeClr val="accent1"/>
              </a:buClr>
              <a:buSzPct val="85000"/>
              <a:buFont typeface="Arial"/>
              <a:buChar char="•"/>
            </a:pPr>
            <a:r>
              <a:rPr b="1" i="0" lang="en-US" sz="2400" u="none" cap="none" strike="noStrike">
                <a:solidFill>
                  <a:schemeClr val="dk1"/>
                </a:solidFill>
                <a:latin typeface="Roboto"/>
                <a:ea typeface="Roboto"/>
                <a:cs typeface="Roboto"/>
                <a:sym typeface="Roboto"/>
              </a:rPr>
              <a:t>License notice</a:t>
            </a:r>
            <a:r>
              <a:rPr b="0" i="0" lang="en-US" sz="2400" u="none" cap="none" strike="noStrike">
                <a:solidFill>
                  <a:schemeClr val="dk1"/>
                </a:solidFill>
                <a:latin typeface="Roboto"/>
                <a:ea typeface="Roboto"/>
                <a:cs typeface="Roboto"/>
                <a:sym typeface="Roboto"/>
              </a:rPr>
              <a:t> – a notice that specifies and acknowledges the license terms and conditions of the FOSS included in the product.</a:t>
            </a:r>
          </a:p>
          <a:p>
            <a:pPr indent="-182880" lvl="0" marL="182880" marR="0" rtl="0" algn="l">
              <a:spcBef>
                <a:spcPts val="480"/>
              </a:spcBef>
              <a:spcAft>
                <a:spcPts val="0"/>
              </a:spcAft>
              <a:buClr>
                <a:schemeClr val="accent1"/>
              </a:buClr>
              <a:buSzPct val="85000"/>
              <a:buFont typeface="Arial"/>
              <a:buChar char="•"/>
            </a:pPr>
            <a:r>
              <a:rPr b="1" i="0" lang="en-US" sz="2400" u="none" cap="none" strike="noStrike">
                <a:solidFill>
                  <a:schemeClr val="dk1"/>
                </a:solidFill>
                <a:latin typeface="Roboto"/>
                <a:ea typeface="Roboto"/>
                <a:cs typeface="Roboto"/>
                <a:sym typeface="Roboto"/>
              </a:rPr>
              <a:t>Attribution notice </a:t>
            </a:r>
            <a:r>
              <a:rPr b="0" i="0" lang="en-US" sz="2400" u="none" cap="none" strike="noStrike">
                <a:solidFill>
                  <a:schemeClr val="dk1"/>
                </a:solidFill>
                <a:latin typeface="Roboto"/>
                <a:ea typeface="Roboto"/>
                <a:cs typeface="Roboto"/>
                <a:sym typeface="Roboto"/>
              </a:rPr>
              <a:t>– a notice included in the product release that acknowledges the identity of the original authors and / or sponsors of the FOSS included in the product.</a:t>
            </a:r>
          </a:p>
          <a:p>
            <a:pPr indent="-182880" lvl="0" marL="182880" marR="0" rtl="0" algn="l">
              <a:spcBef>
                <a:spcPts val="480"/>
              </a:spcBef>
              <a:buClr>
                <a:schemeClr val="accent1"/>
              </a:buClr>
              <a:buSzPct val="85000"/>
              <a:buFont typeface="Arial"/>
              <a:buChar char="•"/>
            </a:pPr>
            <a:r>
              <a:rPr b="1" i="0" lang="en-US" sz="2400" u="none" cap="none" strike="noStrike">
                <a:solidFill>
                  <a:schemeClr val="dk1"/>
                </a:solidFill>
                <a:latin typeface="Roboto"/>
                <a:ea typeface="Roboto"/>
                <a:cs typeface="Roboto"/>
                <a:sym typeface="Roboto"/>
              </a:rPr>
              <a:t>Modification notice </a:t>
            </a:r>
            <a:r>
              <a:rPr b="0" i="0" lang="en-US" sz="2400" u="none" cap="none" strike="noStrike">
                <a:solidFill>
                  <a:schemeClr val="dk1"/>
                </a:solidFill>
                <a:latin typeface="Roboto"/>
                <a:ea typeface="Roboto"/>
                <a:cs typeface="Roboto"/>
                <a:sym typeface="Roboto"/>
              </a:rPr>
              <a:t>– a notice that you have made modifications to the source code of a file, such as adding your copyright notice to the top of the file. </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Multi-Licensing</a:t>
            </a:r>
          </a:p>
        </p:txBody>
      </p:sp>
      <p:sp>
        <p:nvSpPr>
          <p:cNvPr id="202" name="Shape 202"/>
          <p:cNvSpPr txBox="1"/>
          <p:nvPr>
            <p:ph idx="1" type="body"/>
          </p:nvPr>
        </p:nvSpPr>
        <p:spPr>
          <a:xfrm>
            <a:off x="556966" y="1481771"/>
            <a:ext cx="11451234" cy="5136672"/>
          </a:xfrm>
          <a:prstGeom prst="rect">
            <a:avLst/>
          </a:prstGeom>
          <a:noFill/>
          <a:ln>
            <a:noFill/>
          </a:ln>
        </p:spPr>
        <p:txBody>
          <a:bodyPr anchorCtr="0" anchor="t" bIns="45700" lIns="91425" rIns="91425" tIns="45700">
            <a:noAutofit/>
          </a:bodyPr>
          <a:lstStyle/>
          <a:p>
            <a:pPr indent="-182880" lvl="0" marL="182880" marR="0" rtl="0" algn="l">
              <a:spcBef>
                <a:spcPts val="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Multi-licensing refers to the practice of distributing software under two or more different sets of terms and conditions simultaneously</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E.g., when software is “dual licensed,” the copyright owner gives each recipient the choice of two licenses</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Note: This should not be confused for situations in which a licensor imposes more than one license, and you must comply with </a:t>
            </a:r>
            <a:r>
              <a:rPr b="0" i="1" lang="en-US" sz="2400" u="none" cap="none" strike="noStrike">
                <a:solidFill>
                  <a:schemeClr val="dk1"/>
                </a:solidFill>
                <a:latin typeface="Roboto"/>
                <a:ea typeface="Roboto"/>
                <a:cs typeface="Roboto"/>
                <a:sym typeface="Roboto"/>
              </a:rPr>
              <a:t>all</a:t>
            </a:r>
            <a:r>
              <a:rPr b="0" i="0" lang="en-US" sz="2400" u="none" cap="none" strike="noStrike">
                <a:solidFill>
                  <a:schemeClr val="dk1"/>
                </a:solidFill>
                <a:latin typeface="Roboto"/>
                <a:ea typeface="Roboto"/>
                <a:cs typeface="Roboto"/>
                <a:sym typeface="Roboto"/>
              </a:rPr>
              <a:t> of them</a:t>
            </a:r>
          </a:p>
          <a:p>
            <a:pPr indent="0" lvl="0" marL="0" marR="0" rtl="0" algn="l">
              <a:spcBef>
                <a:spcPts val="480"/>
              </a:spcBef>
              <a:buClr>
                <a:schemeClr val="accent1"/>
              </a:buClr>
              <a:buSzPct val="25000"/>
              <a:buFont typeface="Arial"/>
              <a:buNone/>
            </a:pPr>
            <a:r>
              <a:t/>
            </a:r>
            <a:endParaRPr b="0" i="0" sz="2400" u="none" cap="none" strike="noStrike">
              <a:solidFill>
                <a:schemeClr val="dk1"/>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x="0" y="0"/>
          <a:ext cx="0" cy="0"/>
          <a:chOff x="0" y="0"/>
          <a:chExt cx="0" cy="0"/>
        </a:xfrm>
      </p:grpSpPr>
      <p:sp>
        <p:nvSpPr>
          <p:cNvPr id="208" name="Shape 208"/>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Check Your Understanding</a:t>
            </a:r>
          </a:p>
        </p:txBody>
      </p:sp>
      <p:sp>
        <p:nvSpPr>
          <p:cNvPr id="209" name="Shape 209"/>
          <p:cNvSpPr txBox="1"/>
          <p:nvPr>
            <p:ph idx="1" type="body"/>
          </p:nvPr>
        </p:nvSpPr>
        <p:spPr>
          <a:xfrm>
            <a:off x="556966" y="1481771"/>
            <a:ext cx="11451234" cy="5376227"/>
          </a:xfrm>
          <a:prstGeom prst="rect">
            <a:avLst/>
          </a:prstGeom>
          <a:noFill/>
          <a:ln>
            <a:noFill/>
          </a:ln>
        </p:spPr>
        <p:txBody>
          <a:bodyPr anchorCtr="0" anchor="t" bIns="45700" lIns="91425" rIns="91425" tIns="45700">
            <a:noAutofit/>
          </a:bodyPr>
          <a:lstStyle/>
          <a:p>
            <a:pPr indent="-182880" lvl="0" marL="182880" marR="0" rtl="0" algn="l">
              <a:spcBef>
                <a:spcPts val="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What is a FOSS license?</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What are typical obligations of a permissive FOSS license?</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Name some permissive FOSS licenses.</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What does license reciprocity mean?</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Name some copyleft-style licenses.</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What needs to be distributed for code used under a copyleft license? </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Are Freeware and Shareware software considered FOSS?</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What is a multi-license?</a:t>
            </a:r>
          </a:p>
          <a:p>
            <a:pPr indent="-182880" lvl="0" marL="182880" marR="0" rtl="0" algn="l">
              <a:spcBef>
                <a:spcPts val="480"/>
              </a:spcBef>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What information may you find in FOSS Notices, and how may the notices be used? </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x="0" y="0"/>
          <a:ext cx="0" cy="0"/>
          <a:chOff x="0" y="0"/>
          <a:chExt cx="0" cy="0"/>
        </a:xfrm>
      </p:grpSpPr>
      <p:sp>
        <p:nvSpPr>
          <p:cNvPr id="215" name="Shape 215"/>
          <p:cNvSpPr txBox="1"/>
          <p:nvPr>
            <p:ph type="title"/>
          </p:nvPr>
        </p:nvSpPr>
        <p:spPr>
          <a:xfrm>
            <a:off x="963083" y="2362200"/>
            <a:ext cx="10363200" cy="2200275"/>
          </a:xfrm>
          <a:prstGeom prst="rect">
            <a:avLst/>
          </a:prstGeom>
          <a:noFill/>
          <a:ln>
            <a:noFill/>
          </a:ln>
        </p:spPr>
        <p:txBody>
          <a:bodyPr anchorCtr="0" anchor="b" bIns="45700" lIns="91425" rIns="91425" tIns="45700">
            <a:noAutofit/>
          </a:bodyPr>
          <a:lstStyle/>
          <a:p>
            <a:pPr indent="0" lvl="0" marL="0" marR="0" rtl="0" algn="l">
              <a:spcBef>
                <a:spcPts val="0"/>
              </a:spcBef>
              <a:buClr>
                <a:schemeClr val="lt2"/>
              </a:buClr>
              <a:buSzPct val="25000"/>
              <a:buFont typeface="Roboto"/>
              <a:buNone/>
            </a:pPr>
            <a:r>
              <a:rPr b="0" i="0" lang="en-US" sz="3200" u="none" cap="none" strike="noStrike">
                <a:solidFill>
                  <a:schemeClr val="lt2"/>
                </a:solidFill>
                <a:latin typeface="Roboto"/>
                <a:ea typeface="Roboto"/>
                <a:cs typeface="Roboto"/>
                <a:sym typeface="Roboto"/>
              </a:rPr>
              <a:t>CHAPTER 3</a:t>
            </a:r>
          </a:p>
        </p:txBody>
      </p:sp>
      <p:sp>
        <p:nvSpPr>
          <p:cNvPr id="216" name="Shape 216"/>
          <p:cNvSpPr txBox="1"/>
          <p:nvPr>
            <p:ph idx="1" type="body"/>
          </p:nvPr>
        </p:nvSpPr>
        <p:spPr>
          <a:xfrm>
            <a:off x="963083" y="4626864"/>
            <a:ext cx="10363200" cy="1500187"/>
          </a:xfrm>
          <a:prstGeom prst="rect">
            <a:avLst/>
          </a:prstGeom>
          <a:noFill/>
          <a:ln>
            <a:noFill/>
          </a:ln>
        </p:spPr>
        <p:txBody>
          <a:bodyPr anchorCtr="0" anchor="t" bIns="45700" lIns="91425" rIns="91425" tIns="45700">
            <a:noAutofit/>
          </a:bodyPr>
          <a:lstStyle/>
          <a:p>
            <a:pPr indent="0" lvl="0" marL="0" marR="0" rtl="0" algn="l">
              <a:spcBef>
                <a:spcPts val="0"/>
              </a:spcBef>
              <a:buClr>
                <a:schemeClr val="accent1"/>
              </a:buClr>
              <a:buSzPct val="25000"/>
              <a:buFont typeface="Arial"/>
              <a:buNone/>
            </a:pPr>
            <a:r>
              <a:rPr b="0" i="0" lang="en-US" sz="4800" u="none" cap="none" strike="noStrike">
                <a:solidFill>
                  <a:schemeClr val="lt2"/>
                </a:solidFill>
                <a:latin typeface="Roboto Medium"/>
                <a:ea typeface="Roboto Medium"/>
                <a:cs typeface="Roboto Medium"/>
                <a:sym typeface="Roboto Medium"/>
              </a:rPr>
              <a:t>Introduction to FOSS Compliance</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sp>
        <p:nvSpPr>
          <p:cNvPr id="222" name="Shape 222"/>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FOSS Compliance Goals</a:t>
            </a:r>
          </a:p>
        </p:txBody>
      </p:sp>
      <p:sp>
        <p:nvSpPr>
          <p:cNvPr id="223" name="Shape 223"/>
          <p:cNvSpPr txBox="1"/>
          <p:nvPr>
            <p:ph idx="1" type="body"/>
          </p:nvPr>
        </p:nvSpPr>
        <p:spPr>
          <a:xfrm>
            <a:off x="609600" y="1608013"/>
            <a:ext cx="10972799" cy="4876799"/>
          </a:xfrm>
          <a:prstGeom prst="rect">
            <a:avLst/>
          </a:prstGeom>
          <a:noFill/>
          <a:ln>
            <a:noFill/>
          </a:ln>
        </p:spPr>
        <p:txBody>
          <a:bodyPr anchorCtr="0" anchor="t" bIns="45700" lIns="91425" rIns="91425" tIns="45700">
            <a:noAutofit/>
          </a:bodyPr>
          <a:lstStyle/>
          <a:p>
            <a:pPr indent="-182880" lvl="0" marL="182880" marR="0" rtl="0" algn="l">
              <a:spcBef>
                <a:spcPts val="0"/>
              </a:spcBef>
              <a:spcAft>
                <a:spcPts val="0"/>
              </a:spcAft>
              <a:buClr>
                <a:schemeClr val="accent1"/>
              </a:buClr>
              <a:buSzPct val="85000"/>
              <a:buFont typeface="Arial"/>
              <a:buChar char="•"/>
            </a:pPr>
            <a:r>
              <a:rPr b="1" i="0" lang="en-US" sz="2400" u="none" cap="none" strike="noStrike">
                <a:solidFill>
                  <a:schemeClr val="dk1"/>
                </a:solidFill>
                <a:latin typeface="Roboto"/>
                <a:ea typeface="Roboto"/>
                <a:cs typeface="Roboto"/>
                <a:sym typeface="Roboto"/>
              </a:rPr>
              <a:t>Know your obligations. </a:t>
            </a:r>
            <a:r>
              <a:rPr b="0" i="0" lang="en-US" sz="2400" u="none" cap="none" strike="noStrike">
                <a:solidFill>
                  <a:schemeClr val="dk1"/>
                </a:solidFill>
                <a:latin typeface="Roboto"/>
                <a:ea typeface="Roboto"/>
                <a:cs typeface="Roboto"/>
                <a:sym typeface="Roboto"/>
              </a:rPr>
              <a:t>You should have a process for identifying and tracking FOSS components that are present in your software</a:t>
            </a:r>
          </a:p>
          <a:p>
            <a:pPr indent="-182880" lvl="0" marL="182880" marR="0" rtl="0" algn="l">
              <a:spcBef>
                <a:spcPts val="480"/>
              </a:spcBef>
              <a:spcAft>
                <a:spcPts val="0"/>
              </a:spcAft>
              <a:buClr>
                <a:schemeClr val="accent1"/>
              </a:buClr>
              <a:buSzPct val="85000"/>
              <a:buFont typeface="Arial"/>
              <a:buNone/>
            </a:pPr>
            <a:r>
              <a:t/>
            </a:r>
            <a:endParaRPr b="0" i="0" sz="2400" u="none" cap="none" strike="noStrike">
              <a:solidFill>
                <a:schemeClr val="dk1"/>
              </a:solidFill>
              <a:latin typeface="Roboto"/>
              <a:ea typeface="Roboto"/>
              <a:cs typeface="Roboto"/>
              <a:sym typeface="Roboto"/>
            </a:endParaRPr>
          </a:p>
          <a:p>
            <a:pPr indent="-182880" lvl="0" marL="182880" marR="0" rtl="0" algn="l">
              <a:spcBef>
                <a:spcPts val="480"/>
              </a:spcBef>
              <a:spcAft>
                <a:spcPts val="0"/>
              </a:spcAft>
              <a:buClr>
                <a:schemeClr val="accent1"/>
              </a:buClr>
              <a:buSzPct val="85000"/>
              <a:buFont typeface="Arial"/>
              <a:buChar char="•"/>
            </a:pPr>
            <a:r>
              <a:rPr b="1" i="0" lang="en-US" sz="2400" u="none" cap="none" strike="noStrike">
                <a:solidFill>
                  <a:schemeClr val="dk1"/>
                </a:solidFill>
                <a:latin typeface="Roboto"/>
                <a:ea typeface="Roboto"/>
                <a:cs typeface="Roboto"/>
                <a:sym typeface="Roboto"/>
              </a:rPr>
              <a:t>Satisfy license obligations. </a:t>
            </a:r>
            <a:r>
              <a:rPr b="0" i="0" lang="en-US" sz="2400" u="none" cap="none" strike="noStrike">
                <a:solidFill>
                  <a:schemeClr val="dk1"/>
                </a:solidFill>
                <a:latin typeface="Roboto"/>
                <a:ea typeface="Roboto"/>
                <a:cs typeface="Roboto"/>
                <a:sym typeface="Roboto"/>
              </a:rPr>
              <a:t>Your process should be capable of handling FOSS license obligations that arise from your organization’s business practices</a:t>
            </a:r>
          </a:p>
          <a:p>
            <a:pPr indent="0" lvl="0" marL="0" marR="0" rtl="0" algn="l">
              <a:spcBef>
                <a:spcPts val="480"/>
              </a:spcBef>
              <a:spcAft>
                <a:spcPts val="0"/>
              </a:spcAft>
              <a:buClr>
                <a:schemeClr val="accent1"/>
              </a:buClr>
              <a:buSzPct val="25000"/>
              <a:buFont typeface="Arial"/>
              <a:buNone/>
            </a:pPr>
            <a:r>
              <a:t/>
            </a:r>
            <a:endParaRPr b="0" i="0" sz="2400" u="none" cap="none" strike="noStrike">
              <a:solidFill>
                <a:schemeClr val="dk1"/>
              </a:solidFill>
              <a:latin typeface="Roboto"/>
              <a:ea typeface="Roboto"/>
              <a:cs typeface="Roboto"/>
              <a:sym typeface="Roboto"/>
            </a:endParaRPr>
          </a:p>
          <a:p>
            <a:pPr indent="-182880" lvl="0" marL="182880" marR="0" rtl="0" algn="l">
              <a:spcBef>
                <a:spcPts val="480"/>
              </a:spcBef>
              <a:buClr>
                <a:schemeClr val="accent1"/>
              </a:buClr>
              <a:buSzPct val="85000"/>
              <a:buFont typeface="Arial"/>
              <a:buNone/>
            </a:pPr>
            <a:r>
              <a:t/>
            </a:r>
            <a:endParaRPr b="0" i="0" sz="2400" u="none" cap="none" strike="noStrike">
              <a:solidFill>
                <a:schemeClr val="dk1"/>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sp>
        <p:nvSpPr>
          <p:cNvPr id="229" name="Shape 229"/>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What Compliance Obligations Must Be Satisfied?</a:t>
            </a:r>
          </a:p>
        </p:txBody>
      </p:sp>
      <p:sp>
        <p:nvSpPr>
          <p:cNvPr id="230" name="Shape 230"/>
          <p:cNvSpPr txBox="1"/>
          <p:nvPr>
            <p:ph idx="1" type="body"/>
          </p:nvPr>
        </p:nvSpPr>
        <p:spPr>
          <a:xfrm>
            <a:off x="609600" y="1608013"/>
            <a:ext cx="10972799" cy="4876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accent1"/>
              </a:buClr>
              <a:buSzPct val="25000"/>
              <a:buFont typeface="Arial"/>
              <a:buNone/>
            </a:pPr>
            <a:r>
              <a:rPr b="0" i="0" lang="en-US" sz="2400" u="none" cap="none" strike="noStrike">
                <a:solidFill>
                  <a:schemeClr val="dk1"/>
                </a:solidFill>
                <a:latin typeface="Roboto"/>
                <a:ea typeface="Roboto"/>
                <a:cs typeface="Roboto"/>
                <a:sym typeface="Roboto"/>
              </a:rPr>
              <a:t>Depending on the FOSS license(s) involved, your compliance obligations may consist of:</a:t>
            </a:r>
          </a:p>
          <a:p>
            <a:pPr indent="-182880" lvl="0" marL="182880" marR="0" rtl="0" algn="l">
              <a:spcBef>
                <a:spcPts val="400"/>
              </a:spcBef>
              <a:spcAft>
                <a:spcPts val="0"/>
              </a:spcAft>
              <a:buClr>
                <a:schemeClr val="accent1"/>
              </a:buClr>
              <a:buSzPct val="85000"/>
              <a:buFont typeface="Arial"/>
              <a:buChar char="•"/>
            </a:pPr>
            <a:r>
              <a:rPr b="1" i="0" lang="en-US" sz="2000" u="none" cap="none" strike="noStrike">
                <a:solidFill>
                  <a:srgbClr val="292934"/>
                </a:solidFill>
                <a:latin typeface="Roboto"/>
                <a:ea typeface="Roboto"/>
                <a:cs typeface="Roboto"/>
                <a:sym typeface="Roboto"/>
              </a:rPr>
              <a:t>Attribution</a:t>
            </a:r>
            <a:r>
              <a:rPr b="1" i="0" lang="en-US" sz="2000" u="none" cap="none" strike="noStrike">
                <a:solidFill>
                  <a:schemeClr val="dk1"/>
                </a:solidFill>
                <a:latin typeface="Roboto"/>
                <a:ea typeface="Roboto"/>
                <a:cs typeface="Roboto"/>
                <a:sym typeface="Roboto"/>
              </a:rPr>
              <a:t> and Notices.</a:t>
            </a:r>
            <a:r>
              <a:rPr b="0" i="0" lang="en-US" sz="2000" u="none" cap="none" strike="noStrike">
                <a:solidFill>
                  <a:schemeClr val="dk1"/>
                </a:solidFill>
                <a:latin typeface="Roboto"/>
                <a:ea typeface="Roboto"/>
                <a:cs typeface="Roboto"/>
                <a:sym typeface="Roboto"/>
              </a:rPr>
              <a:t> You may need to provide or retain copyright and license text in the source code and/or product documentation or user interface, so that downstream users know the origin of the software and their rights under the licenses. You may also need to provide notices regarding modifications, or full copies of the license.</a:t>
            </a:r>
          </a:p>
          <a:p>
            <a:pPr indent="-182880" lvl="0" marL="182880" marR="0" rtl="0" algn="l">
              <a:spcBef>
                <a:spcPts val="400"/>
              </a:spcBef>
              <a:spcAft>
                <a:spcPts val="0"/>
              </a:spcAft>
              <a:buClr>
                <a:schemeClr val="accent1"/>
              </a:buClr>
              <a:buSzPct val="85000"/>
              <a:buFont typeface="Arial"/>
              <a:buChar char="•"/>
            </a:pPr>
            <a:r>
              <a:rPr b="1" i="0" lang="en-US" sz="2000" u="none" cap="none" strike="noStrike">
                <a:solidFill>
                  <a:schemeClr val="dk1"/>
                </a:solidFill>
                <a:latin typeface="Roboto"/>
                <a:ea typeface="Roboto"/>
                <a:cs typeface="Roboto"/>
                <a:sym typeface="Roboto"/>
              </a:rPr>
              <a:t>Source code availability. </a:t>
            </a:r>
            <a:r>
              <a:rPr b="0" i="0" lang="en-US" sz="2000" u="none" cap="none" strike="noStrike">
                <a:solidFill>
                  <a:schemeClr val="dk1"/>
                </a:solidFill>
                <a:latin typeface="Roboto"/>
                <a:ea typeface="Roboto"/>
                <a:cs typeface="Roboto"/>
                <a:sym typeface="Roboto"/>
              </a:rPr>
              <a:t>You may need to provide source code for the FOSS software, for modifications you make, for combined or linked software, and scripts that control the build process.</a:t>
            </a:r>
          </a:p>
          <a:p>
            <a:pPr indent="-182880" lvl="0" marL="182880" marR="0" rtl="0" algn="l">
              <a:spcBef>
                <a:spcPts val="400"/>
              </a:spcBef>
              <a:spcAft>
                <a:spcPts val="0"/>
              </a:spcAft>
              <a:buClr>
                <a:schemeClr val="accent1"/>
              </a:buClr>
              <a:buSzPct val="85000"/>
              <a:buFont typeface="Arial"/>
              <a:buChar char="•"/>
            </a:pPr>
            <a:r>
              <a:rPr b="1" i="0" lang="en-US" sz="2000" u="none" cap="none" strike="noStrike">
                <a:solidFill>
                  <a:schemeClr val="dk1"/>
                </a:solidFill>
                <a:latin typeface="Roboto"/>
                <a:ea typeface="Roboto"/>
                <a:cs typeface="Roboto"/>
                <a:sym typeface="Roboto"/>
              </a:rPr>
              <a:t>Reciprocity. </a:t>
            </a:r>
            <a:r>
              <a:rPr b="0" i="0" lang="en-US" sz="2000" u="none" cap="none" strike="noStrike">
                <a:solidFill>
                  <a:schemeClr val="dk1"/>
                </a:solidFill>
                <a:latin typeface="Roboto"/>
                <a:ea typeface="Roboto"/>
                <a:cs typeface="Roboto"/>
                <a:sym typeface="Roboto"/>
              </a:rPr>
              <a:t>You may need to maintain modified versions or derivative works under the same license that governs the FOSS component.</a:t>
            </a:r>
          </a:p>
          <a:p>
            <a:pPr indent="-182880" lvl="0" marL="182880" marR="0" rtl="0" algn="l">
              <a:spcBef>
                <a:spcPts val="400"/>
              </a:spcBef>
              <a:buClr>
                <a:schemeClr val="accent1"/>
              </a:buClr>
              <a:buSzPct val="85000"/>
              <a:buFont typeface="Arial"/>
              <a:buChar char="•"/>
            </a:pPr>
            <a:r>
              <a:rPr b="1" i="0" lang="en-US" sz="2000" u="none" cap="none" strike="noStrike">
                <a:solidFill>
                  <a:schemeClr val="dk1"/>
                </a:solidFill>
                <a:latin typeface="Roboto"/>
                <a:ea typeface="Roboto"/>
                <a:cs typeface="Roboto"/>
                <a:sym typeface="Roboto"/>
              </a:rPr>
              <a:t>Other terms. </a:t>
            </a:r>
            <a:r>
              <a:rPr b="0" i="0" lang="en-US" sz="2000" u="none" cap="none" strike="noStrike">
                <a:solidFill>
                  <a:schemeClr val="dk1"/>
                </a:solidFill>
                <a:latin typeface="Roboto"/>
                <a:ea typeface="Roboto"/>
                <a:cs typeface="Roboto"/>
                <a:sym typeface="Roboto"/>
              </a:rPr>
              <a:t>The FOSS license may restrict use of the copyright holder name or trademark, may require modified versions to use a different name to avoid confusion, or may terminate upon any breach.</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 name="Shape 235"/>
        <p:cNvGrpSpPr/>
        <p:nvPr/>
      </p:nvGrpSpPr>
      <p:grpSpPr>
        <a:xfrm>
          <a:off x="0" y="0"/>
          <a:ext cx="0" cy="0"/>
          <a:chOff x="0" y="0"/>
          <a:chExt cx="0" cy="0"/>
        </a:xfrm>
      </p:grpSpPr>
      <p:sp>
        <p:nvSpPr>
          <p:cNvPr id="236" name="Shape 236"/>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FOSS Compliance Issues: Distribution</a:t>
            </a:r>
          </a:p>
        </p:txBody>
      </p:sp>
      <p:sp>
        <p:nvSpPr>
          <p:cNvPr id="237" name="Shape 237"/>
          <p:cNvSpPr txBox="1"/>
          <p:nvPr>
            <p:ph idx="1" type="body"/>
          </p:nvPr>
        </p:nvSpPr>
        <p:spPr>
          <a:xfrm>
            <a:off x="838200" y="1564976"/>
            <a:ext cx="10515599" cy="4887348"/>
          </a:xfrm>
          <a:prstGeom prst="rect">
            <a:avLst/>
          </a:prstGeom>
          <a:noFill/>
          <a:ln>
            <a:noFill/>
          </a:ln>
        </p:spPr>
        <p:txBody>
          <a:bodyPr anchorCtr="0" anchor="t" bIns="45700" lIns="91425" rIns="91425" tIns="45700">
            <a:noAutofit/>
          </a:bodyPr>
          <a:lstStyle/>
          <a:p>
            <a:pPr indent="-182880" lvl="0" marL="182880" marR="0" rtl="0" algn="l">
              <a:spcBef>
                <a:spcPts val="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Dissemination of material to an outside entity </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Applications downloaded to a user’s machine or mobile device</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JavaScript, web client, or other code that is downloaded to the user’s machine </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For some FOSS licenses, access via a computer network can be</a:t>
            </a:r>
            <a:br>
              <a:rPr b="0" i="0" lang="en-US" sz="2400" u="none" cap="none" strike="noStrike">
                <a:solidFill>
                  <a:schemeClr val="dk1"/>
                </a:solidFill>
                <a:latin typeface="Roboto"/>
                <a:ea typeface="Roboto"/>
                <a:cs typeface="Roboto"/>
                <a:sym typeface="Roboto"/>
              </a:rPr>
            </a:br>
            <a:r>
              <a:rPr b="0" i="0" lang="en-US" sz="2400" u="none" cap="none" strike="noStrike">
                <a:solidFill>
                  <a:schemeClr val="dk1"/>
                </a:solidFill>
                <a:latin typeface="Roboto"/>
                <a:ea typeface="Roboto"/>
                <a:cs typeface="Roboto"/>
                <a:sym typeface="Roboto"/>
              </a:rPr>
              <a:t>a “trigger” event</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Some licenses define the trigger event to include permitting access to software running on a server (e.g., all versions of the Affero GPL if the software is modified) or in the case of “users interacting with it remotely through a computer network”</a:t>
            </a:r>
          </a:p>
          <a:p>
            <a:pPr indent="-190500" lvl="1" marL="457200" marR="0" rtl="0" algn="l">
              <a:spcBef>
                <a:spcPts val="400"/>
              </a:spcBef>
              <a:buClr>
                <a:schemeClr val="accent1"/>
              </a:buClr>
              <a:buSzPct val="85000"/>
              <a:buFont typeface="Arial"/>
              <a:buNone/>
            </a:pPr>
            <a:r>
              <a:t/>
            </a:r>
            <a:endParaRPr b="0" i="0" sz="2000" u="none" cap="none" strike="noStrike">
              <a:solidFill>
                <a:schemeClr val="dk1"/>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x="0" y="0"/>
          <a:ext cx="0" cy="0"/>
          <a:chOff x="0" y="0"/>
          <a:chExt cx="0" cy="0"/>
        </a:xfrm>
      </p:grpSpPr>
      <p:sp>
        <p:nvSpPr>
          <p:cNvPr id="243" name="Shape 243"/>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FOSS Compliance Issues: Modification</a:t>
            </a:r>
          </a:p>
        </p:txBody>
      </p:sp>
      <p:sp>
        <p:nvSpPr>
          <p:cNvPr id="244" name="Shape 244"/>
          <p:cNvSpPr txBox="1"/>
          <p:nvPr>
            <p:ph idx="1" type="body"/>
          </p:nvPr>
        </p:nvSpPr>
        <p:spPr>
          <a:xfrm>
            <a:off x="609600" y="1608013"/>
            <a:ext cx="10972799" cy="4876799"/>
          </a:xfrm>
          <a:prstGeom prst="rect">
            <a:avLst/>
          </a:prstGeom>
          <a:noFill/>
          <a:ln>
            <a:noFill/>
          </a:ln>
        </p:spPr>
        <p:txBody>
          <a:bodyPr anchorCtr="0" anchor="t" bIns="45700" lIns="91425" rIns="91425" tIns="45700">
            <a:noAutofit/>
          </a:bodyPr>
          <a:lstStyle/>
          <a:p>
            <a:pPr indent="-182880" lvl="0" marL="182880" marR="0" rtl="0" algn="l">
              <a:spcBef>
                <a:spcPts val="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Changes to the existing program (e.g., additions, deletions of code in a file, combining components together)</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Under some FOSS licenses, modifications may cause additional obligations upon distribution, such as:</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Providing notice of modification </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Providing accompanying source code </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Licensing modifications under the same license that governs the FOSS component</a:t>
            </a:r>
          </a:p>
          <a:p>
            <a:pPr indent="-182880" lvl="0" marL="182880" marR="0" rtl="0" algn="l">
              <a:spcBef>
                <a:spcPts val="480"/>
              </a:spcBef>
              <a:spcAft>
                <a:spcPts val="0"/>
              </a:spcAft>
              <a:buClr>
                <a:schemeClr val="accent1"/>
              </a:buClr>
              <a:buSzPct val="85000"/>
              <a:buFont typeface="Arial"/>
              <a:buNone/>
            </a:pPr>
            <a:r>
              <a:t/>
            </a:r>
            <a:endParaRPr b="0" i="0" sz="2400" u="none" cap="none" strike="noStrike">
              <a:solidFill>
                <a:schemeClr val="dk1"/>
              </a:solidFill>
              <a:latin typeface="Roboto"/>
              <a:ea typeface="Roboto"/>
              <a:cs typeface="Roboto"/>
              <a:sym typeface="Roboto"/>
            </a:endParaRPr>
          </a:p>
          <a:p>
            <a:pPr indent="0" lvl="0" marL="0" marR="0" rtl="0" algn="l">
              <a:spcBef>
                <a:spcPts val="480"/>
              </a:spcBef>
              <a:buClr>
                <a:schemeClr val="accent1"/>
              </a:buClr>
              <a:buSzPct val="25000"/>
              <a:buFont typeface="Arial"/>
              <a:buNone/>
            </a:pPr>
            <a:r>
              <a:t/>
            </a:r>
            <a:endParaRPr b="0" i="0" sz="2400" u="none" cap="none" strike="noStrike">
              <a:solidFill>
                <a:schemeClr val="dk1"/>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x="0" y="0"/>
          <a:ext cx="0" cy="0"/>
          <a:chOff x="0" y="0"/>
          <a:chExt cx="0" cy="0"/>
        </a:xfrm>
      </p:grpSpPr>
      <p:sp>
        <p:nvSpPr>
          <p:cNvPr id="250" name="Shape 250"/>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FOSS Compliance Program</a:t>
            </a:r>
          </a:p>
        </p:txBody>
      </p:sp>
      <p:sp>
        <p:nvSpPr>
          <p:cNvPr id="251" name="Shape 251"/>
          <p:cNvSpPr txBox="1"/>
          <p:nvPr>
            <p:ph idx="1" type="body"/>
          </p:nvPr>
        </p:nvSpPr>
        <p:spPr>
          <a:xfrm>
            <a:off x="609600" y="1608013"/>
            <a:ext cx="10972799" cy="4876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accent1"/>
              </a:buClr>
              <a:buSzPct val="25000"/>
              <a:buFont typeface="Arial"/>
              <a:buNone/>
            </a:pPr>
            <a:r>
              <a:rPr b="0" i="0" lang="en-US" sz="2400" u="none" cap="none" strike="noStrike">
                <a:solidFill>
                  <a:schemeClr val="dk1"/>
                </a:solidFill>
                <a:latin typeface="Roboto"/>
                <a:ea typeface="Roboto"/>
                <a:cs typeface="Roboto"/>
                <a:sym typeface="Roboto"/>
              </a:rPr>
              <a:t>Organizations that have been successful at FOSS compliance have created their own</a:t>
            </a:r>
            <a:r>
              <a:rPr b="0" i="1" lang="en-US" sz="2400" u="none" cap="none" strike="noStrike">
                <a:solidFill>
                  <a:schemeClr val="dk1"/>
                </a:solidFill>
                <a:latin typeface="Roboto"/>
                <a:ea typeface="Roboto"/>
                <a:cs typeface="Roboto"/>
                <a:sym typeface="Roboto"/>
              </a:rPr>
              <a:t> FOSS Compliance Programs</a:t>
            </a:r>
            <a:r>
              <a:rPr b="0" i="0" lang="en-US" sz="2400" u="none" cap="none" strike="noStrike">
                <a:solidFill>
                  <a:schemeClr val="dk1"/>
                </a:solidFill>
                <a:latin typeface="Roboto"/>
                <a:ea typeface="Roboto"/>
                <a:cs typeface="Roboto"/>
                <a:sym typeface="Roboto"/>
              </a:rPr>
              <a:t> (consisting of policies, processes, training and tools) to:</a:t>
            </a:r>
          </a:p>
          <a:p>
            <a:pPr indent="-457200" lvl="0" marL="457200" marR="0" rtl="0" algn="l">
              <a:spcBef>
                <a:spcPts val="480"/>
              </a:spcBef>
              <a:spcAft>
                <a:spcPts val="0"/>
              </a:spcAft>
              <a:buClr>
                <a:schemeClr val="accent1"/>
              </a:buClr>
              <a:buSzPct val="85000"/>
              <a:buFont typeface="Arial"/>
              <a:buAutoNum type="arabicPeriod"/>
            </a:pPr>
            <a:r>
              <a:rPr b="0" i="0" lang="en-US" sz="2400" u="none" cap="none" strike="noStrike">
                <a:solidFill>
                  <a:schemeClr val="dk1"/>
                </a:solidFill>
                <a:latin typeface="Roboto"/>
                <a:ea typeface="Roboto"/>
                <a:cs typeface="Roboto"/>
                <a:sym typeface="Roboto"/>
              </a:rPr>
              <a:t>Facilitate effective usage of FOSS in their products (commercial or otherwise)</a:t>
            </a:r>
          </a:p>
          <a:p>
            <a:pPr indent="-457200" lvl="0" marL="457200" marR="0" rtl="0" algn="l">
              <a:spcBef>
                <a:spcPts val="480"/>
              </a:spcBef>
              <a:spcAft>
                <a:spcPts val="0"/>
              </a:spcAft>
              <a:buClr>
                <a:schemeClr val="accent1"/>
              </a:buClr>
              <a:buSzPct val="85000"/>
              <a:buFont typeface="Arial"/>
              <a:buAutoNum type="arabicPeriod"/>
            </a:pPr>
            <a:r>
              <a:rPr b="0" i="0" lang="en-US" sz="2400" u="none" cap="none" strike="noStrike">
                <a:solidFill>
                  <a:schemeClr val="dk1"/>
                </a:solidFill>
                <a:latin typeface="Roboto"/>
                <a:ea typeface="Roboto"/>
                <a:cs typeface="Roboto"/>
                <a:sym typeface="Roboto"/>
              </a:rPr>
              <a:t>Respect FOSS developer/owner rights and comply with license obligations</a:t>
            </a:r>
          </a:p>
          <a:p>
            <a:pPr indent="-457200" lvl="0" marL="457200" marR="0" rtl="0" algn="l">
              <a:spcBef>
                <a:spcPts val="480"/>
              </a:spcBef>
              <a:buClr>
                <a:schemeClr val="accent1"/>
              </a:buClr>
              <a:buSzPct val="85000"/>
              <a:buFont typeface="Arial"/>
              <a:buAutoNum type="arabicPeriod"/>
            </a:pPr>
            <a:r>
              <a:rPr b="0" i="0" lang="en-US" sz="2400" u="none" cap="none" strike="noStrike">
                <a:solidFill>
                  <a:schemeClr val="dk1"/>
                </a:solidFill>
                <a:latin typeface="Roboto"/>
                <a:ea typeface="Roboto"/>
                <a:cs typeface="Roboto"/>
                <a:sym typeface="Roboto"/>
              </a:rPr>
              <a:t>Contribute to and participate in FOSS communities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Contents</a:t>
            </a:r>
          </a:p>
        </p:txBody>
      </p:sp>
      <p:sp>
        <p:nvSpPr>
          <p:cNvPr id="68" name="Shape 68"/>
          <p:cNvSpPr txBox="1"/>
          <p:nvPr>
            <p:ph idx="1" type="body"/>
          </p:nvPr>
        </p:nvSpPr>
        <p:spPr>
          <a:xfrm>
            <a:off x="609600" y="1673351"/>
            <a:ext cx="5384799" cy="4718303"/>
          </a:xfrm>
          <a:prstGeom prst="rect">
            <a:avLst/>
          </a:prstGeom>
          <a:noFill/>
          <a:ln>
            <a:noFill/>
          </a:ln>
        </p:spPr>
        <p:txBody>
          <a:bodyPr anchorCtr="0" anchor="t" bIns="45700" lIns="91425" rIns="91425" tIns="45700">
            <a:noAutofit/>
          </a:bodyPr>
          <a:lstStyle/>
          <a:p>
            <a:pPr indent="-514350" lvl="0" marL="514350" marR="0" rtl="0" algn="l">
              <a:spcBef>
                <a:spcPts val="0"/>
              </a:spcBef>
              <a:spcAft>
                <a:spcPts val="0"/>
              </a:spcAft>
              <a:buClr>
                <a:schemeClr val="accent1"/>
              </a:buClr>
              <a:buSzPct val="85000"/>
              <a:buFont typeface="Arial"/>
              <a:buAutoNum type="arabicPeriod"/>
            </a:pPr>
            <a:r>
              <a:rPr b="0" i="0" lang="en-US" sz="2800" u="none" cap="none" strike="noStrike">
                <a:solidFill>
                  <a:schemeClr val="dk1"/>
                </a:solidFill>
                <a:latin typeface="Roboto"/>
                <a:ea typeface="Roboto"/>
                <a:cs typeface="Roboto"/>
                <a:sym typeface="Roboto"/>
              </a:rPr>
              <a:t>What is Intellectual Property?</a:t>
            </a:r>
          </a:p>
          <a:p>
            <a:pPr indent="-514350" lvl="0" marL="514350" marR="0" rtl="0" algn="l">
              <a:spcBef>
                <a:spcPts val="560"/>
              </a:spcBef>
              <a:spcAft>
                <a:spcPts val="0"/>
              </a:spcAft>
              <a:buClr>
                <a:schemeClr val="accent1"/>
              </a:buClr>
              <a:buSzPct val="85000"/>
              <a:buFont typeface="Arial"/>
              <a:buAutoNum type="arabicPeriod"/>
            </a:pPr>
            <a:r>
              <a:rPr b="0" i="0" lang="en-US" sz="2800" u="none" cap="none" strike="noStrike">
                <a:solidFill>
                  <a:schemeClr val="dk1"/>
                </a:solidFill>
                <a:latin typeface="Roboto"/>
                <a:ea typeface="Roboto"/>
                <a:cs typeface="Roboto"/>
                <a:sym typeface="Roboto"/>
              </a:rPr>
              <a:t>Introduction to FOSS Licenses</a:t>
            </a:r>
          </a:p>
          <a:p>
            <a:pPr indent="-514350" lvl="0" marL="514350" marR="0" rtl="0" algn="l">
              <a:spcBef>
                <a:spcPts val="560"/>
              </a:spcBef>
              <a:spcAft>
                <a:spcPts val="0"/>
              </a:spcAft>
              <a:buClr>
                <a:schemeClr val="accent1"/>
              </a:buClr>
              <a:buSzPct val="85000"/>
              <a:buFont typeface="Arial"/>
              <a:buAutoNum type="arabicPeriod"/>
            </a:pPr>
            <a:r>
              <a:rPr b="0" i="0" lang="en-US" sz="2800" u="none" cap="none" strike="noStrike">
                <a:solidFill>
                  <a:schemeClr val="dk1"/>
                </a:solidFill>
                <a:latin typeface="Roboto"/>
                <a:ea typeface="Roboto"/>
                <a:cs typeface="Roboto"/>
                <a:sym typeface="Roboto"/>
              </a:rPr>
              <a:t>Introduction to FOSS Compliance</a:t>
            </a:r>
          </a:p>
          <a:p>
            <a:pPr indent="-514350" lvl="0" marL="514350" marR="0" rtl="0" algn="l">
              <a:spcBef>
                <a:spcPts val="560"/>
              </a:spcBef>
              <a:buClr>
                <a:schemeClr val="accent1"/>
              </a:buClr>
              <a:buSzPct val="85000"/>
              <a:buFont typeface="Arial"/>
              <a:buAutoNum type="arabicPeriod"/>
            </a:pPr>
            <a:r>
              <a:rPr b="0" i="0" lang="en-US" sz="2800" u="none" cap="none" strike="noStrike">
                <a:solidFill>
                  <a:schemeClr val="dk1"/>
                </a:solidFill>
                <a:latin typeface="Roboto"/>
                <a:ea typeface="Roboto"/>
                <a:cs typeface="Roboto"/>
                <a:sym typeface="Roboto"/>
              </a:rPr>
              <a:t>Key Software Concepts</a:t>
            </a:r>
            <a:br>
              <a:rPr b="0" i="0" lang="en-US" sz="2800" u="none" cap="none" strike="noStrike">
                <a:solidFill>
                  <a:schemeClr val="dk1"/>
                </a:solidFill>
                <a:latin typeface="Roboto"/>
                <a:ea typeface="Roboto"/>
                <a:cs typeface="Roboto"/>
                <a:sym typeface="Roboto"/>
              </a:rPr>
            </a:br>
            <a:r>
              <a:rPr b="0" i="0" lang="en-US" sz="2800" u="none" cap="none" strike="noStrike">
                <a:solidFill>
                  <a:schemeClr val="dk1"/>
                </a:solidFill>
                <a:latin typeface="Roboto"/>
                <a:ea typeface="Roboto"/>
                <a:cs typeface="Roboto"/>
                <a:sym typeface="Roboto"/>
              </a:rPr>
              <a:t>for FOSS Review</a:t>
            </a:r>
          </a:p>
        </p:txBody>
      </p:sp>
      <p:sp>
        <p:nvSpPr>
          <p:cNvPr id="69" name="Shape 69"/>
          <p:cNvSpPr txBox="1"/>
          <p:nvPr>
            <p:ph idx="2" type="body"/>
          </p:nvPr>
        </p:nvSpPr>
        <p:spPr>
          <a:xfrm>
            <a:off x="6197600" y="1673351"/>
            <a:ext cx="5384799" cy="4718303"/>
          </a:xfrm>
          <a:prstGeom prst="rect">
            <a:avLst/>
          </a:prstGeom>
          <a:noFill/>
          <a:ln>
            <a:noFill/>
          </a:ln>
        </p:spPr>
        <p:txBody>
          <a:bodyPr anchorCtr="0" anchor="t" bIns="45700" lIns="91425" rIns="91425" tIns="45700">
            <a:noAutofit/>
          </a:bodyPr>
          <a:lstStyle/>
          <a:p>
            <a:pPr indent="-514350" lvl="0" marL="514350" marR="0" rtl="0" algn="l">
              <a:spcBef>
                <a:spcPts val="0"/>
              </a:spcBef>
              <a:spcAft>
                <a:spcPts val="0"/>
              </a:spcAft>
              <a:buClr>
                <a:schemeClr val="accent1"/>
              </a:buClr>
              <a:buSzPct val="85000"/>
              <a:buFont typeface="Arial"/>
              <a:buAutoNum type="arabicPeriod" startAt="5"/>
            </a:pPr>
            <a:r>
              <a:rPr b="0" i="0" lang="en-US" sz="2800" u="none" cap="none" strike="noStrike">
                <a:solidFill>
                  <a:schemeClr val="dk1"/>
                </a:solidFill>
                <a:latin typeface="Roboto"/>
                <a:ea typeface="Roboto"/>
                <a:cs typeface="Roboto"/>
                <a:sym typeface="Roboto"/>
              </a:rPr>
              <a:t>Running a FOSS Review</a:t>
            </a:r>
          </a:p>
          <a:p>
            <a:pPr indent="-514350" lvl="0" marL="514350" marR="0" rtl="0" algn="l">
              <a:spcBef>
                <a:spcPts val="560"/>
              </a:spcBef>
              <a:spcAft>
                <a:spcPts val="0"/>
              </a:spcAft>
              <a:buClr>
                <a:schemeClr val="accent1"/>
              </a:buClr>
              <a:buSzPct val="85000"/>
              <a:buFont typeface="Arial"/>
              <a:buAutoNum type="arabicPeriod" startAt="5"/>
            </a:pPr>
            <a:r>
              <a:rPr b="0" i="0" lang="en-US" sz="2800" u="none" cap="none" strike="noStrike">
                <a:solidFill>
                  <a:schemeClr val="dk1"/>
                </a:solidFill>
                <a:latin typeface="Roboto"/>
                <a:ea typeface="Roboto"/>
                <a:cs typeface="Roboto"/>
                <a:sym typeface="Roboto"/>
              </a:rPr>
              <a:t>End to End Compliance Management</a:t>
            </a:r>
            <a:br>
              <a:rPr b="0" i="0" lang="en-US" sz="2800" u="none" cap="none" strike="noStrike">
                <a:solidFill>
                  <a:schemeClr val="dk1"/>
                </a:solidFill>
                <a:latin typeface="Roboto"/>
                <a:ea typeface="Roboto"/>
                <a:cs typeface="Roboto"/>
                <a:sym typeface="Roboto"/>
              </a:rPr>
            </a:br>
            <a:r>
              <a:rPr b="0" i="0" lang="en-US" sz="2800" u="none" cap="none" strike="noStrike">
                <a:solidFill>
                  <a:schemeClr val="dk1"/>
                </a:solidFill>
                <a:latin typeface="Roboto"/>
                <a:ea typeface="Roboto"/>
                <a:cs typeface="Roboto"/>
                <a:sym typeface="Roboto"/>
              </a:rPr>
              <a:t>(Example Process)</a:t>
            </a:r>
          </a:p>
          <a:p>
            <a:pPr indent="-514350" lvl="0" marL="514350" marR="0" rtl="0" algn="l">
              <a:spcBef>
                <a:spcPts val="560"/>
              </a:spcBef>
              <a:spcAft>
                <a:spcPts val="0"/>
              </a:spcAft>
              <a:buClr>
                <a:schemeClr val="accent1"/>
              </a:buClr>
              <a:buSzPct val="85000"/>
              <a:buFont typeface="Arial"/>
              <a:buAutoNum type="arabicPeriod" startAt="5"/>
            </a:pPr>
            <a:r>
              <a:rPr b="0" i="0" lang="en-US" sz="2800" u="none" cap="none" strike="noStrike">
                <a:solidFill>
                  <a:schemeClr val="dk1"/>
                </a:solidFill>
                <a:latin typeface="Roboto"/>
                <a:ea typeface="Roboto"/>
                <a:cs typeface="Roboto"/>
                <a:sym typeface="Roboto"/>
              </a:rPr>
              <a:t>Avoiding Compliance Pitfalls</a:t>
            </a:r>
          </a:p>
          <a:p>
            <a:pPr indent="-514350" lvl="0" marL="514350" marR="0" rtl="0" algn="l">
              <a:spcBef>
                <a:spcPts val="560"/>
              </a:spcBef>
              <a:buClr>
                <a:schemeClr val="accent1"/>
              </a:buClr>
              <a:buSzPct val="85000"/>
              <a:buFont typeface="Arial"/>
              <a:buAutoNum type="arabicPeriod" startAt="5"/>
            </a:pPr>
            <a:r>
              <a:rPr b="0" i="0" lang="en-US" sz="2800" u="none" cap="none" strike="noStrike">
                <a:solidFill>
                  <a:schemeClr val="dk1"/>
                </a:solidFill>
                <a:latin typeface="Roboto"/>
                <a:ea typeface="Roboto"/>
                <a:cs typeface="Roboto"/>
                <a:sym typeface="Roboto"/>
              </a:rPr>
              <a:t>Developer Guidelines</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sp>
        <p:nvSpPr>
          <p:cNvPr id="257" name="Shape 257"/>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Implementing Compliance Practices</a:t>
            </a:r>
          </a:p>
        </p:txBody>
      </p:sp>
      <p:sp>
        <p:nvSpPr>
          <p:cNvPr id="258" name="Shape 258"/>
          <p:cNvSpPr txBox="1"/>
          <p:nvPr>
            <p:ph idx="1" type="body"/>
          </p:nvPr>
        </p:nvSpPr>
        <p:spPr>
          <a:xfrm>
            <a:off x="609600" y="1608013"/>
            <a:ext cx="10972799" cy="4876799"/>
          </a:xfrm>
          <a:prstGeom prst="rect">
            <a:avLst/>
          </a:prstGeom>
          <a:noFill/>
          <a:ln>
            <a:noFill/>
          </a:ln>
        </p:spPr>
        <p:txBody>
          <a:bodyPr anchorCtr="0" anchor="t" bIns="45700" lIns="91425" rIns="91425" tIns="45700">
            <a:noAutofit/>
          </a:bodyPr>
          <a:lstStyle/>
          <a:p>
            <a:pPr indent="0" lvl="0" marL="0" marR="0" rtl="0" algn="l">
              <a:lnSpc>
                <a:spcPct val="130000"/>
              </a:lnSpc>
              <a:spcBef>
                <a:spcPts val="0"/>
              </a:spcBef>
              <a:spcAft>
                <a:spcPts val="0"/>
              </a:spcAft>
              <a:buClr>
                <a:schemeClr val="accent1"/>
              </a:buClr>
              <a:buSzPct val="25000"/>
              <a:buFont typeface="Arial"/>
              <a:buNone/>
            </a:pPr>
            <a:r>
              <a:rPr b="0" i="0" lang="en-US" sz="2400" u="none" cap="none" strike="noStrike">
                <a:solidFill>
                  <a:schemeClr val="dk1"/>
                </a:solidFill>
                <a:latin typeface="Roboto"/>
                <a:ea typeface="Roboto"/>
                <a:cs typeface="Roboto"/>
                <a:sym typeface="Roboto"/>
              </a:rPr>
              <a:t>Prepare business processes and sufficient staff to handle:</a:t>
            </a:r>
          </a:p>
          <a:p>
            <a:pPr indent="-182880" lvl="0" marL="182880" marR="0" rtl="0" algn="l">
              <a:lnSpc>
                <a:spcPct val="130000"/>
              </a:lnSpc>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Identification of the origin and license of all internal and external software</a:t>
            </a:r>
          </a:p>
          <a:p>
            <a:pPr indent="-182880" lvl="0" marL="182880" marR="0" rtl="0" algn="l">
              <a:lnSpc>
                <a:spcPct val="130000"/>
              </a:lnSpc>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Tracking FOSS software within the development process</a:t>
            </a:r>
          </a:p>
          <a:p>
            <a:pPr indent="-182880" lvl="0" marL="182880" marR="0" rtl="0" algn="l">
              <a:lnSpc>
                <a:spcPct val="130000"/>
              </a:lnSpc>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Performing FOSS review and identifying license obligations</a:t>
            </a:r>
          </a:p>
          <a:p>
            <a:pPr indent="-182880" lvl="0" marL="182880" marR="0" rtl="0" algn="l">
              <a:lnSpc>
                <a:spcPct val="130000"/>
              </a:lnSpc>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Fulfillment of license obligations when product ships </a:t>
            </a:r>
          </a:p>
          <a:p>
            <a:pPr indent="-182880" lvl="0" marL="182880" marR="0" rtl="0" algn="l">
              <a:lnSpc>
                <a:spcPct val="130000"/>
              </a:lnSpc>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Oversight for FOSS Compliance Program, creation of policy, and compliance decisions</a:t>
            </a:r>
          </a:p>
          <a:p>
            <a:pPr indent="-182880" lvl="0" marL="182880" marR="0" rtl="0" algn="l">
              <a:lnSpc>
                <a:spcPct val="130000"/>
              </a:lnSpc>
              <a:spcBef>
                <a:spcPts val="480"/>
              </a:spcBef>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Training</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3" name="Shape 263"/>
        <p:cNvGrpSpPr/>
        <p:nvPr/>
      </p:nvGrpSpPr>
      <p:grpSpPr>
        <a:xfrm>
          <a:off x="0" y="0"/>
          <a:ext cx="0" cy="0"/>
          <a:chOff x="0" y="0"/>
          <a:chExt cx="0" cy="0"/>
        </a:xfrm>
      </p:grpSpPr>
      <p:sp>
        <p:nvSpPr>
          <p:cNvPr id="264" name="Shape 264"/>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Compliance Benefits</a:t>
            </a:r>
          </a:p>
        </p:txBody>
      </p:sp>
      <p:sp>
        <p:nvSpPr>
          <p:cNvPr id="265" name="Shape 265"/>
          <p:cNvSpPr txBox="1"/>
          <p:nvPr>
            <p:ph idx="1" type="body"/>
          </p:nvPr>
        </p:nvSpPr>
        <p:spPr>
          <a:xfrm>
            <a:off x="609600" y="1608013"/>
            <a:ext cx="10972799" cy="4876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accent1"/>
              </a:buClr>
              <a:buSzPct val="25000"/>
              <a:buFont typeface="Arial"/>
              <a:buNone/>
            </a:pPr>
            <a:r>
              <a:rPr b="0" i="0" lang="en-US" sz="2400" u="none" cap="none" strike="noStrike">
                <a:solidFill>
                  <a:schemeClr val="dk1"/>
                </a:solidFill>
                <a:latin typeface="Roboto"/>
                <a:ea typeface="Roboto"/>
                <a:cs typeface="Roboto"/>
                <a:sym typeface="Roboto"/>
              </a:rPr>
              <a:t>Benefits of a robust FOSS Compliance program include:</a:t>
            </a:r>
          </a:p>
          <a:p>
            <a:pPr indent="-182880" lvl="0" marL="182880" marR="0" rtl="0" algn="l">
              <a:lnSpc>
                <a:spcPct val="130000"/>
              </a:lnSpc>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Increased understanding of the benefits of FOSS and how it impacts your organization</a:t>
            </a:r>
          </a:p>
          <a:p>
            <a:pPr indent="-182880" lvl="0" marL="182880" marR="0" rtl="0" algn="l">
              <a:lnSpc>
                <a:spcPct val="130000"/>
              </a:lnSpc>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Increased understanding of the costs and risks associated with using FOSS </a:t>
            </a:r>
          </a:p>
          <a:p>
            <a:pPr indent="-182880" lvl="0" marL="182880" marR="0" rtl="0" algn="l">
              <a:lnSpc>
                <a:spcPct val="129998"/>
              </a:lnSpc>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Increased knowledge of available FOSS solutions</a:t>
            </a:r>
          </a:p>
          <a:p>
            <a:pPr indent="-182880" lvl="0" marL="182880" marR="0" rtl="0" algn="l">
              <a:lnSpc>
                <a:spcPct val="129998"/>
              </a:lnSpc>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Reduction and management of infringement risk, increased respect of FOSS developers/owners’ licensing choices</a:t>
            </a:r>
          </a:p>
          <a:p>
            <a:pPr indent="-182880" lvl="0" marL="182880" marR="0" rtl="0" algn="l">
              <a:lnSpc>
                <a:spcPct val="130000"/>
              </a:lnSpc>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Fostering relationships with the FOSS community and FOSS organizations</a:t>
            </a:r>
          </a:p>
          <a:p>
            <a:pPr indent="-182880" lvl="0" marL="182880" marR="0" rtl="0" algn="l">
              <a:lnSpc>
                <a:spcPct val="129998"/>
              </a:lnSpc>
              <a:spcBef>
                <a:spcPts val="480"/>
              </a:spcBef>
              <a:buClr>
                <a:schemeClr val="accent1"/>
              </a:buClr>
              <a:buSzPct val="85000"/>
              <a:buFont typeface="Arial"/>
              <a:buNone/>
            </a:pPr>
            <a:r>
              <a:t/>
            </a:r>
            <a:endParaRPr b="0" i="0" sz="2400" u="none" cap="none" strike="noStrike">
              <a:solidFill>
                <a:schemeClr val="dk1"/>
              </a:solidFill>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0" name="Shape 270"/>
        <p:cNvGrpSpPr/>
        <p:nvPr/>
      </p:nvGrpSpPr>
      <p:grpSpPr>
        <a:xfrm>
          <a:off x="0" y="0"/>
          <a:ext cx="0" cy="0"/>
          <a:chOff x="0" y="0"/>
          <a:chExt cx="0" cy="0"/>
        </a:xfrm>
      </p:grpSpPr>
      <p:sp>
        <p:nvSpPr>
          <p:cNvPr id="271" name="Shape 271"/>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Check Your Understanding</a:t>
            </a:r>
          </a:p>
        </p:txBody>
      </p:sp>
      <p:sp>
        <p:nvSpPr>
          <p:cNvPr id="272" name="Shape 272"/>
          <p:cNvSpPr txBox="1"/>
          <p:nvPr>
            <p:ph idx="1" type="body"/>
          </p:nvPr>
        </p:nvSpPr>
        <p:spPr>
          <a:xfrm>
            <a:off x="609600" y="1608013"/>
            <a:ext cx="10972799" cy="4876799"/>
          </a:xfrm>
          <a:prstGeom prst="rect">
            <a:avLst/>
          </a:prstGeom>
          <a:noFill/>
          <a:ln>
            <a:noFill/>
          </a:ln>
        </p:spPr>
        <p:txBody>
          <a:bodyPr anchorCtr="0" anchor="t" bIns="45700" lIns="91425" rIns="91425" tIns="45700">
            <a:noAutofit/>
          </a:bodyPr>
          <a:lstStyle/>
          <a:p>
            <a:pPr indent="-182880" lvl="0" marL="182880" marR="0" rtl="0" algn="l">
              <a:lnSpc>
                <a:spcPct val="130000"/>
              </a:lnSpc>
              <a:spcBef>
                <a:spcPts val="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What does FOSS compliance mean?</a:t>
            </a:r>
          </a:p>
          <a:p>
            <a:pPr indent="-182880" lvl="0" marL="182880" marR="0" rtl="0" algn="l">
              <a:lnSpc>
                <a:spcPct val="130000"/>
              </a:lnSpc>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What are two main goals of a FOSS Compliance Program?</a:t>
            </a:r>
          </a:p>
          <a:p>
            <a:pPr indent="-182880" lvl="0" marL="182880" marR="0" rtl="0" algn="l">
              <a:lnSpc>
                <a:spcPct val="130000"/>
              </a:lnSpc>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List and describe important business practices of a FOSS Compliance Program.</a:t>
            </a:r>
          </a:p>
          <a:p>
            <a:pPr indent="-182880" lvl="0" marL="182880" marR="0" rtl="0" algn="l">
              <a:lnSpc>
                <a:spcPct val="130000"/>
              </a:lnSpc>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What are some benefits of a FOSS Compliance Program?</a:t>
            </a:r>
          </a:p>
          <a:p>
            <a:pPr indent="0" lvl="0" marL="0" marR="0" rtl="0" algn="l">
              <a:lnSpc>
                <a:spcPct val="130000"/>
              </a:lnSpc>
              <a:spcBef>
                <a:spcPts val="480"/>
              </a:spcBef>
              <a:buClr>
                <a:schemeClr val="accent1"/>
              </a:buClr>
              <a:buSzPct val="25000"/>
              <a:buFont typeface="Arial"/>
              <a:buNone/>
            </a:pPr>
            <a:r>
              <a:t/>
            </a:r>
            <a:endParaRPr b="0" i="0" sz="2400" u="none" cap="none" strike="noStrike">
              <a:solidFill>
                <a:schemeClr val="dk1"/>
              </a:solidFill>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sp>
        <p:nvSpPr>
          <p:cNvPr id="278" name="Shape 278"/>
          <p:cNvSpPr txBox="1"/>
          <p:nvPr>
            <p:ph type="title"/>
          </p:nvPr>
        </p:nvSpPr>
        <p:spPr>
          <a:xfrm>
            <a:off x="963083" y="2362200"/>
            <a:ext cx="10363200" cy="2200275"/>
          </a:xfrm>
          <a:prstGeom prst="rect">
            <a:avLst/>
          </a:prstGeom>
          <a:noFill/>
          <a:ln>
            <a:noFill/>
          </a:ln>
        </p:spPr>
        <p:txBody>
          <a:bodyPr anchorCtr="0" anchor="b" bIns="45700" lIns="91425" rIns="91425" tIns="45700">
            <a:noAutofit/>
          </a:bodyPr>
          <a:lstStyle/>
          <a:p>
            <a:pPr indent="0" lvl="0" marL="0" marR="0" rtl="0" algn="l">
              <a:spcBef>
                <a:spcPts val="0"/>
              </a:spcBef>
              <a:buClr>
                <a:schemeClr val="lt2"/>
              </a:buClr>
              <a:buSzPct val="25000"/>
              <a:buFont typeface="Roboto"/>
              <a:buNone/>
            </a:pPr>
            <a:r>
              <a:rPr b="0" i="0" lang="en-US" sz="3200" u="none" cap="none" strike="noStrike">
                <a:solidFill>
                  <a:schemeClr val="lt2"/>
                </a:solidFill>
                <a:latin typeface="Roboto"/>
                <a:ea typeface="Roboto"/>
                <a:cs typeface="Roboto"/>
                <a:sym typeface="Roboto"/>
              </a:rPr>
              <a:t>CHAPTER 4</a:t>
            </a:r>
          </a:p>
        </p:txBody>
      </p:sp>
      <p:sp>
        <p:nvSpPr>
          <p:cNvPr id="279" name="Shape 279"/>
          <p:cNvSpPr txBox="1"/>
          <p:nvPr>
            <p:ph idx="1" type="body"/>
          </p:nvPr>
        </p:nvSpPr>
        <p:spPr>
          <a:xfrm>
            <a:off x="963083" y="4626864"/>
            <a:ext cx="10363200" cy="1500187"/>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accent1"/>
              </a:buClr>
              <a:buSzPct val="25000"/>
              <a:buFont typeface="Arial"/>
              <a:buNone/>
            </a:pPr>
            <a:r>
              <a:rPr b="0" i="0" lang="en-US" sz="4800" u="none" cap="none" strike="noStrike">
                <a:solidFill>
                  <a:schemeClr val="lt2"/>
                </a:solidFill>
                <a:latin typeface="Roboto Medium"/>
                <a:ea typeface="Roboto Medium"/>
                <a:cs typeface="Roboto Medium"/>
                <a:sym typeface="Roboto Medium"/>
              </a:rPr>
              <a:t>Key Software Concepts</a:t>
            </a:r>
            <a:br>
              <a:rPr b="0" i="0" lang="en-US" sz="4800" u="none" cap="none" strike="noStrike">
                <a:solidFill>
                  <a:schemeClr val="lt2"/>
                </a:solidFill>
                <a:latin typeface="Roboto Medium"/>
                <a:ea typeface="Roboto Medium"/>
                <a:cs typeface="Roboto Medium"/>
                <a:sym typeface="Roboto Medium"/>
              </a:rPr>
            </a:br>
            <a:r>
              <a:rPr b="0" i="0" lang="en-US" sz="4800" u="none" cap="none" strike="noStrike">
                <a:solidFill>
                  <a:schemeClr val="lt2"/>
                </a:solidFill>
                <a:latin typeface="Roboto Medium"/>
                <a:ea typeface="Roboto Medium"/>
                <a:cs typeface="Roboto Medium"/>
                <a:sym typeface="Roboto Medium"/>
              </a:rPr>
              <a:t>for FOSS Review</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4" name="Shape 284"/>
        <p:cNvGrpSpPr/>
        <p:nvPr/>
      </p:nvGrpSpPr>
      <p:grpSpPr>
        <a:xfrm>
          <a:off x="0" y="0"/>
          <a:ext cx="0" cy="0"/>
          <a:chOff x="0" y="0"/>
          <a:chExt cx="0" cy="0"/>
        </a:xfrm>
      </p:grpSpPr>
      <p:sp>
        <p:nvSpPr>
          <p:cNvPr id="285" name="Shape 285"/>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How do you want to use a FOSS component?</a:t>
            </a:r>
          </a:p>
        </p:txBody>
      </p:sp>
      <p:sp>
        <p:nvSpPr>
          <p:cNvPr id="286" name="Shape 286"/>
          <p:cNvSpPr txBox="1"/>
          <p:nvPr>
            <p:ph idx="1" type="body"/>
          </p:nvPr>
        </p:nvSpPr>
        <p:spPr>
          <a:xfrm>
            <a:off x="609600" y="1608013"/>
            <a:ext cx="10972799" cy="4876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accent1"/>
              </a:buClr>
              <a:buSzPct val="25000"/>
              <a:buFont typeface="Arial"/>
              <a:buNone/>
            </a:pPr>
            <a:r>
              <a:rPr b="0" i="0" lang="en-US" sz="2400" u="none" cap="none" strike="noStrike">
                <a:solidFill>
                  <a:schemeClr val="dk1"/>
                </a:solidFill>
                <a:latin typeface="Roboto"/>
                <a:ea typeface="Roboto"/>
                <a:cs typeface="Roboto"/>
                <a:sym typeface="Roboto"/>
              </a:rPr>
              <a:t>Common scenarios include:</a:t>
            </a:r>
          </a:p>
          <a:p>
            <a:pPr indent="-342900" lvl="0" marL="34290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Incorporation</a:t>
            </a:r>
          </a:p>
          <a:p>
            <a:pPr indent="-342900" lvl="0" marL="34290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Linking</a:t>
            </a:r>
          </a:p>
          <a:p>
            <a:pPr indent="-342900" lvl="0" marL="34290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Modification</a:t>
            </a:r>
          </a:p>
          <a:p>
            <a:pPr indent="-342900" lvl="0" marL="34290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Translation</a:t>
            </a:r>
          </a:p>
          <a:p>
            <a:pPr indent="-342900" lvl="0" marL="342900" marR="0" rtl="0" algn="l">
              <a:spcBef>
                <a:spcPts val="480"/>
              </a:spcBef>
              <a:spcAft>
                <a:spcPts val="0"/>
              </a:spcAft>
              <a:buClr>
                <a:schemeClr val="accent1"/>
              </a:buClr>
              <a:buSzPct val="85000"/>
              <a:buFont typeface="Arial"/>
              <a:buNone/>
            </a:pPr>
            <a:r>
              <a:t/>
            </a:r>
            <a:endParaRPr b="1" i="0" sz="2400" u="none" cap="none" strike="noStrike">
              <a:solidFill>
                <a:schemeClr val="dk1"/>
              </a:solidFill>
              <a:latin typeface="Roboto"/>
              <a:ea typeface="Roboto"/>
              <a:cs typeface="Roboto"/>
              <a:sym typeface="Roboto"/>
            </a:endParaRPr>
          </a:p>
          <a:p>
            <a:pPr indent="-182880" lvl="0" marL="182880" marR="0" rtl="0" algn="l">
              <a:spcBef>
                <a:spcPts val="480"/>
              </a:spcBef>
              <a:buClr>
                <a:schemeClr val="accent1"/>
              </a:buClr>
              <a:buSzPct val="85000"/>
              <a:buFont typeface="Arial"/>
              <a:buNone/>
            </a:pPr>
            <a:r>
              <a:t/>
            </a:r>
            <a:endParaRPr b="0" i="0" sz="2400" u="none" cap="none" strike="noStrike">
              <a:solidFill>
                <a:schemeClr val="dk1"/>
              </a:solidFill>
              <a:latin typeface="Roboto"/>
              <a:ea typeface="Roboto"/>
              <a:cs typeface="Roboto"/>
              <a:sym typeface="Robo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1" name="Shape 291"/>
        <p:cNvGrpSpPr/>
        <p:nvPr/>
      </p:nvGrpSpPr>
      <p:grpSpPr>
        <a:xfrm>
          <a:off x="0" y="0"/>
          <a:ext cx="0" cy="0"/>
          <a:chOff x="0" y="0"/>
          <a:chExt cx="0" cy="0"/>
        </a:xfrm>
      </p:grpSpPr>
      <p:sp>
        <p:nvSpPr>
          <p:cNvPr id="292" name="Shape 292"/>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Incorporation</a:t>
            </a:r>
          </a:p>
        </p:txBody>
      </p:sp>
      <p:sp>
        <p:nvSpPr>
          <p:cNvPr id="293" name="Shape 293"/>
          <p:cNvSpPr txBox="1"/>
          <p:nvPr>
            <p:ph idx="1" type="body"/>
          </p:nvPr>
        </p:nvSpPr>
        <p:spPr>
          <a:xfrm>
            <a:off x="609600" y="1600200"/>
            <a:ext cx="5639945" cy="4876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accent1"/>
              </a:buClr>
              <a:buSzPct val="25000"/>
              <a:buFont typeface="Arial"/>
              <a:buNone/>
            </a:pPr>
            <a:r>
              <a:rPr b="0" i="0" lang="en-US" sz="2400" u="none" cap="none" strike="noStrike">
                <a:solidFill>
                  <a:schemeClr val="dk1"/>
                </a:solidFill>
                <a:latin typeface="Roboto"/>
                <a:ea typeface="Roboto"/>
                <a:cs typeface="Roboto"/>
                <a:sym typeface="Roboto"/>
              </a:rPr>
              <a:t>A developer may copy portions of a FOSS component into your software product. </a:t>
            </a:r>
          </a:p>
          <a:p>
            <a:pPr indent="0" lvl="0" marL="0" marR="0" rtl="0" algn="l">
              <a:spcBef>
                <a:spcPts val="480"/>
              </a:spcBef>
              <a:spcAft>
                <a:spcPts val="0"/>
              </a:spcAft>
              <a:buClr>
                <a:schemeClr val="accent1"/>
              </a:buClr>
              <a:buSzPct val="25000"/>
              <a:buFont typeface="Arial"/>
              <a:buNone/>
            </a:pPr>
            <a:r>
              <a:t/>
            </a:r>
            <a:endParaRPr b="0" i="0" sz="2400" u="none" cap="none" strike="noStrike">
              <a:solidFill>
                <a:schemeClr val="dk1"/>
              </a:solidFill>
              <a:latin typeface="Roboto"/>
              <a:ea typeface="Roboto"/>
              <a:cs typeface="Roboto"/>
              <a:sym typeface="Roboto"/>
            </a:endParaRPr>
          </a:p>
          <a:p>
            <a:pPr indent="0" lvl="0" marL="0" marR="0" rtl="0" algn="l">
              <a:spcBef>
                <a:spcPts val="480"/>
              </a:spcBef>
              <a:spcAft>
                <a:spcPts val="0"/>
              </a:spcAft>
              <a:buClr>
                <a:schemeClr val="accent1"/>
              </a:buClr>
              <a:buSzPct val="25000"/>
              <a:buFont typeface="Arial"/>
              <a:buNone/>
            </a:pPr>
            <a:r>
              <a:rPr b="0" i="0" lang="en-US" sz="2400" u="none" cap="none" strike="noStrike">
                <a:solidFill>
                  <a:schemeClr val="dk1"/>
                </a:solidFill>
                <a:latin typeface="Roboto"/>
                <a:ea typeface="Roboto"/>
                <a:cs typeface="Roboto"/>
                <a:sym typeface="Roboto"/>
              </a:rPr>
              <a:t>Relevant terms include:</a:t>
            </a:r>
          </a:p>
          <a:p>
            <a:pPr indent="-342900" lvl="0" marL="34290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Integrating</a:t>
            </a:r>
          </a:p>
          <a:p>
            <a:pPr indent="-342900" lvl="0" marL="34290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Merging</a:t>
            </a:r>
          </a:p>
          <a:p>
            <a:pPr indent="-342900" lvl="0" marL="34290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Pasting</a:t>
            </a:r>
          </a:p>
          <a:p>
            <a:pPr indent="-342900" lvl="0" marL="34290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Adapting</a:t>
            </a:r>
          </a:p>
          <a:p>
            <a:pPr indent="-342900" lvl="0" marL="34290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Inserting</a:t>
            </a:r>
          </a:p>
          <a:p>
            <a:pPr indent="-182880" lvl="0" marL="182880" marR="0" rtl="0" algn="l">
              <a:spcBef>
                <a:spcPts val="480"/>
              </a:spcBef>
              <a:buClr>
                <a:schemeClr val="accent1"/>
              </a:buClr>
              <a:buSzPct val="85000"/>
              <a:buFont typeface="Arial"/>
              <a:buNone/>
            </a:pPr>
            <a:r>
              <a:t/>
            </a:r>
            <a:endParaRPr b="0" i="0" sz="2400" u="none" cap="none" strike="noStrike">
              <a:solidFill>
                <a:schemeClr val="dk1"/>
              </a:solidFill>
              <a:latin typeface="Roboto"/>
              <a:ea typeface="Roboto"/>
              <a:cs typeface="Roboto"/>
              <a:sym typeface="Roboto"/>
            </a:endParaRPr>
          </a:p>
        </p:txBody>
      </p:sp>
      <p:pic>
        <p:nvPicPr>
          <p:cNvPr id="294" name="Shape 294"/>
          <p:cNvPicPr preferRelativeResize="0"/>
          <p:nvPr/>
        </p:nvPicPr>
        <p:blipFill rotWithShape="1">
          <a:blip r:embed="rId3">
            <a:alphaModFix/>
          </a:blip>
          <a:srcRect b="0" l="0" r="0" t="0"/>
          <a:stretch/>
        </p:blipFill>
        <p:spPr>
          <a:xfrm>
            <a:off x="5321796" y="1377183"/>
            <a:ext cx="7600936" cy="427552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9" name="Shape 299"/>
        <p:cNvGrpSpPr/>
        <p:nvPr/>
      </p:nvGrpSpPr>
      <p:grpSpPr>
        <a:xfrm>
          <a:off x="0" y="0"/>
          <a:ext cx="0" cy="0"/>
          <a:chOff x="0" y="0"/>
          <a:chExt cx="0" cy="0"/>
        </a:xfrm>
      </p:grpSpPr>
      <p:sp>
        <p:nvSpPr>
          <p:cNvPr id="300" name="Shape 300"/>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Linking</a:t>
            </a:r>
          </a:p>
        </p:txBody>
      </p:sp>
      <p:sp>
        <p:nvSpPr>
          <p:cNvPr id="301" name="Shape 301"/>
          <p:cNvSpPr txBox="1"/>
          <p:nvPr>
            <p:ph idx="1" type="body"/>
          </p:nvPr>
        </p:nvSpPr>
        <p:spPr>
          <a:xfrm>
            <a:off x="609600" y="1600200"/>
            <a:ext cx="5639945" cy="4876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accent1"/>
              </a:buClr>
              <a:buSzPct val="25000"/>
              <a:buFont typeface="Arial"/>
              <a:buNone/>
            </a:pPr>
            <a:r>
              <a:rPr b="0" i="0" lang="en-US" sz="2400" u="none" cap="none" strike="noStrike">
                <a:solidFill>
                  <a:schemeClr val="dk1"/>
                </a:solidFill>
                <a:latin typeface="Roboto"/>
                <a:ea typeface="Roboto"/>
                <a:cs typeface="Roboto"/>
                <a:sym typeface="Roboto"/>
              </a:rPr>
              <a:t>A developer may link or join a FOSS component with your software product. </a:t>
            </a:r>
          </a:p>
          <a:p>
            <a:pPr indent="0" lvl="0" marL="0" marR="0" rtl="0" algn="l">
              <a:spcBef>
                <a:spcPts val="480"/>
              </a:spcBef>
              <a:spcAft>
                <a:spcPts val="0"/>
              </a:spcAft>
              <a:buClr>
                <a:schemeClr val="accent1"/>
              </a:buClr>
              <a:buSzPct val="25000"/>
              <a:buFont typeface="Arial"/>
              <a:buNone/>
            </a:pPr>
            <a:r>
              <a:t/>
            </a:r>
            <a:endParaRPr b="0" i="0" sz="2400" u="none" cap="none" strike="noStrike">
              <a:solidFill>
                <a:schemeClr val="dk1"/>
              </a:solidFill>
              <a:latin typeface="Roboto"/>
              <a:ea typeface="Roboto"/>
              <a:cs typeface="Roboto"/>
              <a:sym typeface="Roboto"/>
            </a:endParaRPr>
          </a:p>
          <a:p>
            <a:pPr indent="0" lvl="0" marL="0" marR="0" rtl="0" algn="l">
              <a:spcBef>
                <a:spcPts val="480"/>
              </a:spcBef>
              <a:spcAft>
                <a:spcPts val="0"/>
              </a:spcAft>
              <a:buClr>
                <a:schemeClr val="accent1"/>
              </a:buClr>
              <a:buSzPct val="25000"/>
              <a:buFont typeface="Arial"/>
              <a:buNone/>
            </a:pPr>
            <a:r>
              <a:rPr b="0" i="0" lang="en-US" sz="2400" u="none" cap="none" strike="noStrike">
                <a:solidFill>
                  <a:schemeClr val="dk1"/>
                </a:solidFill>
                <a:latin typeface="Roboto"/>
                <a:ea typeface="Roboto"/>
                <a:cs typeface="Roboto"/>
                <a:sym typeface="Roboto"/>
              </a:rPr>
              <a:t>Relevant terms include:</a:t>
            </a:r>
          </a:p>
          <a:p>
            <a:pPr indent="-342900" lvl="0" marL="34290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Static/Dynamic Linking</a:t>
            </a:r>
          </a:p>
          <a:p>
            <a:pPr indent="-342900" lvl="0" marL="34290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Pairing</a:t>
            </a:r>
          </a:p>
          <a:p>
            <a:pPr indent="-342900" lvl="0" marL="34290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Combining</a:t>
            </a:r>
          </a:p>
          <a:p>
            <a:pPr indent="-342900" lvl="0" marL="34290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Utilizing</a:t>
            </a:r>
          </a:p>
          <a:p>
            <a:pPr indent="-342900" lvl="0" marL="34290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Packaging</a:t>
            </a:r>
          </a:p>
          <a:p>
            <a:pPr indent="-342900" lvl="0" marL="34290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Creating interdependency</a:t>
            </a:r>
          </a:p>
          <a:p>
            <a:pPr indent="-182880" lvl="0" marL="182880" marR="0" rtl="0" algn="l">
              <a:spcBef>
                <a:spcPts val="480"/>
              </a:spcBef>
              <a:buClr>
                <a:schemeClr val="accent1"/>
              </a:buClr>
              <a:buSzPct val="85000"/>
              <a:buFont typeface="Arial"/>
              <a:buNone/>
            </a:pPr>
            <a:r>
              <a:t/>
            </a:r>
            <a:endParaRPr b="0" i="0" sz="2400" u="none" cap="none" strike="noStrike">
              <a:solidFill>
                <a:schemeClr val="dk1"/>
              </a:solidFill>
              <a:latin typeface="Roboto"/>
              <a:ea typeface="Roboto"/>
              <a:cs typeface="Roboto"/>
              <a:sym typeface="Roboto"/>
            </a:endParaRPr>
          </a:p>
        </p:txBody>
      </p:sp>
      <p:pic>
        <p:nvPicPr>
          <p:cNvPr id="302" name="Shape 302"/>
          <p:cNvPicPr preferRelativeResize="0"/>
          <p:nvPr/>
        </p:nvPicPr>
        <p:blipFill rotWithShape="1">
          <a:blip r:embed="rId3">
            <a:alphaModFix/>
          </a:blip>
          <a:srcRect b="0" l="0" r="0" t="0"/>
          <a:stretch/>
        </p:blipFill>
        <p:spPr>
          <a:xfrm>
            <a:off x="4365057" y="1441279"/>
            <a:ext cx="9234920" cy="519464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7" name="Shape 307"/>
        <p:cNvGrpSpPr/>
        <p:nvPr/>
      </p:nvGrpSpPr>
      <p:grpSpPr>
        <a:xfrm>
          <a:off x="0" y="0"/>
          <a:ext cx="0" cy="0"/>
          <a:chOff x="0" y="0"/>
          <a:chExt cx="0" cy="0"/>
        </a:xfrm>
      </p:grpSpPr>
      <p:sp>
        <p:nvSpPr>
          <p:cNvPr id="308" name="Shape 308"/>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Modification</a:t>
            </a:r>
          </a:p>
        </p:txBody>
      </p:sp>
      <p:sp>
        <p:nvSpPr>
          <p:cNvPr id="309" name="Shape 309"/>
          <p:cNvSpPr txBox="1"/>
          <p:nvPr>
            <p:ph idx="1" type="body"/>
          </p:nvPr>
        </p:nvSpPr>
        <p:spPr>
          <a:xfrm>
            <a:off x="609600" y="1600200"/>
            <a:ext cx="3604889" cy="4876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accent1"/>
              </a:buClr>
              <a:buSzPct val="25000"/>
              <a:buFont typeface="Arial"/>
              <a:buNone/>
            </a:pPr>
            <a:r>
              <a:rPr b="0" i="0" lang="en-US" sz="2400" u="none" cap="none" strike="noStrike">
                <a:solidFill>
                  <a:schemeClr val="dk1"/>
                </a:solidFill>
                <a:latin typeface="Roboto"/>
                <a:ea typeface="Roboto"/>
                <a:cs typeface="Roboto"/>
                <a:sym typeface="Roboto"/>
              </a:rPr>
              <a:t>A developer may make changes to a FOSS component, including:</a:t>
            </a:r>
          </a:p>
          <a:p>
            <a:pPr indent="0" lvl="0" marL="0" marR="0" rtl="0" algn="l">
              <a:spcBef>
                <a:spcPts val="480"/>
              </a:spcBef>
              <a:spcAft>
                <a:spcPts val="0"/>
              </a:spcAft>
              <a:buClr>
                <a:schemeClr val="accent1"/>
              </a:buClr>
              <a:buSzPct val="25000"/>
              <a:buFont typeface="Arial"/>
              <a:buNone/>
            </a:pPr>
            <a:r>
              <a:t/>
            </a:r>
            <a:endParaRPr b="0" i="0" sz="2400" u="none" cap="none" strike="noStrike">
              <a:solidFill>
                <a:schemeClr val="dk1"/>
              </a:solidFill>
              <a:latin typeface="Roboto"/>
              <a:ea typeface="Roboto"/>
              <a:cs typeface="Roboto"/>
              <a:sym typeface="Roboto"/>
            </a:endParaRP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Adding/injecting new code into the FOSS component</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Fixing, optimizing or making changes to the FOSS component</a:t>
            </a:r>
          </a:p>
          <a:p>
            <a:pPr indent="-182880" lvl="0" marL="182880" marR="0" rtl="0" algn="l">
              <a:spcBef>
                <a:spcPts val="480"/>
              </a:spcBef>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Deleting or removing code</a:t>
            </a:r>
          </a:p>
        </p:txBody>
      </p:sp>
      <p:pic>
        <p:nvPicPr>
          <p:cNvPr id="310" name="Shape 310"/>
          <p:cNvPicPr preferRelativeResize="0"/>
          <p:nvPr/>
        </p:nvPicPr>
        <p:blipFill rotWithShape="1">
          <a:blip r:embed="rId3">
            <a:alphaModFix/>
          </a:blip>
          <a:srcRect b="0" l="0" r="0" t="0"/>
          <a:stretch/>
        </p:blipFill>
        <p:spPr>
          <a:xfrm>
            <a:off x="3499492" y="482418"/>
            <a:ext cx="7619997" cy="5819774"/>
          </a:xfrm>
          <a:prstGeom prst="rect">
            <a:avLst/>
          </a:prstGeom>
          <a:noFill/>
          <a:ln>
            <a:noFill/>
          </a:ln>
        </p:spPr>
      </p:pic>
      <p:sp>
        <p:nvSpPr>
          <p:cNvPr id="311" name="Shape 311"/>
          <p:cNvSpPr txBox="1"/>
          <p:nvPr/>
        </p:nvSpPr>
        <p:spPr>
          <a:xfrm>
            <a:off x="9891257" y="2744106"/>
            <a:ext cx="1850170" cy="156966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2400" u="none" cap="none" strike="noStrike">
                <a:solidFill>
                  <a:schemeClr val="dk1"/>
                </a:solidFill>
                <a:latin typeface="Roboto Condensed"/>
                <a:ea typeface="Roboto Condensed"/>
                <a:cs typeface="Roboto Condensed"/>
                <a:sym typeface="Roboto Condensed"/>
              </a:rPr>
              <a:t>Fixing </a:t>
            </a:r>
          </a:p>
          <a:p>
            <a:pPr indent="0" lvl="0" marL="0" marR="0" rtl="0" algn="l">
              <a:spcBef>
                <a:spcPts val="0"/>
              </a:spcBef>
              <a:buSzPct val="25000"/>
              <a:buNone/>
            </a:pPr>
            <a:r>
              <a:rPr lang="en-US" sz="2400">
                <a:solidFill>
                  <a:schemeClr val="dk1"/>
                </a:solidFill>
                <a:latin typeface="Roboto Condensed"/>
                <a:ea typeface="Roboto Condensed"/>
                <a:cs typeface="Roboto Condensed"/>
                <a:sym typeface="Roboto Condensed"/>
              </a:rPr>
              <a:t>Optimizing</a:t>
            </a:r>
          </a:p>
          <a:p>
            <a:pPr indent="0" lvl="0" marL="0" marR="0" rtl="0" algn="l">
              <a:spcBef>
                <a:spcPts val="0"/>
              </a:spcBef>
              <a:buSzPct val="25000"/>
              <a:buNone/>
            </a:pPr>
            <a:r>
              <a:rPr lang="en-US" sz="2400">
                <a:solidFill>
                  <a:schemeClr val="dk1"/>
                </a:solidFill>
                <a:latin typeface="Roboto Condensed"/>
                <a:ea typeface="Roboto Condensed"/>
                <a:cs typeface="Roboto Condensed"/>
                <a:sym typeface="Roboto Condensed"/>
              </a:rPr>
              <a:t>Changing</a:t>
            </a:r>
          </a:p>
          <a:p>
            <a:pPr indent="0" lvl="0" marL="0" marR="0" rtl="0" algn="l">
              <a:spcBef>
                <a:spcPts val="0"/>
              </a:spcBef>
              <a:buNone/>
            </a:pPr>
            <a:r>
              <a:t/>
            </a:r>
            <a:endParaRPr sz="2400">
              <a:solidFill>
                <a:schemeClr val="dk1"/>
              </a:solidFill>
              <a:latin typeface="Roboto Condensed"/>
              <a:ea typeface="Roboto Condensed"/>
              <a:cs typeface="Roboto Condensed"/>
              <a:sym typeface="Roboto Condensed"/>
            </a:endParaRPr>
          </a:p>
        </p:txBody>
      </p:sp>
      <p:sp>
        <p:nvSpPr>
          <p:cNvPr id="312" name="Shape 312"/>
          <p:cNvSpPr txBox="1"/>
          <p:nvPr/>
        </p:nvSpPr>
        <p:spPr>
          <a:xfrm>
            <a:off x="4427521" y="1459040"/>
            <a:ext cx="1741388" cy="110799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400">
                <a:solidFill>
                  <a:schemeClr val="dk1"/>
                </a:solidFill>
                <a:latin typeface="Roboto Condensed"/>
                <a:ea typeface="Roboto Condensed"/>
                <a:cs typeface="Roboto Condensed"/>
                <a:sym typeface="Roboto Condensed"/>
              </a:rPr>
              <a:t>Adding</a:t>
            </a:r>
          </a:p>
          <a:p>
            <a:pPr indent="0" lvl="0" marL="0" marR="0" rtl="0" algn="l">
              <a:spcBef>
                <a:spcPts val="0"/>
              </a:spcBef>
              <a:buSzPct val="25000"/>
              <a:buNone/>
            </a:pPr>
            <a:r>
              <a:rPr lang="en-US" sz="2400">
                <a:solidFill>
                  <a:schemeClr val="dk1"/>
                </a:solidFill>
                <a:latin typeface="Roboto Condensed"/>
                <a:ea typeface="Roboto Condensed"/>
                <a:cs typeface="Roboto Condensed"/>
                <a:sym typeface="Roboto Condensed"/>
              </a:rPr>
              <a:t>Injecting</a:t>
            </a:r>
          </a:p>
          <a:p>
            <a:pPr indent="0" lvl="0" marL="0" marR="0" rtl="0" algn="l">
              <a:spcBef>
                <a:spcPts val="0"/>
              </a:spcBef>
              <a:buNone/>
            </a:pPr>
            <a:r>
              <a:t/>
            </a:r>
            <a:endParaRPr sz="1800">
              <a:solidFill>
                <a:schemeClr val="dk1"/>
              </a:solidFill>
              <a:latin typeface="Roboto Condensed"/>
              <a:ea typeface="Roboto Condensed"/>
              <a:cs typeface="Roboto Condensed"/>
              <a:sym typeface="Roboto Condensed"/>
            </a:endParaRPr>
          </a:p>
        </p:txBody>
      </p:sp>
      <p:sp>
        <p:nvSpPr>
          <p:cNvPr id="313" name="Shape 313"/>
          <p:cNvSpPr txBox="1"/>
          <p:nvPr/>
        </p:nvSpPr>
        <p:spPr>
          <a:xfrm>
            <a:off x="4380696" y="5853144"/>
            <a:ext cx="1940134" cy="461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400">
                <a:solidFill>
                  <a:schemeClr val="dk1"/>
                </a:solidFill>
                <a:latin typeface="Roboto Condensed"/>
                <a:ea typeface="Roboto Condensed"/>
                <a:cs typeface="Roboto Condensed"/>
                <a:sym typeface="Roboto Condensed"/>
              </a:rPr>
              <a:t>Deleting</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8" name="Shape 318"/>
        <p:cNvGrpSpPr/>
        <p:nvPr/>
      </p:nvGrpSpPr>
      <p:grpSpPr>
        <a:xfrm>
          <a:off x="0" y="0"/>
          <a:ext cx="0" cy="0"/>
          <a:chOff x="0" y="0"/>
          <a:chExt cx="0" cy="0"/>
        </a:xfrm>
      </p:grpSpPr>
      <p:sp>
        <p:nvSpPr>
          <p:cNvPr id="319" name="Shape 319"/>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Translation</a:t>
            </a:r>
          </a:p>
        </p:txBody>
      </p:sp>
      <p:sp>
        <p:nvSpPr>
          <p:cNvPr id="320" name="Shape 320"/>
          <p:cNvSpPr txBox="1"/>
          <p:nvPr>
            <p:ph idx="1" type="body"/>
          </p:nvPr>
        </p:nvSpPr>
        <p:spPr>
          <a:xfrm>
            <a:off x="609600" y="1600200"/>
            <a:ext cx="5639945" cy="4876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accent1"/>
              </a:buClr>
              <a:buSzPct val="25000"/>
              <a:buFont typeface="Arial"/>
              <a:buNone/>
            </a:pPr>
            <a:r>
              <a:rPr b="0" i="0" lang="en-US" sz="2400" u="none" cap="none" strike="noStrike">
                <a:solidFill>
                  <a:schemeClr val="dk1"/>
                </a:solidFill>
                <a:latin typeface="Roboto"/>
                <a:ea typeface="Roboto"/>
                <a:cs typeface="Roboto"/>
                <a:sym typeface="Roboto"/>
              </a:rPr>
              <a:t>A developer may transform the code from one state to another.</a:t>
            </a:r>
          </a:p>
          <a:p>
            <a:pPr indent="0" lvl="0" marL="0" marR="0" rtl="0" algn="l">
              <a:spcBef>
                <a:spcPts val="480"/>
              </a:spcBef>
              <a:spcAft>
                <a:spcPts val="0"/>
              </a:spcAft>
              <a:buClr>
                <a:schemeClr val="accent1"/>
              </a:buClr>
              <a:buSzPct val="25000"/>
              <a:buFont typeface="Arial"/>
              <a:buNone/>
            </a:pPr>
            <a:r>
              <a:t/>
            </a:r>
            <a:endParaRPr b="0" i="0" sz="2400" u="none" cap="none" strike="noStrike">
              <a:solidFill>
                <a:schemeClr val="dk1"/>
              </a:solidFill>
              <a:latin typeface="Roboto"/>
              <a:ea typeface="Roboto"/>
              <a:cs typeface="Roboto"/>
              <a:sym typeface="Roboto"/>
            </a:endParaRPr>
          </a:p>
          <a:p>
            <a:pPr indent="0" lvl="0" marL="0" marR="0" rtl="0" algn="l">
              <a:spcBef>
                <a:spcPts val="480"/>
              </a:spcBef>
              <a:spcAft>
                <a:spcPts val="0"/>
              </a:spcAft>
              <a:buClr>
                <a:schemeClr val="accent1"/>
              </a:buClr>
              <a:buSzPct val="25000"/>
              <a:buFont typeface="Arial"/>
              <a:buNone/>
            </a:pPr>
            <a:r>
              <a:rPr b="0" i="0" lang="en-US" sz="2400" u="none" cap="none" strike="noStrike">
                <a:solidFill>
                  <a:schemeClr val="dk1"/>
                </a:solidFill>
                <a:latin typeface="Roboto"/>
                <a:ea typeface="Roboto"/>
                <a:cs typeface="Roboto"/>
                <a:sym typeface="Roboto"/>
              </a:rPr>
              <a:t>Examples include:</a:t>
            </a:r>
          </a:p>
          <a:p>
            <a:pPr indent="-342900" lvl="0" marL="34290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Translating Chinese to English </a:t>
            </a:r>
          </a:p>
          <a:p>
            <a:pPr indent="-342900" lvl="0" marL="34290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Converting C++ to Java </a:t>
            </a:r>
          </a:p>
          <a:p>
            <a:pPr indent="-342900" lvl="0" marL="34290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Compiling into binary</a:t>
            </a:r>
          </a:p>
          <a:p>
            <a:pPr indent="-182880" lvl="0" marL="182880" marR="0" rtl="0" algn="l">
              <a:spcBef>
                <a:spcPts val="480"/>
              </a:spcBef>
              <a:buClr>
                <a:schemeClr val="accent1"/>
              </a:buClr>
              <a:buSzPct val="85000"/>
              <a:buFont typeface="Arial"/>
              <a:buNone/>
            </a:pPr>
            <a:r>
              <a:t/>
            </a:r>
            <a:endParaRPr b="0" i="0" sz="2400" u="none" cap="none" strike="noStrike">
              <a:solidFill>
                <a:schemeClr val="dk1"/>
              </a:solidFill>
              <a:latin typeface="Roboto"/>
              <a:ea typeface="Roboto"/>
              <a:cs typeface="Roboto"/>
              <a:sym typeface="Roboto"/>
            </a:endParaRPr>
          </a:p>
        </p:txBody>
      </p:sp>
      <p:pic>
        <p:nvPicPr>
          <p:cNvPr id="321" name="Shape 321"/>
          <p:cNvPicPr preferRelativeResize="0"/>
          <p:nvPr/>
        </p:nvPicPr>
        <p:blipFill rotWithShape="1">
          <a:blip r:embed="rId3">
            <a:alphaModFix/>
          </a:blip>
          <a:srcRect b="0" l="0" r="0" t="0"/>
          <a:stretch/>
        </p:blipFill>
        <p:spPr>
          <a:xfrm>
            <a:off x="4454473" y="913541"/>
            <a:ext cx="10158411" cy="571410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6" name="Shape 326"/>
        <p:cNvGrpSpPr/>
        <p:nvPr/>
      </p:nvGrpSpPr>
      <p:grpSpPr>
        <a:xfrm>
          <a:off x="0" y="0"/>
          <a:ext cx="0" cy="0"/>
          <a:chOff x="0" y="0"/>
          <a:chExt cx="0" cy="0"/>
        </a:xfrm>
      </p:grpSpPr>
      <p:sp>
        <p:nvSpPr>
          <p:cNvPr id="327" name="Shape 327"/>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Development Tools</a:t>
            </a:r>
          </a:p>
        </p:txBody>
      </p:sp>
      <p:sp>
        <p:nvSpPr>
          <p:cNvPr id="328" name="Shape 328"/>
          <p:cNvSpPr txBox="1"/>
          <p:nvPr>
            <p:ph idx="1" type="body"/>
          </p:nvPr>
        </p:nvSpPr>
        <p:spPr>
          <a:xfrm>
            <a:off x="609600" y="1600200"/>
            <a:ext cx="4539915" cy="4876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accent1"/>
              </a:buClr>
              <a:buSzPct val="25000"/>
              <a:buFont typeface="Arial"/>
              <a:buNone/>
            </a:pPr>
            <a:r>
              <a:rPr b="0" i="0" lang="en-US" sz="2400" u="none" cap="none" strike="noStrike">
                <a:solidFill>
                  <a:schemeClr val="dk1"/>
                </a:solidFill>
                <a:latin typeface="Roboto"/>
                <a:ea typeface="Roboto"/>
                <a:cs typeface="Roboto"/>
                <a:sym typeface="Roboto"/>
              </a:rPr>
              <a:t>Development tools may perform some of these operations behind the scenes.</a:t>
            </a:r>
          </a:p>
          <a:p>
            <a:pPr indent="0" lvl="0" marL="0" marR="0" rtl="0" algn="l">
              <a:spcBef>
                <a:spcPts val="480"/>
              </a:spcBef>
              <a:spcAft>
                <a:spcPts val="0"/>
              </a:spcAft>
              <a:buClr>
                <a:schemeClr val="accent1"/>
              </a:buClr>
              <a:buSzPct val="25000"/>
              <a:buFont typeface="Arial"/>
              <a:buNone/>
            </a:pPr>
            <a:r>
              <a:t/>
            </a:r>
            <a:endParaRPr b="0" i="0" sz="2400" u="none" cap="none" strike="noStrike">
              <a:solidFill>
                <a:schemeClr val="dk1"/>
              </a:solidFill>
              <a:latin typeface="Roboto"/>
              <a:ea typeface="Roboto"/>
              <a:cs typeface="Roboto"/>
              <a:sym typeface="Roboto"/>
            </a:endParaRPr>
          </a:p>
          <a:p>
            <a:pPr indent="0" lvl="0" marL="0" marR="0" rtl="0" algn="l">
              <a:spcBef>
                <a:spcPts val="480"/>
              </a:spcBef>
              <a:spcAft>
                <a:spcPts val="0"/>
              </a:spcAft>
              <a:buClr>
                <a:schemeClr val="accent1"/>
              </a:buClr>
              <a:buSzPct val="25000"/>
              <a:buFont typeface="Arial"/>
              <a:buNone/>
            </a:pPr>
            <a:r>
              <a:rPr b="0" i="0" lang="en-US" sz="2400" u="none" cap="none" strike="noStrike">
                <a:solidFill>
                  <a:schemeClr val="dk1"/>
                </a:solidFill>
                <a:latin typeface="Roboto"/>
                <a:ea typeface="Roboto"/>
                <a:cs typeface="Roboto"/>
                <a:sym typeface="Roboto"/>
              </a:rPr>
              <a:t>For example, a tool may inject portions of its own code into output of the tool.</a:t>
            </a:r>
          </a:p>
          <a:p>
            <a:pPr indent="-182880" lvl="0" marL="182880" marR="0" rtl="0" algn="l">
              <a:spcBef>
                <a:spcPts val="480"/>
              </a:spcBef>
              <a:buClr>
                <a:schemeClr val="accent1"/>
              </a:buClr>
              <a:buSzPct val="85000"/>
              <a:buFont typeface="Arial"/>
              <a:buNone/>
            </a:pPr>
            <a:r>
              <a:t/>
            </a:r>
            <a:endParaRPr b="0" i="0" sz="2400" u="none" cap="none" strike="noStrike">
              <a:solidFill>
                <a:schemeClr val="dk1"/>
              </a:solidFill>
              <a:latin typeface="Roboto"/>
              <a:ea typeface="Roboto"/>
              <a:cs typeface="Roboto"/>
              <a:sym typeface="Roboto"/>
            </a:endParaRPr>
          </a:p>
        </p:txBody>
      </p:sp>
      <p:pic>
        <p:nvPicPr>
          <p:cNvPr id="329" name="Shape 329"/>
          <p:cNvPicPr preferRelativeResize="0"/>
          <p:nvPr/>
        </p:nvPicPr>
        <p:blipFill rotWithShape="1">
          <a:blip r:embed="rId3">
            <a:alphaModFix/>
          </a:blip>
          <a:srcRect b="0" l="0" r="0" t="0"/>
          <a:stretch/>
        </p:blipFill>
        <p:spPr>
          <a:xfrm>
            <a:off x="4850655" y="1104129"/>
            <a:ext cx="6156668" cy="4702155"/>
          </a:xfrm>
          <a:prstGeom prst="rect">
            <a:avLst/>
          </a:prstGeom>
          <a:noFill/>
          <a:ln>
            <a:noFill/>
          </a:ln>
        </p:spPr>
      </p:pic>
      <p:sp>
        <p:nvSpPr>
          <p:cNvPr id="330" name="Shape 330"/>
          <p:cNvSpPr txBox="1"/>
          <p:nvPr/>
        </p:nvSpPr>
        <p:spPr>
          <a:xfrm>
            <a:off x="7337884" y="1166858"/>
            <a:ext cx="2423948" cy="46166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2400">
                <a:solidFill>
                  <a:schemeClr val="dk1"/>
                </a:solidFill>
                <a:latin typeface="Roboto Condensed"/>
                <a:ea typeface="Roboto Condensed"/>
                <a:cs typeface="Roboto Condensed"/>
                <a:sym typeface="Roboto Condensed"/>
              </a:rPr>
              <a:t>Inject material</a:t>
            </a:r>
          </a:p>
        </p:txBody>
      </p:sp>
      <p:sp>
        <p:nvSpPr>
          <p:cNvPr id="331" name="Shape 331"/>
          <p:cNvSpPr txBox="1"/>
          <p:nvPr/>
        </p:nvSpPr>
        <p:spPr>
          <a:xfrm>
            <a:off x="7200461" y="5575453"/>
            <a:ext cx="2943697" cy="46166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2400">
                <a:solidFill>
                  <a:schemeClr val="dk1"/>
                </a:solidFill>
                <a:latin typeface="Roboto Condensed"/>
                <a:ea typeface="Roboto Condensed"/>
                <a:cs typeface="Roboto Condensed"/>
                <a:sym typeface="Roboto Condensed"/>
              </a:rPr>
              <a:t>Modify the material</a:t>
            </a:r>
          </a:p>
        </p:txBody>
      </p:sp>
      <p:sp>
        <p:nvSpPr>
          <p:cNvPr id="332" name="Shape 332"/>
          <p:cNvSpPr txBox="1"/>
          <p:nvPr/>
        </p:nvSpPr>
        <p:spPr>
          <a:xfrm>
            <a:off x="8886010" y="4338982"/>
            <a:ext cx="3400897" cy="46166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2400">
                <a:solidFill>
                  <a:schemeClr val="dk1"/>
                </a:solidFill>
                <a:latin typeface="Roboto Condensed"/>
                <a:ea typeface="Roboto Condensed"/>
                <a:cs typeface="Roboto Condensed"/>
                <a:sym typeface="Roboto Condensed"/>
              </a:rPr>
              <a:t>Translate the material</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rgbClr val="D2533C"/>
              </a:buClr>
              <a:buSzPct val="25000"/>
              <a:buFont typeface="Roboto"/>
              <a:buNone/>
            </a:pPr>
            <a:r>
              <a:rPr b="0" i="0" lang="en-US" sz="4000" u="none" cap="none" strike="noStrike">
                <a:solidFill>
                  <a:srgbClr val="D2533C"/>
                </a:solidFill>
                <a:latin typeface="Roboto"/>
                <a:ea typeface="Roboto"/>
                <a:cs typeface="Roboto"/>
                <a:sym typeface="Roboto"/>
              </a:rPr>
              <a:t>FOSS Policy</a:t>
            </a:r>
          </a:p>
        </p:txBody>
      </p:sp>
      <p:sp>
        <p:nvSpPr>
          <p:cNvPr id="76" name="Shape 76"/>
          <p:cNvSpPr txBox="1"/>
          <p:nvPr>
            <p:ph idx="1" type="body"/>
          </p:nvPr>
        </p:nvSpPr>
        <p:spPr>
          <a:xfrm>
            <a:off x="609600" y="1608013"/>
            <a:ext cx="10972799" cy="4876799"/>
          </a:xfrm>
          <a:prstGeom prst="rect">
            <a:avLst/>
          </a:prstGeom>
          <a:noFill/>
          <a:ln>
            <a:noFill/>
          </a:ln>
        </p:spPr>
        <p:txBody>
          <a:bodyPr anchorCtr="0" anchor="t" bIns="45700" lIns="91425" rIns="91425" tIns="45700">
            <a:noAutofit/>
          </a:bodyPr>
          <a:lstStyle/>
          <a:p>
            <a:pPr indent="-182880" lvl="0" marL="182880" marR="0" rtl="0" algn="l">
              <a:spcBef>
                <a:spcPts val="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&lt;&lt;</a:t>
            </a:r>
            <a:r>
              <a:rPr b="0" i="0" lang="en-US" sz="2400" u="none" cap="none" strike="noStrike">
                <a:solidFill>
                  <a:schemeClr val="dk1"/>
                </a:solidFill>
                <a:latin typeface="Roboto Condensed"/>
                <a:ea typeface="Roboto Condensed"/>
                <a:cs typeface="Roboto Condensed"/>
                <a:sym typeface="Roboto Condensed"/>
              </a:rPr>
              <a:t>This is a placeholder slide to identify where your FOSS policy can be found (OpenChain Specification 1.1, section 1.1.1)</a:t>
            </a:r>
            <a:r>
              <a:rPr b="0" i="0" lang="en-US" sz="2400" u="none" cap="none" strike="noStrike">
                <a:solidFill>
                  <a:schemeClr val="dk1"/>
                </a:solidFill>
                <a:latin typeface="Roboto"/>
                <a:ea typeface="Roboto"/>
                <a:cs typeface="Roboto"/>
                <a:sym typeface="Roboto"/>
              </a:rPr>
              <a:t>&gt;&gt;</a:t>
            </a:r>
          </a:p>
          <a:p>
            <a:pPr indent="0" lvl="0" marL="0" marR="0" rtl="0" algn="l">
              <a:spcBef>
                <a:spcPts val="480"/>
              </a:spcBef>
              <a:spcAft>
                <a:spcPts val="0"/>
              </a:spcAft>
              <a:buClr>
                <a:schemeClr val="accent1"/>
              </a:buClr>
              <a:buSzPct val="25000"/>
              <a:buFont typeface="Arial"/>
              <a:buNone/>
            </a:pPr>
            <a:r>
              <a:t/>
            </a:r>
            <a:endParaRPr b="0" i="0" sz="2400" u="none" cap="none" strike="noStrike">
              <a:solidFill>
                <a:schemeClr val="dk1"/>
              </a:solidFill>
              <a:latin typeface="Roboto"/>
              <a:ea typeface="Roboto"/>
              <a:cs typeface="Roboto"/>
              <a:sym typeface="Roboto"/>
            </a:endParaRP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You can get an example FOSS policy via the Linux Foundation</a:t>
            </a:r>
            <a:br>
              <a:rPr b="0" i="0" lang="en-US" sz="2400" u="none" cap="none" strike="noStrike">
                <a:solidFill>
                  <a:schemeClr val="dk1"/>
                </a:solidFill>
                <a:latin typeface="Roboto"/>
                <a:ea typeface="Roboto"/>
                <a:cs typeface="Roboto"/>
                <a:sym typeface="Roboto"/>
              </a:rPr>
            </a:br>
            <a:r>
              <a:rPr b="0" i="0" lang="en-US" sz="2400" u="none" cap="none" strike="noStrike">
                <a:solidFill>
                  <a:schemeClr val="dk1"/>
                </a:solidFill>
                <a:latin typeface="Roboto"/>
                <a:ea typeface="Roboto"/>
                <a:cs typeface="Roboto"/>
                <a:sym typeface="Roboto"/>
              </a:rPr>
              <a:t>Open Compliance Program at:</a:t>
            </a:r>
            <a:br>
              <a:rPr b="0" i="0" lang="en-US" sz="2400" u="none" cap="none" strike="noStrike">
                <a:solidFill>
                  <a:schemeClr val="dk1"/>
                </a:solidFill>
                <a:latin typeface="Roboto"/>
                <a:ea typeface="Roboto"/>
                <a:cs typeface="Roboto"/>
                <a:sym typeface="Roboto"/>
              </a:rPr>
            </a:br>
            <a:r>
              <a:rPr b="0" i="0" lang="en-US" sz="2000" u="sng" cap="none" strike="noStrike">
                <a:solidFill>
                  <a:schemeClr val="hlink"/>
                </a:solidFill>
                <a:latin typeface="Roboto Mono"/>
                <a:ea typeface="Roboto Mono"/>
                <a:cs typeface="Roboto Mono"/>
                <a:sym typeface="Roboto Mono"/>
                <a:hlinkClick r:id="rId3"/>
              </a:rPr>
              <a:t>https://www.linux.com/publications/generic-foss-policy</a:t>
            </a:r>
          </a:p>
          <a:p>
            <a:pPr indent="-182880" lvl="0" marL="182880" marR="0" rtl="0" algn="l">
              <a:spcBef>
                <a:spcPts val="480"/>
              </a:spcBef>
              <a:buClr>
                <a:schemeClr val="accent1"/>
              </a:buClr>
              <a:buSzPct val="85000"/>
              <a:buFont typeface="Arial"/>
              <a:buNone/>
            </a:pPr>
            <a:r>
              <a:t/>
            </a:r>
            <a:endParaRPr b="0" i="0" sz="2400" u="none" cap="none" strike="noStrike">
              <a:solidFill>
                <a:schemeClr val="dk1"/>
              </a:solidFill>
              <a:latin typeface="Roboto"/>
              <a:ea typeface="Roboto"/>
              <a:cs typeface="Roboto"/>
              <a:sym typeface="Roboto"/>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7" name="Shape 337"/>
        <p:cNvGrpSpPr/>
        <p:nvPr/>
      </p:nvGrpSpPr>
      <p:grpSpPr>
        <a:xfrm>
          <a:off x="0" y="0"/>
          <a:ext cx="0" cy="0"/>
          <a:chOff x="0" y="0"/>
          <a:chExt cx="0" cy="0"/>
        </a:xfrm>
      </p:grpSpPr>
      <p:sp>
        <p:nvSpPr>
          <p:cNvPr id="338" name="Shape 338"/>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How is the FOSS component distributed?</a:t>
            </a:r>
          </a:p>
        </p:txBody>
      </p:sp>
      <p:sp>
        <p:nvSpPr>
          <p:cNvPr id="339" name="Shape 339"/>
          <p:cNvSpPr txBox="1"/>
          <p:nvPr>
            <p:ph idx="1" type="body"/>
          </p:nvPr>
        </p:nvSpPr>
        <p:spPr>
          <a:xfrm>
            <a:off x="609600" y="1600200"/>
            <a:ext cx="10972799" cy="5123734"/>
          </a:xfrm>
          <a:prstGeom prst="rect">
            <a:avLst/>
          </a:prstGeom>
          <a:noFill/>
          <a:ln>
            <a:noFill/>
          </a:ln>
        </p:spPr>
        <p:txBody>
          <a:bodyPr anchorCtr="0" anchor="t" bIns="45700" lIns="91425" rIns="91425" tIns="45700">
            <a:noAutofit/>
          </a:bodyPr>
          <a:lstStyle/>
          <a:p>
            <a:pPr indent="-182880" lvl="0" marL="182880" marR="0" rtl="0" algn="l">
              <a:spcBef>
                <a:spcPts val="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Who receives the software?</a:t>
            </a:r>
          </a:p>
          <a:p>
            <a:pPr indent="-293369" lvl="1" marL="56007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Customer/Partner</a:t>
            </a:r>
          </a:p>
          <a:p>
            <a:pPr indent="-293369" lvl="1" marL="56007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Community project</a:t>
            </a:r>
          </a:p>
          <a:p>
            <a:pPr indent="-293369" lvl="1" marL="56007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Another legal entity within the business group (this may count as distribution)</a:t>
            </a:r>
          </a:p>
          <a:p>
            <a:pPr indent="-182880" lvl="0" marL="182880" marR="0" rtl="0" algn="l">
              <a:spcBef>
                <a:spcPts val="480"/>
              </a:spcBef>
              <a:spcAft>
                <a:spcPts val="0"/>
              </a:spcAft>
              <a:buClr>
                <a:schemeClr val="accent1"/>
              </a:buClr>
              <a:buSzPct val="85000"/>
              <a:buFont typeface="Arial"/>
              <a:buNone/>
            </a:pPr>
            <a:r>
              <a:t/>
            </a:r>
            <a:endParaRPr b="0" i="0" sz="2400" u="none" cap="none" strike="noStrike">
              <a:solidFill>
                <a:schemeClr val="dk1"/>
              </a:solidFill>
              <a:latin typeface="Roboto"/>
              <a:ea typeface="Roboto"/>
              <a:cs typeface="Roboto"/>
              <a:sym typeface="Roboto"/>
            </a:endParaRP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What format for delivery?</a:t>
            </a:r>
          </a:p>
          <a:p>
            <a:pPr indent="-293369" lvl="1" marL="56007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Source code delivery</a:t>
            </a:r>
          </a:p>
          <a:p>
            <a:pPr indent="-293369" lvl="1" marL="56007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Binary delivery</a:t>
            </a:r>
          </a:p>
          <a:p>
            <a:pPr indent="-293369" lvl="1" marL="560070" marR="0" rtl="0" algn="l">
              <a:spcBef>
                <a:spcPts val="480"/>
              </a:spcBef>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Pre-loaded onto hardware</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4" name="Shape 344"/>
        <p:cNvGrpSpPr/>
        <p:nvPr/>
      </p:nvGrpSpPr>
      <p:grpSpPr>
        <a:xfrm>
          <a:off x="0" y="0"/>
          <a:ext cx="0" cy="0"/>
          <a:chOff x="0" y="0"/>
          <a:chExt cx="0" cy="0"/>
        </a:xfrm>
      </p:grpSpPr>
      <p:sp>
        <p:nvSpPr>
          <p:cNvPr id="345" name="Shape 345"/>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Check Your Understanding</a:t>
            </a:r>
          </a:p>
        </p:txBody>
      </p:sp>
      <p:sp>
        <p:nvSpPr>
          <p:cNvPr id="346" name="Shape 346"/>
          <p:cNvSpPr txBox="1"/>
          <p:nvPr>
            <p:ph idx="1" type="body"/>
          </p:nvPr>
        </p:nvSpPr>
        <p:spPr>
          <a:xfrm>
            <a:off x="609600" y="1608013"/>
            <a:ext cx="10972799" cy="4876799"/>
          </a:xfrm>
          <a:prstGeom prst="rect">
            <a:avLst/>
          </a:prstGeom>
          <a:noFill/>
          <a:ln>
            <a:noFill/>
          </a:ln>
        </p:spPr>
        <p:txBody>
          <a:bodyPr anchorCtr="0" anchor="t" bIns="45700" lIns="91425" rIns="91425" tIns="45700">
            <a:noAutofit/>
          </a:bodyPr>
          <a:lstStyle/>
          <a:p>
            <a:pPr indent="-182880" lvl="0" marL="182880" marR="0" rtl="0" algn="l">
              <a:spcBef>
                <a:spcPts val="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What is incorporation?</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What is linking?</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What is modification?</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What is translation?</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What factors are important in assessing a distribution?</a:t>
            </a:r>
          </a:p>
          <a:p>
            <a:pPr indent="-182880" lvl="0" marL="182880" marR="0" rtl="0" algn="l">
              <a:spcBef>
                <a:spcPts val="480"/>
              </a:spcBef>
              <a:spcAft>
                <a:spcPts val="0"/>
              </a:spcAft>
              <a:buClr>
                <a:schemeClr val="accent1"/>
              </a:buClr>
              <a:buSzPct val="85000"/>
              <a:buFont typeface="Arial"/>
              <a:buNone/>
            </a:pPr>
            <a:r>
              <a:t/>
            </a:r>
            <a:endParaRPr b="0" i="0" sz="2400" u="none" cap="none" strike="noStrike">
              <a:solidFill>
                <a:schemeClr val="dk1"/>
              </a:solidFill>
              <a:latin typeface="Roboto"/>
              <a:ea typeface="Roboto"/>
              <a:cs typeface="Roboto"/>
              <a:sym typeface="Roboto"/>
            </a:endParaRPr>
          </a:p>
          <a:p>
            <a:pPr indent="-182880" lvl="0" marL="182880" marR="0" rtl="0" algn="l">
              <a:spcBef>
                <a:spcPts val="480"/>
              </a:spcBef>
              <a:buClr>
                <a:schemeClr val="accent1"/>
              </a:buClr>
              <a:buSzPct val="85000"/>
              <a:buFont typeface="Arial"/>
              <a:buNone/>
            </a:pPr>
            <a:r>
              <a:t/>
            </a:r>
            <a:endParaRPr b="0" i="0" sz="2400" u="none" cap="none" strike="noStrike">
              <a:solidFill>
                <a:schemeClr val="dk1"/>
              </a:solidFill>
              <a:latin typeface="Roboto"/>
              <a:ea typeface="Roboto"/>
              <a:cs typeface="Roboto"/>
              <a:sym typeface="Robot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1" name="Shape 351"/>
        <p:cNvGrpSpPr/>
        <p:nvPr/>
      </p:nvGrpSpPr>
      <p:grpSpPr>
        <a:xfrm>
          <a:off x="0" y="0"/>
          <a:ext cx="0" cy="0"/>
          <a:chOff x="0" y="0"/>
          <a:chExt cx="0" cy="0"/>
        </a:xfrm>
      </p:grpSpPr>
      <p:sp>
        <p:nvSpPr>
          <p:cNvPr id="352" name="Shape 352"/>
          <p:cNvSpPr txBox="1"/>
          <p:nvPr>
            <p:ph type="title"/>
          </p:nvPr>
        </p:nvSpPr>
        <p:spPr>
          <a:xfrm>
            <a:off x="963083" y="2362200"/>
            <a:ext cx="10363200" cy="2200275"/>
          </a:xfrm>
          <a:prstGeom prst="rect">
            <a:avLst/>
          </a:prstGeom>
          <a:noFill/>
          <a:ln>
            <a:noFill/>
          </a:ln>
        </p:spPr>
        <p:txBody>
          <a:bodyPr anchorCtr="0" anchor="b" bIns="45700" lIns="91425" rIns="91425" tIns="45700">
            <a:noAutofit/>
          </a:bodyPr>
          <a:lstStyle/>
          <a:p>
            <a:pPr indent="0" lvl="0" marL="0" marR="0" rtl="0" algn="l">
              <a:spcBef>
                <a:spcPts val="0"/>
              </a:spcBef>
              <a:buClr>
                <a:schemeClr val="lt2"/>
              </a:buClr>
              <a:buSzPct val="25000"/>
              <a:buFont typeface="Roboto"/>
              <a:buNone/>
            </a:pPr>
            <a:r>
              <a:rPr b="0" i="0" lang="en-US" sz="3200" u="none" cap="none" strike="noStrike">
                <a:solidFill>
                  <a:schemeClr val="lt2"/>
                </a:solidFill>
                <a:latin typeface="Roboto"/>
                <a:ea typeface="Roboto"/>
                <a:cs typeface="Roboto"/>
                <a:sym typeface="Roboto"/>
              </a:rPr>
              <a:t>CHAPTER 5</a:t>
            </a:r>
          </a:p>
        </p:txBody>
      </p:sp>
      <p:sp>
        <p:nvSpPr>
          <p:cNvPr id="353" name="Shape 353"/>
          <p:cNvSpPr txBox="1"/>
          <p:nvPr>
            <p:ph idx="1" type="body"/>
          </p:nvPr>
        </p:nvSpPr>
        <p:spPr>
          <a:xfrm>
            <a:off x="963083" y="4626864"/>
            <a:ext cx="10363200" cy="1500187"/>
          </a:xfrm>
          <a:prstGeom prst="rect">
            <a:avLst/>
          </a:prstGeom>
          <a:noFill/>
          <a:ln>
            <a:noFill/>
          </a:ln>
        </p:spPr>
        <p:txBody>
          <a:bodyPr anchorCtr="0" anchor="t" bIns="45700" lIns="91425" rIns="91425" tIns="45700">
            <a:noAutofit/>
          </a:bodyPr>
          <a:lstStyle/>
          <a:p>
            <a:pPr indent="0" lvl="0" marL="0" marR="0" rtl="0" algn="l">
              <a:spcBef>
                <a:spcPts val="0"/>
              </a:spcBef>
              <a:buClr>
                <a:schemeClr val="accent1"/>
              </a:buClr>
              <a:buSzPct val="25000"/>
              <a:buFont typeface="Arial"/>
              <a:buNone/>
            </a:pPr>
            <a:r>
              <a:rPr b="0" i="0" lang="en-US" sz="4800" u="none" cap="none" strike="noStrike">
                <a:solidFill>
                  <a:schemeClr val="lt2"/>
                </a:solidFill>
                <a:latin typeface="Roboto Medium"/>
                <a:ea typeface="Roboto Medium"/>
                <a:cs typeface="Roboto Medium"/>
                <a:sym typeface="Roboto Medium"/>
              </a:rPr>
              <a:t>Running a FOSS Review</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8" name="Shape 358"/>
        <p:cNvGrpSpPr/>
        <p:nvPr/>
      </p:nvGrpSpPr>
      <p:grpSpPr>
        <a:xfrm>
          <a:off x="0" y="0"/>
          <a:ext cx="0" cy="0"/>
          <a:chOff x="0" y="0"/>
          <a:chExt cx="0" cy="0"/>
        </a:xfrm>
      </p:grpSpPr>
      <p:sp>
        <p:nvSpPr>
          <p:cNvPr id="359" name="Shape 359"/>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FOSS Review</a:t>
            </a:r>
          </a:p>
        </p:txBody>
      </p:sp>
      <p:sp>
        <p:nvSpPr>
          <p:cNvPr id="360" name="Shape 360"/>
          <p:cNvSpPr txBox="1"/>
          <p:nvPr>
            <p:ph idx="1" type="body"/>
          </p:nvPr>
        </p:nvSpPr>
        <p:spPr>
          <a:xfrm>
            <a:off x="609600" y="1608013"/>
            <a:ext cx="10972799" cy="4876799"/>
          </a:xfrm>
          <a:prstGeom prst="rect">
            <a:avLst/>
          </a:prstGeom>
          <a:noFill/>
          <a:ln>
            <a:noFill/>
          </a:ln>
        </p:spPr>
        <p:txBody>
          <a:bodyPr anchorCtr="0" anchor="t" bIns="45700" lIns="91425" rIns="91425" tIns="45700">
            <a:noAutofit/>
          </a:bodyPr>
          <a:lstStyle/>
          <a:p>
            <a:pPr indent="-182880" lvl="0" marL="182880" marR="0" rtl="0" algn="l">
              <a:spcBef>
                <a:spcPts val="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After Program and Product Management and Engineers have reviewed proposed FOSS components for usefulness and quality, a review of the rights and obligations</a:t>
            </a:r>
            <a:br>
              <a:rPr b="0" i="0" lang="en-US" sz="2400" u="none" cap="none" strike="noStrike">
                <a:solidFill>
                  <a:schemeClr val="dk1"/>
                </a:solidFill>
                <a:latin typeface="Roboto"/>
                <a:ea typeface="Roboto"/>
                <a:cs typeface="Roboto"/>
                <a:sym typeface="Roboto"/>
              </a:rPr>
            </a:br>
            <a:r>
              <a:rPr b="0" i="0" lang="en-US" sz="2400" u="none" cap="none" strike="noStrike">
                <a:solidFill>
                  <a:schemeClr val="dk1"/>
                </a:solidFill>
                <a:latin typeface="Roboto"/>
                <a:ea typeface="Roboto"/>
                <a:cs typeface="Roboto"/>
                <a:sym typeface="Roboto"/>
              </a:rPr>
              <a:t>associated with the use of the selected components should be initiated</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A key element to a FOSS Compliance Program is a </a:t>
            </a:r>
            <a:r>
              <a:rPr b="0" i="1" lang="en-US" sz="2400" u="none" cap="none" strike="noStrike">
                <a:solidFill>
                  <a:schemeClr val="dk1"/>
                </a:solidFill>
                <a:latin typeface="Roboto"/>
                <a:ea typeface="Roboto"/>
                <a:cs typeface="Roboto"/>
                <a:sym typeface="Roboto"/>
              </a:rPr>
              <a:t>FOSS Review </a:t>
            </a:r>
            <a:r>
              <a:rPr b="0" i="0" lang="en-US" sz="2400" u="none" cap="none" strike="noStrike">
                <a:solidFill>
                  <a:schemeClr val="dk1"/>
                </a:solidFill>
                <a:latin typeface="Roboto"/>
                <a:ea typeface="Roboto"/>
                <a:cs typeface="Roboto"/>
                <a:sym typeface="Roboto"/>
              </a:rPr>
              <a:t>process. This process is where a company can analyze the FOSS software it uses and understand its rights and obligations </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The FOSS Review process includes the following steps:</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Gather relevant information</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Analyze and understand license obligations</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Provide guidance compatible with company policy and business objectives</a:t>
            </a:r>
          </a:p>
          <a:p>
            <a:pPr indent="0" lvl="0" marL="0" marR="0" rtl="0" algn="l">
              <a:spcBef>
                <a:spcPts val="480"/>
              </a:spcBef>
              <a:buClr>
                <a:schemeClr val="accent1"/>
              </a:buClr>
              <a:buSzPct val="25000"/>
              <a:buFont typeface="Arial"/>
              <a:buNone/>
            </a:pPr>
            <a:r>
              <a:t/>
            </a:r>
            <a:endParaRPr b="0" i="0" sz="2400" u="none" cap="none" strike="noStrike">
              <a:solidFill>
                <a:schemeClr val="dk1"/>
              </a:solidFill>
              <a:latin typeface="Roboto"/>
              <a:ea typeface="Roboto"/>
              <a:cs typeface="Roboto"/>
              <a:sym typeface="Robot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5" name="Shape 365"/>
        <p:cNvGrpSpPr/>
        <p:nvPr/>
      </p:nvGrpSpPr>
      <p:grpSpPr>
        <a:xfrm>
          <a:off x="0" y="0"/>
          <a:ext cx="0" cy="0"/>
          <a:chOff x="0" y="0"/>
          <a:chExt cx="0" cy="0"/>
        </a:xfrm>
      </p:grpSpPr>
      <p:sp>
        <p:nvSpPr>
          <p:cNvPr id="366" name="Shape 366"/>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Initiating a FOSS Review</a:t>
            </a:r>
          </a:p>
        </p:txBody>
      </p:sp>
      <p:sp>
        <p:nvSpPr>
          <p:cNvPr id="367" name="Shape 367"/>
          <p:cNvSpPr txBox="1"/>
          <p:nvPr/>
        </p:nvSpPr>
        <p:spPr>
          <a:xfrm>
            <a:off x="304800" y="5109855"/>
            <a:ext cx="11277600" cy="1776906"/>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accent1"/>
              </a:buClr>
              <a:buSzPct val="25000"/>
              <a:buFont typeface="Arial"/>
              <a:buNone/>
            </a:pPr>
            <a:r>
              <a:rPr lang="en-US" sz="2400">
                <a:solidFill>
                  <a:schemeClr val="dk1"/>
                </a:solidFill>
                <a:latin typeface="Roboto"/>
                <a:ea typeface="Roboto"/>
                <a:cs typeface="Roboto"/>
                <a:sym typeface="Roboto"/>
              </a:rPr>
              <a:t>Anyone working with FOSS in the company should be able to initiate a FOSS Review, including Program or Product Managers, Engineers, and Legal. </a:t>
            </a:r>
          </a:p>
          <a:p>
            <a:pPr indent="0" lvl="0" marL="0" marR="0" rtl="0" algn="l">
              <a:spcBef>
                <a:spcPts val="480"/>
              </a:spcBef>
              <a:spcAft>
                <a:spcPts val="0"/>
              </a:spcAft>
              <a:buClr>
                <a:schemeClr val="accent1"/>
              </a:buClr>
              <a:buSzPct val="25000"/>
              <a:buFont typeface="Arial"/>
              <a:buNone/>
            </a:pPr>
            <a:r>
              <a:rPr i="1" lang="en-US" sz="2400">
                <a:solidFill>
                  <a:schemeClr val="dk1"/>
                </a:solidFill>
                <a:latin typeface="Roboto"/>
                <a:ea typeface="Roboto"/>
                <a:cs typeface="Roboto"/>
                <a:sym typeface="Roboto"/>
              </a:rPr>
              <a:t>Note: The process often starts when new FOSS-based software is selected by engineering or outside vendors.</a:t>
            </a:r>
          </a:p>
          <a:p>
            <a:pPr indent="-457200" lvl="0" marL="457200" marR="0" rtl="0" algn="l">
              <a:spcBef>
                <a:spcPts val="480"/>
              </a:spcBef>
              <a:buClr>
                <a:schemeClr val="accent1"/>
              </a:buClr>
              <a:buFont typeface="Arial"/>
              <a:buNone/>
            </a:pPr>
            <a:r>
              <a:t/>
            </a:r>
            <a:endParaRPr sz="2400">
              <a:solidFill>
                <a:schemeClr val="dk1"/>
              </a:solidFill>
              <a:latin typeface="Roboto"/>
              <a:ea typeface="Roboto"/>
              <a:cs typeface="Roboto"/>
              <a:sym typeface="Roboto"/>
            </a:endParaRPr>
          </a:p>
        </p:txBody>
      </p:sp>
      <p:pic>
        <p:nvPicPr>
          <p:cNvPr id="368" name="Shape 368"/>
          <p:cNvPicPr preferRelativeResize="0"/>
          <p:nvPr/>
        </p:nvPicPr>
        <p:blipFill rotWithShape="1">
          <a:blip r:embed="rId3">
            <a:alphaModFix/>
          </a:blip>
          <a:srcRect b="0" l="0" r="0" t="0"/>
          <a:stretch/>
        </p:blipFill>
        <p:spPr>
          <a:xfrm>
            <a:off x="3959225" y="1703244"/>
            <a:ext cx="4273016" cy="1460319"/>
          </a:xfrm>
          <a:prstGeom prst="rect">
            <a:avLst/>
          </a:prstGeom>
          <a:noFill/>
          <a:ln>
            <a:noFill/>
          </a:ln>
        </p:spPr>
      </p:pic>
      <p:sp>
        <p:nvSpPr>
          <p:cNvPr id="369" name="Shape 369"/>
          <p:cNvSpPr txBox="1"/>
          <p:nvPr/>
        </p:nvSpPr>
        <p:spPr>
          <a:xfrm>
            <a:off x="4748212" y="2332038"/>
            <a:ext cx="2609939" cy="83026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US" sz="2400">
                <a:solidFill>
                  <a:srgbClr val="808080"/>
                </a:solidFill>
                <a:latin typeface="Roboto"/>
                <a:ea typeface="Roboto"/>
                <a:cs typeface="Roboto"/>
                <a:sym typeface="Roboto"/>
              </a:rPr>
              <a:t>Initiate a FOSS Review </a:t>
            </a:r>
          </a:p>
        </p:txBody>
      </p:sp>
      <p:pic>
        <p:nvPicPr>
          <p:cNvPr id="370" name="Shape 370"/>
          <p:cNvPicPr preferRelativeResize="0"/>
          <p:nvPr/>
        </p:nvPicPr>
        <p:blipFill rotWithShape="1">
          <a:blip r:embed="rId4">
            <a:alphaModFix/>
          </a:blip>
          <a:srcRect b="0" l="0" r="0" t="0"/>
          <a:stretch/>
        </p:blipFill>
        <p:spPr>
          <a:xfrm>
            <a:off x="3325839" y="3284810"/>
            <a:ext cx="658852" cy="1298702"/>
          </a:xfrm>
          <a:prstGeom prst="rect">
            <a:avLst/>
          </a:prstGeom>
          <a:noFill/>
          <a:ln>
            <a:noFill/>
          </a:ln>
        </p:spPr>
      </p:pic>
      <p:grpSp>
        <p:nvGrpSpPr>
          <p:cNvPr id="371" name="Shape 371"/>
          <p:cNvGrpSpPr/>
          <p:nvPr/>
        </p:nvGrpSpPr>
        <p:grpSpPr>
          <a:xfrm>
            <a:off x="1873050" y="3284809"/>
            <a:ext cx="1426984" cy="1212408"/>
            <a:chOff x="357658" y="2412352"/>
            <a:chExt cx="1426984" cy="1212408"/>
          </a:xfrm>
        </p:grpSpPr>
        <p:grpSp>
          <p:nvGrpSpPr>
            <p:cNvPr id="372" name="Shape 372"/>
            <p:cNvGrpSpPr/>
            <p:nvPr/>
          </p:nvGrpSpPr>
          <p:grpSpPr>
            <a:xfrm>
              <a:off x="357658" y="2412352"/>
              <a:ext cx="1426984" cy="771113"/>
              <a:chOff x="357658" y="2412352"/>
              <a:chExt cx="1426984" cy="771113"/>
            </a:xfrm>
          </p:grpSpPr>
          <p:sp>
            <p:nvSpPr>
              <p:cNvPr id="373" name="Shape 373"/>
              <p:cNvSpPr txBox="1"/>
              <p:nvPr/>
            </p:nvSpPr>
            <p:spPr>
              <a:xfrm>
                <a:off x="357658" y="2906468"/>
                <a:ext cx="1367674" cy="276996"/>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200">
                    <a:solidFill>
                      <a:srgbClr val="333333"/>
                    </a:solidFill>
                    <a:latin typeface="Roboto"/>
                    <a:ea typeface="Roboto"/>
                    <a:cs typeface="Roboto"/>
                    <a:sym typeface="Roboto"/>
                  </a:rPr>
                  <a:t>Product Manager</a:t>
                </a:r>
              </a:p>
            </p:txBody>
          </p:sp>
          <p:sp>
            <p:nvSpPr>
              <p:cNvPr id="374" name="Shape 374"/>
              <p:cNvSpPr txBox="1"/>
              <p:nvPr/>
            </p:nvSpPr>
            <p:spPr>
              <a:xfrm>
                <a:off x="362466" y="2412352"/>
                <a:ext cx="1422175" cy="276996"/>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200">
                    <a:solidFill>
                      <a:srgbClr val="333333"/>
                    </a:solidFill>
                    <a:latin typeface="Roboto"/>
                    <a:ea typeface="Roboto"/>
                    <a:cs typeface="Roboto"/>
                    <a:sym typeface="Roboto"/>
                  </a:rPr>
                  <a:t>Program Manager</a:t>
                </a:r>
              </a:p>
            </p:txBody>
          </p:sp>
        </p:grpSp>
        <p:sp>
          <p:nvSpPr>
            <p:cNvPr id="375" name="Shape 375"/>
            <p:cNvSpPr txBox="1"/>
            <p:nvPr/>
          </p:nvSpPr>
          <p:spPr>
            <a:xfrm>
              <a:off x="905883" y="3347764"/>
              <a:ext cx="819448" cy="276996"/>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200">
                  <a:solidFill>
                    <a:srgbClr val="333333"/>
                  </a:solidFill>
                  <a:latin typeface="Roboto"/>
                  <a:ea typeface="Roboto"/>
                  <a:cs typeface="Roboto"/>
                  <a:sym typeface="Roboto"/>
                </a:rPr>
                <a:t> Engineer</a:t>
              </a:r>
            </a:p>
          </p:txBody>
        </p:sp>
      </p:gr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0" name="Shape 380"/>
        <p:cNvGrpSpPr/>
        <p:nvPr/>
      </p:nvGrpSpPr>
      <p:grpSpPr>
        <a:xfrm>
          <a:off x="0" y="0"/>
          <a:ext cx="0" cy="0"/>
          <a:chOff x="0" y="0"/>
          <a:chExt cx="0" cy="0"/>
        </a:xfrm>
      </p:grpSpPr>
      <p:sp>
        <p:nvSpPr>
          <p:cNvPr id="381" name="Shape 381"/>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What information do you need to gather?</a:t>
            </a:r>
          </a:p>
        </p:txBody>
      </p:sp>
      <p:sp>
        <p:nvSpPr>
          <p:cNvPr id="382" name="Shape 382"/>
          <p:cNvSpPr txBox="1"/>
          <p:nvPr>
            <p:ph idx="1" type="body"/>
          </p:nvPr>
        </p:nvSpPr>
        <p:spPr>
          <a:xfrm>
            <a:off x="609600" y="1608013"/>
            <a:ext cx="10972799" cy="4876799"/>
          </a:xfrm>
          <a:prstGeom prst="rect">
            <a:avLst/>
          </a:prstGeom>
          <a:noFill/>
          <a:ln>
            <a:noFill/>
          </a:ln>
        </p:spPr>
        <p:txBody>
          <a:bodyPr anchorCtr="0" anchor="t" bIns="45700" lIns="91425" rIns="91425" tIns="45700">
            <a:noAutofit/>
          </a:bodyPr>
          <a:lstStyle/>
          <a:p>
            <a:pPr indent="0" lvl="0" marL="0" marR="0" rtl="0" algn="l">
              <a:spcBef>
                <a:spcPts val="0"/>
              </a:spcBef>
              <a:buClr>
                <a:schemeClr val="accent1"/>
              </a:buClr>
              <a:buSzPct val="25000"/>
              <a:buFont typeface="Arial"/>
              <a:buNone/>
            </a:pPr>
            <a:r>
              <a:rPr b="0" i="0" lang="en-US" sz="2400" u="none" cap="none" strike="noStrike">
                <a:solidFill>
                  <a:schemeClr val="dk1"/>
                </a:solidFill>
                <a:latin typeface="Roboto"/>
                <a:ea typeface="Roboto"/>
                <a:cs typeface="Roboto"/>
                <a:sym typeface="Roboto"/>
              </a:rPr>
              <a:t>When analyzing FOSS usage, collect information about the identity of the FOSS component, its origin, and how the FOSS component will be used. This may include:</a:t>
            </a:r>
          </a:p>
        </p:txBody>
      </p:sp>
      <p:graphicFrame>
        <p:nvGraphicFramePr>
          <p:cNvPr id="383" name="Shape 383"/>
          <p:cNvGraphicFramePr/>
          <p:nvPr/>
        </p:nvGraphicFramePr>
        <p:xfrm>
          <a:off x="952500" y="2854350"/>
          <a:ext cx="3000000" cy="3000000"/>
        </p:xfrm>
        <a:graphic>
          <a:graphicData uri="http://schemas.openxmlformats.org/drawingml/2006/table">
            <a:tbl>
              <a:tblPr>
                <a:noFill/>
                <a:tableStyleId>{F4F82D48-C7AC-4557-B803-6118D1D7CCD9}</a:tableStyleId>
              </a:tblPr>
              <a:tblGrid>
                <a:gridCol w="5143500"/>
                <a:gridCol w="5143500"/>
              </a:tblGrid>
              <a:tr h="381000">
                <a:tc>
                  <a:txBody>
                    <a:bodyPr>
                      <a:noAutofit/>
                    </a:bodyPr>
                    <a:lstStyle/>
                    <a:p>
                      <a:pPr indent="-342900" lvl="0" marL="457200">
                        <a:spcBef>
                          <a:spcPts val="0"/>
                        </a:spcBef>
                        <a:buSzPct val="100000"/>
                        <a:buFont typeface="Roboto"/>
                        <a:buChar char="●"/>
                      </a:pPr>
                      <a:r>
                        <a:rPr lang="en-US" sz="1800">
                          <a:latin typeface="Roboto"/>
                          <a:ea typeface="Roboto"/>
                          <a:cs typeface="Roboto"/>
                          <a:sym typeface="Roboto"/>
                        </a:rPr>
                        <a:t>Package name</a:t>
                      </a:r>
                    </a:p>
                    <a:p>
                      <a:pPr indent="-342900" lvl="0" marL="457200">
                        <a:spcBef>
                          <a:spcPts val="0"/>
                        </a:spcBef>
                        <a:buSzPct val="100000"/>
                        <a:buFont typeface="Roboto"/>
                        <a:buChar char="●"/>
                      </a:pPr>
                      <a:r>
                        <a:rPr lang="en-US" sz="1800">
                          <a:latin typeface="Roboto"/>
                          <a:ea typeface="Roboto"/>
                          <a:cs typeface="Roboto"/>
                          <a:sym typeface="Roboto"/>
                        </a:rPr>
                        <a:t>Status of the community around the package (activity, diverse membership, responsiveness)</a:t>
                      </a:r>
                    </a:p>
                    <a:p>
                      <a:pPr indent="-342900" lvl="0" marL="457200">
                        <a:spcBef>
                          <a:spcPts val="0"/>
                        </a:spcBef>
                        <a:buSzPct val="100000"/>
                        <a:buFont typeface="Roboto"/>
                        <a:buChar char="●"/>
                      </a:pPr>
                      <a:r>
                        <a:rPr lang="en-US" sz="1800">
                          <a:latin typeface="Roboto"/>
                          <a:ea typeface="Roboto"/>
                          <a:cs typeface="Roboto"/>
                          <a:sym typeface="Roboto"/>
                        </a:rPr>
                        <a:t>Version</a:t>
                      </a:r>
                    </a:p>
                    <a:p>
                      <a:pPr indent="-342900" lvl="0" marL="457200">
                        <a:spcBef>
                          <a:spcPts val="0"/>
                        </a:spcBef>
                        <a:buSzPct val="100000"/>
                        <a:buFont typeface="Roboto"/>
                        <a:buChar char="●"/>
                      </a:pPr>
                      <a:r>
                        <a:rPr lang="en-US" sz="1800">
                          <a:latin typeface="Roboto"/>
                          <a:ea typeface="Roboto"/>
                          <a:cs typeface="Roboto"/>
                          <a:sym typeface="Roboto"/>
                        </a:rPr>
                        <a:t>Download or source code URL</a:t>
                      </a:r>
                    </a:p>
                    <a:p>
                      <a:pPr indent="-342900" lvl="0" marL="457200">
                        <a:spcBef>
                          <a:spcPts val="0"/>
                        </a:spcBef>
                        <a:buSzPct val="100000"/>
                        <a:buFont typeface="Roboto"/>
                        <a:buChar char="●"/>
                      </a:pPr>
                      <a:r>
                        <a:rPr lang="en-US" sz="1800">
                          <a:latin typeface="Roboto"/>
                          <a:ea typeface="Roboto"/>
                          <a:cs typeface="Roboto"/>
                          <a:sym typeface="Roboto"/>
                        </a:rPr>
                        <a:t>Copyright owner</a:t>
                      </a:r>
                    </a:p>
                    <a:p>
                      <a:pPr indent="-342900" lvl="0" marL="457200">
                        <a:spcBef>
                          <a:spcPts val="0"/>
                        </a:spcBef>
                        <a:buSzPct val="100000"/>
                        <a:buFont typeface="Roboto"/>
                        <a:buChar char="●"/>
                      </a:pPr>
                      <a:r>
                        <a:rPr lang="en-US" sz="1800">
                          <a:latin typeface="Roboto"/>
                          <a:ea typeface="Roboto"/>
                          <a:cs typeface="Roboto"/>
                          <a:sym typeface="Roboto"/>
                        </a:rPr>
                        <a:t>License and License URL</a:t>
                      </a:r>
                    </a:p>
                    <a:p>
                      <a:pPr indent="-342900" lvl="0" marL="457200">
                        <a:spcBef>
                          <a:spcPts val="0"/>
                        </a:spcBef>
                        <a:buSzPct val="100000"/>
                        <a:buFont typeface="Roboto"/>
                        <a:buChar char="●"/>
                      </a:pPr>
                      <a:r>
                        <a:rPr lang="en-US" sz="1800">
                          <a:latin typeface="Roboto"/>
                          <a:ea typeface="Roboto"/>
                          <a:cs typeface="Roboto"/>
                          <a:sym typeface="Roboto"/>
                        </a:rPr>
                        <a:t>Attribution and other notices and URLs</a:t>
                      </a:r>
                    </a:p>
                    <a:p>
                      <a:pPr indent="-342900" lvl="0" marL="457200" rtl="0">
                        <a:spcBef>
                          <a:spcPts val="0"/>
                        </a:spcBef>
                        <a:buSzPct val="100000"/>
                        <a:buFont typeface="Roboto"/>
                        <a:buChar char="●"/>
                      </a:pPr>
                      <a:r>
                        <a:rPr lang="en-US" sz="1800">
                          <a:latin typeface="Roboto"/>
                          <a:ea typeface="Roboto"/>
                          <a:cs typeface="Roboto"/>
                          <a:sym typeface="Roboto"/>
                        </a:rPr>
                        <a:t>Description of modifications intended to be made</a:t>
                      </a:r>
                    </a:p>
                  </a:txBody>
                  <a:tcPr marT="91425" marB="91425" marR="91425" marL="91425"/>
                </a:tc>
                <a:tc>
                  <a:txBody>
                    <a:bodyPr>
                      <a:noAutofit/>
                    </a:bodyPr>
                    <a:lstStyle/>
                    <a:p>
                      <a:pPr indent="-342900" lvl="0" marL="457200" rtl="0">
                        <a:spcBef>
                          <a:spcPts val="0"/>
                        </a:spcBef>
                        <a:buSzPct val="100000"/>
                        <a:buFont typeface="Roboto"/>
                        <a:buChar char="●"/>
                      </a:pPr>
                      <a:r>
                        <a:rPr lang="en-US" sz="1800">
                          <a:latin typeface="Roboto"/>
                          <a:ea typeface="Roboto"/>
                          <a:cs typeface="Roboto"/>
                          <a:sym typeface="Roboto"/>
                        </a:rPr>
                        <a:t>List of dependencies</a:t>
                      </a:r>
                    </a:p>
                    <a:p>
                      <a:pPr indent="-342900" lvl="0" marL="457200">
                        <a:spcBef>
                          <a:spcPts val="0"/>
                        </a:spcBef>
                        <a:buSzPct val="100000"/>
                        <a:buFont typeface="Roboto"/>
                        <a:buChar char="●"/>
                      </a:pPr>
                      <a:r>
                        <a:rPr lang="en-US" sz="1800">
                          <a:latin typeface="Roboto"/>
                          <a:ea typeface="Roboto"/>
                          <a:cs typeface="Roboto"/>
                          <a:sym typeface="Roboto"/>
                        </a:rPr>
                        <a:t>Intended use in your product</a:t>
                      </a:r>
                    </a:p>
                    <a:p>
                      <a:pPr indent="-342900" lvl="0" marL="457200">
                        <a:spcBef>
                          <a:spcPts val="0"/>
                        </a:spcBef>
                        <a:buSzPct val="100000"/>
                        <a:buFont typeface="Roboto"/>
                        <a:buChar char="●"/>
                      </a:pPr>
                      <a:r>
                        <a:rPr lang="en-US" sz="1800">
                          <a:latin typeface="Roboto"/>
                          <a:ea typeface="Roboto"/>
                          <a:cs typeface="Roboto"/>
                          <a:sym typeface="Roboto"/>
                        </a:rPr>
                        <a:t>First product release that will include the package</a:t>
                      </a:r>
                    </a:p>
                    <a:p>
                      <a:pPr indent="-342900" lvl="0" marL="457200">
                        <a:spcBef>
                          <a:spcPts val="0"/>
                        </a:spcBef>
                        <a:buSzPct val="100000"/>
                        <a:buFont typeface="Roboto"/>
                        <a:buChar char="●"/>
                      </a:pPr>
                      <a:r>
                        <a:rPr lang="en-US" sz="1800">
                          <a:latin typeface="Roboto"/>
                          <a:ea typeface="Roboto"/>
                          <a:cs typeface="Roboto"/>
                          <a:sym typeface="Roboto"/>
                        </a:rPr>
                        <a:t>Location where the source code will be maintained</a:t>
                      </a:r>
                    </a:p>
                    <a:p>
                      <a:pPr indent="-342900" lvl="0" marL="457200">
                        <a:spcBef>
                          <a:spcPts val="0"/>
                        </a:spcBef>
                        <a:buSzPct val="100000"/>
                        <a:buFont typeface="Roboto"/>
                        <a:buChar char="●"/>
                      </a:pPr>
                      <a:r>
                        <a:rPr lang="en-US" sz="1800">
                          <a:latin typeface="Roboto"/>
                          <a:ea typeface="Roboto"/>
                          <a:cs typeface="Roboto"/>
                          <a:sym typeface="Roboto"/>
                        </a:rPr>
                        <a:t>Possible previous approvals in another context</a:t>
                      </a:r>
                    </a:p>
                    <a:p>
                      <a:pPr indent="-342900" lvl="0" marL="457200">
                        <a:spcBef>
                          <a:spcPts val="0"/>
                        </a:spcBef>
                        <a:buSzPct val="100000"/>
                        <a:buFont typeface="Roboto"/>
                        <a:buChar char="●"/>
                      </a:pPr>
                      <a:r>
                        <a:rPr lang="en-US" sz="1800">
                          <a:latin typeface="Roboto"/>
                          <a:ea typeface="Roboto"/>
                          <a:cs typeface="Roboto"/>
                          <a:sym typeface="Roboto"/>
                        </a:rPr>
                        <a:t>If from an external vendor: </a:t>
                      </a:r>
                    </a:p>
                    <a:p>
                      <a:pPr indent="-342900" lvl="0" marL="457200">
                        <a:spcBef>
                          <a:spcPts val="0"/>
                        </a:spcBef>
                        <a:buSzPct val="100000"/>
                        <a:buFont typeface="Roboto"/>
                        <a:buChar char="●"/>
                      </a:pPr>
                      <a:r>
                        <a:rPr lang="en-US" sz="1800">
                          <a:latin typeface="Roboto"/>
                          <a:ea typeface="Roboto"/>
                          <a:cs typeface="Roboto"/>
                          <a:sym typeface="Roboto"/>
                        </a:rPr>
                        <a:t>Development team's point of contact</a:t>
                      </a:r>
                    </a:p>
                    <a:p>
                      <a:pPr indent="-342900" lvl="0" marL="457200" rtl="0">
                        <a:spcBef>
                          <a:spcPts val="0"/>
                        </a:spcBef>
                        <a:buSzPct val="100000"/>
                        <a:buFont typeface="Roboto"/>
                        <a:buChar char="●"/>
                      </a:pPr>
                      <a:r>
                        <a:rPr lang="en-US" sz="1800">
                          <a:latin typeface="Roboto"/>
                          <a:ea typeface="Roboto"/>
                          <a:cs typeface="Roboto"/>
                          <a:sym typeface="Roboto"/>
                        </a:rPr>
                        <a:t>Copyright notices, attribution, source code for vendor modifications if needed to satisfy license obligations</a:t>
                      </a:r>
                    </a:p>
                  </a:txBody>
                  <a:tcPr marT="91425" marB="91425" marR="91425" marL="91425"/>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8" name="Shape 388"/>
        <p:cNvGrpSpPr/>
        <p:nvPr/>
      </p:nvGrpSpPr>
      <p:grpSpPr>
        <a:xfrm>
          <a:off x="0" y="0"/>
          <a:ext cx="0" cy="0"/>
          <a:chOff x="0" y="0"/>
          <a:chExt cx="0" cy="0"/>
        </a:xfrm>
      </p:grpSpPr>
      <p:sp>
        <p:nvSpPr>
          <p:cNvPr id="389" name="Shape 389"/>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FOSS Review Team</a:t>
            </a:r>
          </a:p>
        </p:txBody>
      </p:sp>
      <p:sp>
        <p:nvSpPr>
          <p:cNvPr id="390" name="Shape 390"/>
          <p:cNvSpPr txBox="1"/>
          <p:nvPr>
            <p:ph idx="1" type="body"/>
          </p:nvPr>
        </p:nvSpPr>
        <p:spPr>
          <a:xfrm>
            <a:off x="304800" y="4307648"/>
            <a:ext cx="11277600" cy="2593376"/>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accent1"/>
              </a:buClr>
              <a:buSzPct val="25000"/>
              <a:buFont typeface="Arial"/>
              <a:buNone/>
            </a:pPr>
            <a:r>
              <a:rPr b="0" i="0" lang="en-US" sz="2000" u="none" cap="none" strike="noStrike">
                <a:solidFill>
                  <a:schemeClr val="dk1"/>
                </a:solidFill>
                <a:latin typeface="Roboto"/>
                <a:ea typeface="Roboto"/>
                <a:cs typeface="Roboto"/>
                <a:sym typeface="Roboto"/>
              </a:rPr>
              <a:t>A FOSS Review team includes the company representatives that support, guide, coordinate and review the use of FOSS. These representatives may include:</a:t>
            </a:r>
          </a:p>
          <a:p>
            <a:pPr indent="-182880" lvl="0" marL="182880" marR="0" rtl="0" algn="l">
              <a:lnSpc>
                <a:spcPct val="130000"/>
              </a:lnSpc>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Legal to identify and evaluate license obligations</a:t>
            </a:r>
          </a:p>
          <a:p>
            <a:pPr indent="-182880" lvl="0" marL="182880" marR="0" rtl="0" algn="l">
              <a:lnSpc>
                <a:spcPct val="130000"/>
              </a:lnSpc>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Source code scanning and tooling support to help identify and track FOSS usage</a:t>
            </a:r>
          </a:p>
          <a:p>
            <a:pPr indent="-182880" lvl="0" marL="182880" marR="0" rtl="0" algn="l">
              <a:lnSpc>
                <a:spcPct val="130000"/>
              </a:lnSpc>
              <a:spcBef>
                <a:spcPts val="400"/>
              </a:spcBef>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Engineering Specialists working with business interests, commercial licensing, export compliance, etc., who may be impacted by FOSS usage</a:t>
            </a:r>
          </a:p>
        </p:txBody>
      </p:sp>
      <p:pic>
        <p:nvPicPr>
          <p:cNvPr id="391" name="Shape 391"/>
          <p:cNvPicPr preferRelativeResize="0"/>
          <p:nvPr/>
        </p:nvPicPr>
        <p:blipFill rotWithShape="1">
          <a:blip r:embed="rId3">
            <a:alphaModFix/>
          </a:blip>
          <a:srcRect b="0" l="0" r="0" t="0"/>
          <a:stretch/>
        </p:blipFill>
        <p:spPr>
          <a:xfrm>
            <a:off x="3959225" y="1402908"/>
            <a:ext cx="4273016" cy="1460319"/>
          </a:xfrm>
          <a:prstGeom prst="rect">
            <a:avLst/>
          </a:prstGeom>
          <a:noFill/>
          <a:ln>
            <a:noFill/>
          </a:ln>
        </p:spPr>
      </p:pic>
      <p:sp>
        <p:nvSpPr>
          <p:cNvPr id="392" name="Shape 392"/>
          <p:cNvSpPr txBox="1"/>
          <p:nvPr/>
        </p:nvSpPr>
        <p:spPr>
          <a:xfrm>
            <a:off x="4633912" y="2032000"/>
            <a:ext cx="2738616" cy="830262"/>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US" sz="2400">
                <a:solidFill>
                  <a:srgbClr val="808080"/>
                </a:solidFill>
                <a:latin typeface="Roboto"/>
                <a:ea typeface="Roboto"/>
                <a:cs typeface="Roboto"/>
                <a:sym typeface="Roboto"/>
              </a:rPr>
              <a:t>Initiate a FOSS Review </a:t>
            </a:r>
          </a:p>
        </p:txBody>
      </p:sp>
      <p:pic>
        <p:nvPicPr>
          <p:cNvPr id="393" name="Shape 393"/>
          <p:cNvPicPr preferRelativeResize="0"/>
          <p:nvPr/>
        </p:nvPicPr>
        <p:blipFill rotWithShape="1">
          <a:blip r:embed="rId4">
            <a:alphaModFix/>
          </a:blip>
          <a:srcRect b="0" l="0" r="0" t="0"/>
          <a:stretch/>
        </p:blipFill>
        <p:spPr>
          <a:xfrm>
            <a:off x="3325839" y="2984473"/>
            <a:ext cx="658852" cy="1298702"/>
          </a:xfrm>
          <a:prstGeom prst="rect">
            <a:avLst/>
          </a:prstGeom>
          <a:noFill/>
          <a:ln>
            <a:noFill/>
          </a:ln>
        </p:spPr>
      </p:pic>
      <p:grpSp>
        <p:nvGrpSpPr>
          <p:cNvPr id="394" name="Shape 394"/>
          <p:cNvGrpSpPr/>
          <p:nvPr/>
        </p:nvGrpSpPr>
        <p:grpSpPr>
          <a:xfrm>
            <a:off x="1873050" y="2984472"/>
            <a:ext cx="1426984" cy="1212408"/>
            <a:chOff x="357658" y="2412352"/>
            <a:chExt cx="1426984" cy="1212408"/>
          </a:xfrm>
        </p:grpSpPr>
        <p:grpSp>
          <p:nvGrpSpPr>
            <p:cNvPr id="395" name="Shape 395"/>
            <p:cNvGrpSpPr/>
            <p:nvPr/>
          </p:nvGrpSpPr>
          <p:grpSpPr>
            <a:xfrm>
              <a:off x="357658" y="2412352"/>
              <a:ext cx="1426984" cy="771113"/>
              <a:chOff x="357658" y="2412352"/>
              <a:chExt cx="1426984" cy="771113"/>
            </a:xfrm>
          </p:grpSpPr>
          <p:sp>
            <p:nvSpPr>
              <p:cNvPr id="396" name="Shape 396"/>
              <p:cNvSpPr txBox="1"/>
              <p:nvPr/>
            </p:nvSpPr>
            <p:spPr>
              <a:xfrm>
                <a:off x="357658" y="2906468"/>
                <a:ext cx="1367674" cy="276996"/>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200">
                    <a:solidFill>
                      <a:srgbClr val="333333"/>
                    </a:solidFill>
                    <a:latin typeface="Roboto"/>
                    <a:ea typeface="Roboto"/>
                    <a:cs typeface="Roboto"/>
                    <a:sym typeface="Roboto"/>
                  </a:rPr>
                  <a:t>Product Manager</a:t>
                </a:r>
              </a:p>
            </p:txBody>
          </p:sp>
          <p:sp>
            <p:nvSpPr>
              <p:cNvPr id="397" name="Shape 397"/>
              <p:cNvSpPr txBox="1"/>
              <p:nvPr/>
            </p:nvSpPr>
            <p:spPr>
              <a:xfrm>
                <a:off x="362466" y="2412352"/>
                <a:ext cx="1422175" cy="276996"/>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200">
                    <a:solidFill>
                      <a:srgbClr val="333333"/>
                    </a:solidFill>
                    <a:latin typeface="Roboto"/>
                    <a:ea typeface="Roboto"/>
                    <a:cs typeface="Roboto"/>
                    <a:sym typeface="Roboto"/>
                  </a:rPr>
                  <a:t>Program Manager</a:t>
                </a:r>
              </a:p>
            </p:txBody>
          </p:sp>
        </p:grpSp>
        <p:sp>
          <p:nvSpPr>
            <p:cNvPr id="398" name="Shape 398"/>
            <p:cNvSpPr txBox="1"/>
            <p:nvPr/>
          </p:nvSpPr>
          <p:spPr>
            <a:xfrm>
              <a:off x="905883" y="3347764"/>
              <a:ext cx="819448" cy="276996"/>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200">
                  <a:solidFill>
                    <a:srgbClr val="333333"/>
                  </a:solidFill>
                  <a:latin typeface="Roboto"/>
                  <a:ea typeface="Roboto"/>
                  <a:cs typeface="Roboto"/>
                  <a:sym typeface="Roboto"/>
                </a:rPr>
                <a:t> Engineer</a:t>
              </a:r>
            </a:p>
          </p:txBody>
        </p:sp>
      </p:grpSp>
      <p:pic>
        <p:nvPicPr>
          <p:cNvPr id="399" name="Shape 399"/>
          <p:cNvPicPr preferRelativeResize="0"/>
          <p:nvPr/>
        </p:nvPicPr>
        <p:blipFill rotWithShape="1">
          <a:blip r:embed="rId5">
            <a:alphaModFix/>
          </a:blip>
          <a:srcRect b="0" l="0" r="0" t="0"/>
          <a:stretch/>
        </p:blipFill>
        <p:spPr>
          <a:xfrm>
            <a:off x="8772525" y="2797467"/>
            <a:ext cx="660318" cy="1301587"/>
          </a:xfrm>
          <a:prstGeom prst="rect">
            <a:avLst/>
          </a:prstGeom>
          <a:noFill/>
          <a:ln>
            <a:noFill/>
          </a:ln>
        </p:spPr>
      </p:pic>
      <p:pic>
        <p:nvPicPr>
          <p:cNvPr id="400" name="Shape 400"/>
          <p:cNvPicPr preferRelativeResize="0"/>
          <p:nvPr/>
        </p:nvPicPr>
        <p:blipFill rotWithShape="1">
          <a:blip r:embed="rId6">
            <a:alphaModFix/>
          </a:blip>
          <a:srcRect b="0" l="0" r="0" t="0"/>
          <a:stretch/>
        </p:blipFill>
        <p:spPr>
          <a:xfrm>
            <a:off x="7821536" y="2797467"/>
            <a:ext cx="660318" cy="1301587"/>
          </a:xfrm>
          <a:prstGeom prst="rect">
            <a:avLst/>
          </a:prstGeom>
          <a:noFill/>
          <a:ln>
            <a:noFill/>
          </a:ln>
        </p:spPr>
      </p:pic>
      <p:pic>
        <p:nvPicPr>
          <p:cNvPr id="401" name="Shape 401"/>
          <p:cNvPicPr preferRelativeResize="0"/>
          <p:nvPr/>
        </p:nvPicPr>
        <p:blipFill rotWithShape="1">
          <a:blip r:embed="rId7">
            <a:alphaModFix/>
          </a:blip>
          <a:srcRect b="0" l="0" r="0" t="0"/>
          <a:stretch/>
        </p:blipFill>
        <p:spPr>
          <a:xfrm>
            <a:off x="9846881" y="2797467"/>
            <a:ext cx="660318" cy="1301587"/>
          </a:xfrm>
          <a:prstGeom prst="rect">
            <a:avLst/>
          </a:prstGeom>
          <a:noFill/>
          <a:ln>
            <a:noFill/>
          </a:ln>
        </p:spPr>
      </p:pic>
      <p:sp>
        <p:nvSpPr>
          <p:cNvPr id="402" name="Shape 402"/>
          <p:cNvSpPr txBox="1"/>
          <p:nvPr/>
        </p:nvSpPr>
        <p:spPr>
          <a:xfrm>
            <a:off x="7901471" y="4138987"/>
            <a:ext cx="556555" cy="276996"/>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200">
                <a:solidFill>
                  <a:srgbClr val="333333"/>
                </a:solidFill>
                <a:latin typeface="Roboto"/>
                <a:ea typeface="Roboto"/>
                <a:cs typeface="Roboto"/>
                <a:sym typeface="Roboto"/>
              </a:rPr>
              <a:t>Legal</a:t>
            </a:r>
          </a:p>
        </p:txBody>
      </p:sp>
      <p:sp>
        <p:nvSpPr>
          <p:cNvPr id="403" name="Shape 403"/>
          <p:cNvSpPr txBox="1"/>
          <p:nvPr/>
        </p:nvSpPr>
        <p:spPr>
          <a:xfrm>
            <a:off x="8576992" y="4141851"/>
            <a:ext cx="817844" cy="276996"/>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200">
                <a:solidFill>
                  <a:srgbClr val="333333"/>
                </a:solidFill>
                <a:latin typeface="Roboto"/>
                <a:ea typeface="Roboto"/>
                <a:cs typeface="Roboto"/>
                <a:sym typeface="Roboto"/>
              </a:rPr>
              <a:t>Scanning</a:t>
            </a:r>
          </a:p>
        </p:txBody>
      </p:sp>
      <p:sp>
        <p:nvSpPr>
          <p:cNvPr id="404" name="Shape 404"/>
          <p:cNvSpPr txBox="1"/>
          <p:nvPr/>
        </p:nvSpPr>
        <p:spPr>
          <a:xfrm>
            <a:off x="9467850" y="4141851"/>
            <a:ext cx="946114" cy="277811"/>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200">
                <a:solidFill>
                  <a:srgbClr val="333333"/>
                </a:solidFill>
                <a:latin typeface="Roboto"/>
                <a:ea typeface="Roboto"/>
                <a:cs typeface="Roboto"/>
                <a:sym typeface="Roboto"/>
              </a:rPr>
              <a:t>Specialists</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9" name="Shape 409"/>
        <p:cNvGrpSpPr/>
        <p:nvPr/>
      </p:nvGrpSpPr>
      <p:grpSpPr>
        <a:xfrm>
          <a:off x="0" y="0"/>
          <a:ext cx="0" cy="0"/>
          <a:chOff x="0" y="0"/>
          <a:chExt cx="0" cy="0"/>
        </a:xfrm>
      </p:grpSpPr>
      <p:sp>
        <p:nvSpPr>
          <p:cNvPr id="410" name="Shape 410"/>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Analyzing Proposed FOSS Usage</a:t>
            </a:r>
          </a:p>
        </p:txBody>
      </p:sp>
      <p:sp>
        <p:nvSpPr>
          <p:cNvPr id="411" name="Shape 411"/>
          <p:cNvSpPr txBox="1"/>
          <p:nvPr>
            <p:ph idx="1" type="body"/>
          </p:nvPr>
        </p:nvSpPr>
        <p:spPr>
          <a:xfrm>
            <a:off x="417504" y="3539817"/>
            <a:ext cx="11277600" cy="2953746"/>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accent1"/>
              </a:buClr>
              <a:buSzPct val="25000"/>
              <a:buFont typeface="Arial"/>
              <a:buNone/>
            </a:pPr>
            <a:r>
              <a:rPr b="0" i="0" lang="en-US" sz="2000" u="none" cap="none" strike="noStrike">
                <a:solidFill>
                  <a:schemeClr val="dk1"/>
                </a:solidFill>
                <a:latin typeface="Roboto"/>
                <a:ea typeface="Roboto"/>
                <a:cs typeface="Roboto"/>
                <a:sym typeface="Roboto"/>
              </a:rPr>
              <a:t>The FOSS Review team should assess the information it has gathered before providing guidance for issues. This may include scanning the code to confirm the accuracy of the information.</a:t>
            </a:r>
          </a:p>
          <a:p>
            <a:pPr indent="0" lvl="0" marL="0" marR="0" rtl="0" algn="l">
              <a:spcBef>
                <a:spcPts val="400"/>
              </a:spcBef>
              <a:spcAft>
                <a:spcPts val="0"/>
              </a:spcAft>
              <a:buClr>
                <a:schemeClr val="accent1"/>
              </a:buClr>
              <a:buSzPct val="25000"/>
              <a:buFont typeface="Arial"/>
              <a:buNone/>
            </a:pPr>
            <a:r>
              <a:t/>
            </a:r>
            <a:endParaRPr b="0" i="0" sz="2000" u="none" cap="none" strike="noStrike">
              <a:solidFill>
                <a:schemeClr val="dk1"/>
              </a:solidFill>
              <a:latin typeface="Roboto"/>
              <a:ea typeface="Roboto"/>
              <a:cs typeface="Roboto"/>
              <a:sym typeface="Roboto"/>
            </a:endParaRPr>
          </a:p>
          <a:p>
            <a:pPr indent="0" lvl="0" marL="0" marR="0" rtl="0" algn="l">
              <a:spcBef>
                <a:spcPts val="400"/>
              </a:spcBef>
              <a:spcAft>
                <a:spcPts val="0"/>
              </a:spcAft>
              <a:buClr>
                <a:schemeClr val="accent1"/>
              </a:buClr>
              <a:buSzPct val="25000"/>
              <a:buFont typeface="Arial"/>
              <a:buNone/>
            </a:pPr>
            <a:r>
              <a:rPr b="0" i="0" lang="en-US" sz="2000" u="none" cap="none" strike="noStrike">
                <a:solidFill>
                  <a:schemeClr val="dk1"/>
                </a:solidFill>
                <a:latin typeface="Roboto"/>
                <a:ea typeface="Roboto"/>
                <a:cs typeface="Roboto"/>
                <a:sym typeface="Roboto"/>
              </a:rPr>
              <a:t>The FOSS Review team should consider:</a:t>
            </a:r>
          </a:p>
          <a:p>
            <a:pPr indent="-182880" lvl="0" marL="18288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Is the code and associated information complete, consistent and accurate?</a:t>
            </a:r>
          </a:p>
          <a:p>
            <a:pPr indent="-182880" lvl="0" marL="18288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Does the declared license match what is in the code files?</a:t>
            </a:r>
          </a:p>
          <a:p>
            <a:pPr indent="-182880" lvl="0" marL="18288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Does the license permit use with other components of the software? </a:t>
            </a:r>
          </a:p>
          <a:p>
            <a:pPr indent="0" lvl="0" marL="0" marR="0" rtl="0" algn="l">
              <a:spcBef>
                <a:spcPts val="400"/>
              </a:spcBef>
              <a:buClr>
                <a:schemeClr val="accent1"/>
              </a:buClr>
              <a:buSzPct val="25000"/>
              <a:buFont typeface="Arial"/>
              <a:buNone/>
            </a:pPr>
            <a:r>
              <a:t/>
            </a:r>
            <a:endParaRPr b="0" i="0" sz="2000" u="none" cap="none" strike="noStrike">
              <a:solidFill>
                <a:schemeClr val="dk1"/>
              </a:solidFill>
              <a:latin typeface="Roboto"/>
              <a:ea typeface="Roboto"/>
              <a:cs typeface="Roboto"/>
              <a:sym typeface="Roboto"/>
            </a:endParaRPr>
          </a:p>
        </p:txBody>
      </p:sp>
      <p:pic>
        <p:nvPicPr>
          <p:cNvPr id="412" name="Shape 412"/>
          <p:cNvPicPr preferRelativeResize="0"/>
          <p:nvPr/>
        </p:nvPicPr>
        <p:blipFill rotWithShape="1">
          <a:blip r:embed="rId3">
            <a:alphaModFix/>
          </a:blip>
          <a:srcRect b="0" l="0" r="0" t="0"/>
          <a:stretch/>
        </p:blipFill>
        <p:spPr>
          <a:xfrm>
            <a:off x="5709737" y="1916482"/>
            <a:ext cx="660318" cy="1301587"/>
          </a:xfrm>
          <a:prstGeom prst="rect">
            <a:avLst/>
          </a:prstGeom>
          <a:noFill/>
          <a:ln>
            <a:noFill/>
          </a:ln>
        </p:spPr>
      </p:pic>
      <p:pic>
        <p:nvPicPr>
          <p:cNvPr id="413" name="Shape 413"/>
          <p:cNvPicPr preferRelativeResize="0"/>
          <p:nvPr/>
        </p:nvPicPr>
        <p:blipFill rotWithShape="1">
          <a:blip r:embed="rId4">
            <a:alphaModFix/>
          </a:blip>
          <a:srcRect b="0" l="0" r="0" t="0"/>
          <a:stretch/>
        </p:blipFill>
        <p:spPr>
          <a:xfrm>
            <a:off x="4998596" y="1916482"/>
            <a:ext cx="660318" cy="1301587"/>
          </a:xfrm>
          <a:prstGeom prst="rect">
            <a:avLst/>
          </a:prstGeom>
          <a:noFill/>
          <a:ln>
            <a:noFill/>
          </a:ln>
        </p:spPr>
      </p:pic>
      <p:pic>
        <p:nvPicPr>
          <p:cNvPr id="414" name="Shape 414"/>
          <p:cNvPicPr preferRelativeResize="0"/>
          <p:nvPr/>
        </p:nvPicPr>
        <p:blipFill rotWithShape="1">
          <a:blip r:embed="rId5">
            <a:alphaModFix/>
          </a:blip>
          <a:srcRect b="0" l="0" r="0" t="0"/>
          <a:stretch/>
        </p:blipFill>
        <p:spPr>
          <a:xfrm>
            <a:off x="6503128" y="1916482"/>
            <a:ext cx="660318" cy="1301587"/>
          </a:xfrm>
          <a:prstGeom prst="rect">
            <a:avLst/>
          </a:prstGeom>
          <a:noFill/>
          <a:ln>
            <a:noFill/>
          </a:ln>
        </p:spPr>
      </p:pic>
      <p:sp>
        <p:nvSpPr>
          <p:cNvPr id="415" name="Shape 415"/>
          <p:cNvSpPr txBox="1"/>
          <p:nvPr/>
        </p:nvSpPr>
        <p:spPr>
          <a:xfrm>
            <a:off x="5023530" y="3237375"/>
            <a:ext cx="556555" cy="276996"/>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200">
                <a:solidFill>
                  <a:srgbClr val="333333"/>
                </a:solidFill>
                <a:latin typeface="Roboto"/>
                <a:ea typeface="Roboto"/>
                <a:cs typeface="Roboto"/>
                <a:sym typeface="Roboto"/>
              </a:rPr>
              <a:t>Legal</a:t>
            </a:r>
          </a:p>
        </p:txBody>
      </p:sp>
      <p:sp>
        <p:nvSpPr>
          <p:cNvPr id="416" name="Shape 416"/>
          <p:cNvSpPr txBox="1"/>
          <p:nvPr/>
        </p:nvSpPr>
        <p:spPr>
          <a:xfrm>
            <a:off x="5563792" y="3242543"/>
            <a:ext cx="817844" cy="276996"/>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200">
                <a:solidFill>
                  <a:srgbClr val="333333"/>
                </a:solidFill>
                <a:latin typeface="Roboto"/>
                <a:ea typeface="Roboto"/>
                <a:cs typeface="Roboto"/>
                <a:sym typeface="Roboto"/>
              </a:rPr>
              <a:t>Scanning</a:t>
            </a:r>
          </a:p>
        </p:txBody>
      </p:sp>
      <p:sp>
        <p:nvSpPr>
          <p:cNvPr id="417" name="Shape 417"/>
          <p:cNvSpPr txBox="1"/>
          <p:nvPr/>
        </p:nvSpPr>
        <p:spPr>
          <a:xfrm>
            <a:off x="6312157" y="3242543"/>
            <a:ext cx="928452" cy="276996"/>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200">
                <a:solidFill>
                  <a:srgbClr val="333333"/>
                </a:solidFill>
                <a:latin typeface="Roboto"/>
                <a:ea typeface="Roboto"/>
                <a:cs typeface="Roboto"/>
                <a:sym typeface="Roboto"/>
              </a:rPr>
              <a:t>Specialists</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2" name="Shape 422"/>
        <p:cNvGrpSpPr/>
        <p:nvPr/>
      </p:nvGrpSpPr>
      <p:grpSpPr>
        <a:xfrm>
          <a:off x="0" y="0"/>
          <a:ext cx="0" cy="0"/>
          <a:chOff x="0" y="0"/>
          <a:chExt cx="0" cy="0"/>
        </a:xfrm>
      </p:grpSpPr>
      <p:sp>
        <p:nvSpPr>
          <p:cNvPr id="423" name="Shape 423"/>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rgbClr val="D2533C"/>
              </a:buClr>
              <a:buSzPct val="25000"/>
              <a:buFont typeface="Roboto"/>
              <a:buNone/>
            </a:pPr>
            <a:r>
              <a:rPr b="0" i="0" lang="en-US" sz="4000" u="none" cap="none" strike="noStrike">
                <a:solidFill>
                  <a:srgbClr val="D2533C"/>
                </a:solidFill>
                <a:latin typeface="Roboto"/>
                <a:ea typeface="Roboto"/>
                <a:cs typeface="Roboto"/>
                <a:sym typeface="Roboto"/>
              </a:rPr>
              <a:t>Source Code Scanning Tools</a:t>
            </a:r>
          </a:p>
        </p:txBody>
      </p:sp>
      <p:sp>
        <p:nvSpPr>
          <p:cNvPr id="424" name="Shape 424"/>
          <p:cNvSpPr txBox="1"/>
          <p:nvPr>
            <p:ph idx="1" type="body"/>
          </p:nvPr>
        </p:nvSpPr>
        <p:spPr>
          <a:xfrm>
            <a:off x="623093" y="1600200"/>
            <a:ext cx="10945811" cy="4953000"/>
          </a:xfrm>
          <a:prstGeom prst="rect">
            <a:avLst/>
          </a:prstGeom>
          <a:noFill/>
          <a:ln>
            <a:noFill/>
          </a:ln>
        </p:spPr>
        <p:txBody>
          <a:bodyPr anchorCtr="0" anchor="t" bIns="45700" lIns="91425" rIns="91425" tIns="45700">
            <a:noAutofit/>
          </a:bodyPr>
          <a:lstStyle/>
          <a:p>
            <a:pPr indent="-182880" lvl="0" marL="182880" marR="0" rtl="0" algn="l">
              <a:spcBef>
                <a:spcPts val="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There are many different automated source code scanning tools. </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All of the solutions address specific needs and - for that reason - none will solve all possible challenges</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Companies pick the solution most suited to their specific market area and product</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Many companies use both an automated tool and manual review</a:t>
            </a:r>
          </a:p>
          <a:p>
            <a:pPr indent="-182880" lvl="0" marL="182880" marR="0" rtl="0" algn="l">
              <a:spcBef>
                <a:spcPts val="480"/>
              </a:spcBef>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A good example of freely available source code scanning tool is FOSSology,</a:t>
            </a:r>
            <a:br>
              <a:rPr b="0" i="0" lang="en-US" sz="2400" u="none" cap="none" strike="noStrike">
                <a:solidFill>
                  <a:schemeClr val="dk1"/>
                </a:solidFill>
                <a:latin typeface="Roboto"/>
                <a:ea typeface="Roboto"/>
                <a:cs typeface="Roboto"/>
                <a:sym typeface="Roboto"/>
              </a:rPr>
            </a:br>
            <a:r>
              <a:rPr b="0" i="0" lang="en-US" sz="2400" u="none" cap="none" strike="noStrike">
                <a:solidFill>
                  <a:schemeClr val="dk1"/>
                </a:solidFill>
                <a:latin typeface="Roboto"/>
                <a:ea typeface="Roboto"/>
                <a:cs typeface="Roboto"/>
                <a:sym typeface="Roboto"/>
              </a:rPr>
              <a:t>a project hosted by the Linux Foundation:</a:t>
            </a:r>
            <a:br>
              <a:rPr b="0" i="0" lang="en-US" sz="2400" u="none" cap="none" strike="noStrike">
                <a:solidFill>
                  <a:schemeClr val="dk1"/>
                </a:solidFill>
                <a:latin typeface="Roboto"/>
                <a:ea typeface="Roboto"/>
                <a:cs typeface="Roboto"/>
                <a:sym typeface="Roboto"/>
              </a:rPr>
            </a:br>
            <a:r>
              <a:rPr b="0" i="0" lang="en-US" sz="2000" u="sng" cap="none" strike="noStrike">
                <a:solidFill>
                  <a:schemeClr val="hlink"/>
                </a:solidFill>
                <a:latin typeface="Roboto Mono"/>
                <a:ea typeface="Roboto Mono"/>
                <a:cs typeface="Roboto Mono"/>
                <a:sym typeface="Roboto Mono"/>
                <a:hlinkClick r:id="rId3"/>
              </a:rPr>
              <a:t>https://www.fossology.org</a:t>
            </a:r>
            <a:r>
              <a:rPr b="0" i="0" lang="en-US" sz="2400" u="none" cap="none" strike="noStrike">
                <a:solidFill>
                  <a:schemeClr val="dk1"/>
                </a:solidFill>
                <a:latin typeface="Roboto"/>
                <a:ea typeface="Roboto"/>
                <a:cs typeface="Roboto"/>
                <a:sym typeface="Roboto"/>
              </a:rPr>
              <a:t> </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9" name="Shape 429"/>
        <p:cNvGrpSpPr/>
        <p:nvPr/>
      </p:nvGrpSpPr>
      <p:grpSpPr>
        <a:xfrm>
          <a:off x="0" y="0"/>
          <a:ext cx="0" cy="0"/>
          <a:chOff x="0" y="0"/>
          <a:chExt cx="0" cy="0"/>
        </a:xfrm>
      </p:grpSpPr>
      <p:sp>
        <p:nvSpPr>
          <p:cNvPr id="430" name="Shape 430"/>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Working through the FOSS Review</a:t>
            </a:r>
          </a:p>
        </p:txBody>
      </p:sp>
      <p:sp>
        <p:nvSpPr>
          <p:cNvPr id="431" name="Shape 431"/>
          <p:cNvSpPr txBox="1"/>
          <p:nvPr>
            <p:ph idx="1" type="body"/>
          </p:nvPr>
        </p:nvSpPr>
        <p:spPr>
          <a:xfrm>
            <a:off x="311675" y="5813485"/>
            <a:ext cx="11421290" cy="1044516"/>
          </a:xfrm>
          <a:prstGeom prst="rect">
            <a:avLst/>
          </a:prstGeom>
          <a:noFill/>
          <a:ln>
            <a:noFill/>
          </a:ln>
        </p:spPr>
        <p:txBody>
          <a:bodyPr anchorCtr="0" anchor="t" bIns="45700" lIns="91425" rIns="91425" tIns="45700">
            <a:noAutofit/>
          </a:bodyPr>
          <a:lstStyle/>
          <a:p>
            <a:pPr indent="0" lvl="0" marL="0" marR="0" rtl="0" algn="l">
              <a:spcBef>
                <a:spcPts val="0"/>
              </a:spcBef>
              <a:buClr>
                <a:schemeClr val="accent1"/>
              </a:buClr>
              <a:buSzPct val="25000"/>
              <a:buFont typeface="Arial"/>
              <a:buNone/>
            </a:pPr>
            <a:r>
              <a:rPr b="0" i="0" lang="en-US" sz="2000" u="none" cap="none" strike="noStrike">
                <a:solidFill>
                  <a:schemeClr val="dk1"/>
                </a:solidFill>
                <a:latin typeface="Roboto"/>
                <a:ea typeface="Roboto"/>
                <a:cs typeface="Roboto"/>
                <a:sym typeface="Roboto"/>
              </a:rPr>
              <a:t>The FOSS Review process crosses disciplines, including engineering, business, and legal teams. It should be interactive to ensure all those groups correctly understand the issues and can create clear, shared guidance.</a:t>
            </a:r>
          </a:p>
        </p:txBody>
      </p:sp>
      <p:pic>
        <p:nvPicPr>
          <p:cNvPr id="432" name="Shape 432"/>
          <p:cNvPicPr preferRelativeResize="0"/>
          <p:nvPr/>
        </p:nvPicPr>
        <p:blipFill rotWithShape="1">
          <a:blip r:embed="rId3">
            <a:alphaModFix/>
          </a:blip>
          <a:srcRect b="0" l="0" r="0" t="0"/>
          <a:stretch/>
        </p:blipFill>
        <p:spPr>
          <a:xfrm>
            <a:off x="3966100" y="1457909"/>
            <a:ext cx="4273016" cy="1460319"/>
          </a:xfrm>
          <a:prstGeom prst="rect">
            <a:avLst/>
          </a:prstGeom>
          <a:noFill/>
          <a:ln>
            <a:noFill/>
          </a:ln>
        </p:spPr>
      </p:pic>
      <p:sp>
        <p:nvSpPr>
          <p:cNvPr id="433" name="Shape 433"/>
          <p:cNvSpPr txBox="1"/>
          <p:nvPr/>
        </p:nvSpPr>
        <p:spPr>
          <a:xfrm>
            <a:off x="4424362" y="2087563"/>
            <a:ext cx="2977670" cy="83026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US" sz="2400">
                <a:solidFill>
                  <a:srgbClr val="808080"/>
                </a:solidFill>
                <a:latin typeface="Roboto"/>
                <a:ea typeface="Roboto"/>
                <a:cs typeface="Roboto"/>
                <a:sym typeface="Roboto"/>
              </a:rPr>
              <a:t>Initiate a FOSS Review </a:t>
            </a:r>
          </a:p>
        </p:txBody>
      </p:sp>
      <p:pic>
        <p:nvPicPr>
          <p:cNvPr id="434" name="Shape 434"/>
          <p:cNvPicPr preferRelativeResize="0"/>
          <p:nvPr/>
        </p:nvPicPr>
        <p:blipFill rotWithShape="1">
          <a:blip r:embed="rId4">
            <a:alphaModFix/>
          </a:blip>
          <a:srcRect b="0" l="0" r="0" t="0"/>
          <a:stretch/>
        </p:blipFill>
        <p:spPr>
          <a:xfrm>
            <a:off x="3332714" y="3039475"/>
            <a:ext cx="658852" cy="1298702"/>
          </a:xfrm>
          <a:prstGeom prst="rect">
            <a:avLst/>
          </a:prstGeom>
          <a:noFill/>
          <a:ln>
            <a:noFill/>
          </a:ln>
        </p:spPr>
      </p:pic>
      <p:grpSp>
        <p:nvGrpSpPr>
          <p:cNvPr id="435" name="Shape 435"/>
          <p:cNvGrpSpPr/>
          <p:nvPr/>
        </p:nvGrpSpPr>
        <p:grpSpPr>
          <a:xfrm>
            <a:off x="1879925" y="3039474"/>
            <a:ext cx="1426984" cy="1212408"/>
            <a:chOff x="357658" y="2412352"/>
            <a:chExt cx="1426984" cy="1212408"/>
          </a:xfrm>
        </p:grpSpPr>
        <p:grpSp>
          <p:nvGrpSpPr>
            <p:cNvPr id="436" name="Shape 436"/>
            <p:cNvGrpSpPr/>
            <p:nvPr/>
          </p:nvGrpSpPr>
          <p:grpSpPr>
            <a:xfrm>
              <a:off x="357658" y="2412352"/>
              <a:ext cx="1426984" cy="771113"/>
              <a:chOff x="357658" y="2412352"/>
              <a:chExt cx="1426984" cy="771113"/>
            </a:xfrm>
          </p:grpSpPr>
          <p:sp>
            <p:nvSpPr>
              <p:cNvPr id="437" name="Shape 437"/>
              <p:cNvSpPr txBox="1"/>
              <p:nvPr/>
            </p:nvSpPr>
            <p:spPr>
              <a:xfrm>
                <a:off x="357658" y="2906468"/>
                <a:ext cx="1367674" cy="276996"/>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200">
                    <a:solidFill>
                      <a:srgbClr val="333333"/>
                    </a:solidFill>
                    <a:latin typeface="Roboto"/>
                    <a:ea typeface="Roboto"/>
                    <a:cs typeface="Roboto"/>
                    <a:sym typeface="Roboto"/>
                  </a:rPr>
                  <a:t>Product Manager</a:t>
                </a:r>
              </a:p>
            </p:txBody>
          </p:sp>
          <p:sp>
            <p:nvSpPr>
              <p:cNvPr id="438" name="Shape 438"/>
              <p:cNvSpPr txBox="1"/>
              <p:nvPr/>
            </p:nvSpPr>
            <p:spPr>
              <a:xfrm>
                <a:off x="362466" y="2412352"/>
                <a:ext cx="1422175" cy="276996"/>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200">
                    <a:solidFill>
                      <a:srgbClr val="333333"/>
                    </a:solidFill>
                    <a:latin typeface="Roboto"/>
                    <a:ea typeface="Roboto"/>
                    <a:cs typeface="Roboto"/>
                    <a:sym typeface="Roboto"/>
                  </a:rPr>
                  <a:t>Program Manager</a:t>
                </a:r>
              </a:p>
            </p:txBody>
          </p:sp>
        </p:grpSp>
        <p:sp>
          <p:nvSpPr>
            <p:cNvPr id="439" name="Shape 439"/>
            <p:cNvSpPr txBox="1"/>
            <p:nvPr/>
          </p:nvSpPr>
          <p:spPr>
            <a:xfrm>
              <a:off x="905883" y="3347764"/>
              <a:ext cx="819448" cy="276996"/>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200">
                  <a:solidFill>
                    <a:srgbClr val="333333"/>
                  </a:solidFill>
                  <a:latin typeface="Roboto"/>
                  <a:ea typeface="Roboto"/>
                  <a:cs typeface="Roboto"/>
                  <a:sym typeface="Roboto"/>
                </a:rPr>
                <a:t> Engineer</a:t>
              </a:r>
            </a:p>
          </p:txBody>
        </p:sp>
      </p:grpSp>
      <p:pic>
        <p:nvPicPr>
          <p:cNvPr id="440" name="Shape 440"/>
          <p:cNvPicPr preferRelativeResize="0"/>
          <p:nvPr/>
        </p:nvPicPr>
        <p:blipFill rotWithShape="1">
          <a:blip r:embed="rId5">
            <a:alphaModFix/>
          </a:blip>
          <a:srcRect b="0" l="0" r="0" t="0"/>
          <a:stretch/>
        </p:blipFill>
        <p:spPr>
          <a:xfrm>
            <a:off x="8539553" y="2852469"/>
            <a:ext cx="660318" cy="1301587"/>
          </a:xfrm>
          <a:prstGeom prst="rect">
            <a:avLst/>
          </a:prstGeom>
          <a:noFill/>
          <a:ln>
            <a:noFill/>
          </a:ln>
        </p:spPr>
      </p:pic>
      <p:pic>
        <p:nvPicPr>
          <p:cNvPr id="441" name="Shape 441"/>
          <p:cNvPicPr preferRelativeResize="0"/>
          <p:nvPr/>
        </p:nvPicPr>
        <p:blipFill rotWithShape="1">
          <a:blip r:embed="rId6">
            <a:alphaModFix/>
          </a:blip>
          <a:srcRect b="0" l="0" r="0" t="0"/>
          <a:stretch/>
        </p:blipFill>
        <p:spPr>
          <a:xfrm>
            <a:off x="7828411" y="2852469"/>
            <a:ext cx="660318" cy="1301587"/>
          </a:xfrm>
          <a:prstGeom prst="rect">
            <a:avLst/>
          </a:prstGeom>
          <a:noFill/>
          <a:ln>
            <a:noFill/>
          </a:ln>
        </p:spPr>
      </p:pic>
      <p:pic>
        <p:nvPicPr>
          <p:cNvPr id="442" name="Shape 442"/>
          <p:cNvPicPr preferRelativeResize="0"/>
          <p:nvPr/>
        </p:nvPicPr>
        <p:blipFill rotWithShape="1">
          <a:blip r:embed="rId7">
            <a:alphaModFix/>
          </a:blip>
          <a:srcRect b="0" l="0" r="0" t="0"/>
          <a:stretch/>
        </p:blipFill>
        <p:spPr>
          <a:xfrm>
            <a:off x="9332945" y="2852469"/>
            <a:ext cx="660318" cy="1301587"/>
          </a:xfrm>
          <a:prstGeom prst="rect">
            <a:avLst/>
          </a:prstGeom>
          <a:noFill/>
          <a:ln>
            <a:noFill/>
          </a:ln>
        </p:spPr>
      </p:pic>
      <p:sp>
        <p:nvSpPr>
          <p:cNvPr id="443" name="Shape 443"/>
          <p:cNvSpPr txBox="1"/>
          <p:nvPr/>
        </p:nvSpPr>
        <p:spPr>
          <a:xfrm>
            <a:off x="7908346" y="4193989"/>
            <a:ext cx="556555" cy="276996"/>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200">
                <a:solidFill>
                  <a:srgbClr val="333333"/>
                </a:solidFill>
                <a:latin typeface="Roboto"/>
                <a:ea typeface="Roboto"/>
                <a:cs typeface="Roboto"/>
                <a:sym typeface="Roboto"/>
              </a:rPr>
              <a:t>Legal</a:t>
            </a:r>
          </a:p>
        </p:txBody>
      </p:sp>
      <p:sp>
        <p:nvSpPr>
          <p:cNvPr id="444" name="Shape 444"/>
          <p:cNvSpPr txBox="1"/>
          <p:nvPr/>
        </p:nvSpPr>
        <p:spPr>
          <a:xfrm>
            <a:off x="8510486" y="4178532"/>
            <a:ext cx="817844" cy="276996"/>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200">
                <a:solidFill>
                  <a:srgbClr val="333333"/>
                </a:solidFill>
                <a:latin typeface="Roboto"/>
                <a:ea typeface="Roboto"/>
                <a:cs typeface="Roboto"/>
                <a:sym typeface="Roboto"/>
              </a:rPr>
              <a:t>Scanning</a:t>
            </a:r>
          </a:p>
        </p:txBody>
      </p:sp>
      <p:sp>
        <p:nvSpPr>
          <p:cNvPr id="445" name="Shape 445"/>
          <p:cNvSpPr txBox="1"/>
          <p:nvPr/>
        </p:nvSpPr>
        <p:spPr>
          <a:xfrm>
            <a:off x="9141974" y="4178532"/>
            <a:ext cx="928452" cy="276996"/>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200">
                <a:solidFill>
                  <a:srgbClr val="333333"/>
                </a:solidFill>
                <a:latin typeface="Roboto"/>
                <a:ea typeface="Roboto"/>
                <a:cs typeface="Roboto"/>
                <a:sym typeface="Roboto"/>
              </a:rPr>
              <a:t>Specialists</a:t>
            </a:r>
          </a:p>
        </p:txBody>
      </p:sp>
      <p:pic>
        <p:nvPicPr>
          <p:cNvPr id="446" name="Shape 446"/>
          <p:cNvPicPr preferRelativeResize="0"/>
          <p:nvPr/>
        </p:nvPicPr>
        <p:blipFill rotWithShape="1">
          <a:blip r:embed="rId8">
            <a:alphaModFix/>
          </a:blip>
          <a:srcRect b="0" l="0" r="0" t="0"/>
          <a:stretch/>
        </p:blipFill>
        <p:spPr>
          <a:xfrm>
            <a:off x="4938832" y="3005478"/>
            <a:ext cx="2253968" cy="507936"/>
          </a:xfrm>
          <a:prstGeom prst="rect">
            <a:avLst/>
          </a:prstGeom>
          <a:noFill/>
          <a:ln>
            <a:noFill/>
          </a:ln>
        </p:spPr>
      </p:pic>
      <p:pic>
        <p:nvPicPr>
          <p:cNvPr id="447" name="Shape 447"/>
          <p:cNvPicPr preferRelativeResize="0"/>
          <p:nvPr/>
        </p:nvPicPr>
        <p:blipFill rotWithShape="1">
          <a:blip r:embed="rId9">
            <a:alphaModFix/>
          </a:blip>
          <a:srcRect b="0" l="0" r="0" t="0"/>
          <a:stretch/>
        </p:blipFill>
        <p:spPr>
          <a:xfrm>
            <a:off x="4904173" y="3846308"/>
            <a:ext cx="2253968" cy="507936"/>
          </a:xfrm>
          <a:prstGeom prst="rect">
            <a:avLst/>
          </a:prstGeom>
          <a:noFill/>
          <a:ln>
            <a:noFill/>
          </a:ln>
        </p:spPr>
      </p:pic>
      <p:sp>
        <p:nvSpPr>
          <p:cNvPr id="448" name="Shape 448"/>
          <p:cNvSpPr txBox="1"/>
          <p:nvPr/>
        </p:nvSpPr>
        <p:spPr>
          <a:xfrm>
            <a:off x="5660351" y="3458498"/>
            <a:ext cx="906008" cy="461662"/>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lang="en-US" sz="2400">
                <a:solidFill>
                  <a:srgbClr val="808080"/>
                </a:solidFill>
                <a:latin typeface="Roboto"/>
                <a:ea typeface="Roboto"/>
                <a:cs typeface="Roboto"/>
                <a:sym typeface="Roboto"/>
              </a:rPr>
              <a:t>Work</a:t>
            </a:r>
          </a:p>
        </p:txBody>
      </p:sp>
      <p:pic>
        <p:nvPicPr>
          <p:cNvPr id="449" name="Shape 449"/>
          <p:cNvPicPr preferRelativeResize="0"/>
          <p:nvPr/>
        </p:nvPicPr>
        <p:blipFill rotWithShape="1">
          <a:blip r:embed="rId10">
            <a:alphaModFix/>
          </a:blip>
          <a:srcRect b="0" l="0" r="0" t="0"/>
          <a:stretch/>
        </p:blipFill>
        <p:spPr>
          <a:xfrm>
            <a:off x="3964825" y="4310342"/>
            <a:ext cx="4273016" cy="1460317"/>
          </a:xfrm>
          <a:prstGeom prst="rect">
            <a:avLst/>
          </a:prstGeom>
          <a:noFill/>
          <a:ln>
            <a:noFill/>
          </a:ln>
        </p:spPr>
      </p:pic>
      <p:sp>
        <p:nvSpPr>
          <p:cNvPr id="450" name="Shape 450"/>
          <p:cNvSpPr txBox="1"/>
          <p:nvPr/>
        </p:nvSpPr>
        <p:spPr>
          <a:xfrm>
            <a:off x="5384448" y="4708460"/>
            <a:ext cx="1486297" cy="461662"/>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lang="en-US" sz="2400">
                <a:solidFill>
                  <a:srgbClr val="808080"/>
                </a:solidFill>
                <a:latin typeface="Roboto"/>
                <a:ea typeface="Roboto"/>
                <a:cs typeface="Roboto"/>
                <a:sym typeface="Roboto"/>
              </a:rPr>
              <a:t>Guidance</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type="title"/>
          </p:nvPr>
        </p:nvSpPr>
        <p:spPr>
          <a:xfrm>
            <a:off x="963083" y="2362200"/>
            <a:ext cx="10363200" cy="2200275"/>
          </a:xfrm>
          <a:prstGeom prst="rect">
            <a:avLst/>
          </a:prstGeom>
          <a:noFill/>
          <a:ln>
            <a:noFill/>
          </a:ln>
        </p:spPr>
        <p:txBody>
          <a:bodyPr anchorCtr="0" anchor="b" bIns="45700" lIns="91425" rIns="91425" tIns="45700">
            <a:noAutofit/>
          </a:bodyPr>
          <a:lstStyle/>
          <a:p>
            <a:pPr indent="0" lvl="0" marL="0" marR="0" rtl="0" algn="l">
              <a:spcBef>
                <a:spcPts val="0"/>
              </a:spcBef>
              <a:buClr>
                <a:schemeClr val="lt2"/>
              </a:buClr>
              <a:buSzPct val="25000"/>
              <a:buFont typeface="Roboto"/>
              <a:buNone/>
            </a:pPr>
            <a:r>
              <a:rPr b="0" i="0" lang="en-US" sz="3200" u="none" cap="none" strike="noStrike">
                <a:solidFill>
                  <a:schemeClr val="lt2"/>
                </a:solidFill>
                <a:latin typeface="Roboto"/>
                <a:ea typeface="Roboto"/>
                <a:cs typeface="Roboto"/>
                <a:sym typeface="Roboto"/>
              </a:rPr>
              <a:t>CHAPTER 1</a:t>
            </a:r>
          </a:p>
        </p:txBody>
      </p:sp>
      <p:sp>
        <p:nvSpPr>
          <p:cNvPr id="83" name="Shape 83"/>
          <p:cNvSpPr txBox="1"/>
          <p:nvPr>
            <p:ph idx="1" type="body"/>
          </p:nvPr>
        </p:nvSpPr>
        <p:spPr>
          <a:xfrm>
            <a:off x="963083" y="4626864"/>
            <a:ext cx="10363200" cy="1500187"/>
          </a:xfrm>
          <a:prstGeom prst="rect">
            <a:avLst/>
          </a:prstGeom>
          <a:noFill/>
          <a:ln>
            <a:noFill/>
          </a:ln>
        </p:spPr>
        <p:txBody>
          <a:bodyPr anchorCtr="0" anchor="t" bIns="45700" lIns="91425" rIns="91425" tIns="45700">
            <a:noAutofit/>
          </a:bodyPr>
          <a:lstStyle/>
          <a:p>
            <a:pPr indent="0" lvl="0" marL="0" marR="0" rtl="0" algn="l">
              <a:spcBef>
                <a:spcPts val="0"/>
              </a:spcBef>
              <a:buClr>
                <a:schemeClr val="accent1"/>
              </a:buClr>
              <a:buSzPct val="25000"/>
              <a:buFont typeface="Arial"/>
              <a:buNone/>
            </a:pPr>
            <a:r>
              <a:rPr b="0" i="0" lang="en-US" sz="4800" u="none" cap="none" strike="noStrike">
                <a:solidFill>
                  <a:schemeClr val="lt2"/>
                </a:solidFill>
                <a:latin typeface="Roboto Medium"/>
                <a:ea typeface="Roboto Medium"/>
                <a:cs typeface="Roboto Medium"/>
                <a:sym typeface="Roboto Medium"/>
              </a:rPr>
              <a:t>What is Intellectual Property?</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5" name="Shape 455"/>
        <p:cNvGrpSpPr/>
        <p:nvPr/>
      </p:nvGrpSpPr>
      <p:grpSpPr>
        <a:xfrm>
          <a:off x="0" y="0"/>
          <a:ext cx="0" cy="0"/>
          <a:chOff x="0" y="0"/>
          <a:chExt cx="0" cy="0"/>
        </a:xfrm>
      </p:grpSpPr>
      <p:sp>
        <p:nvSpPr>
          <p:cNvPr id="456" name="Shape 456"/>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FOSS Review Oversight</a:t>
            </a:r>
          </a:p>
        </p:txBody>
      </p:sp>
      <p:sp>
        <p:nvSpPr>
          <p:cNvPr id="457" name="Shape 457"/>
          <p:cNvSpPr txBox="1"/>
          <p:nvPr/>
        </p:nvSpPr>
        <p:spPr>
          <a:xfrm>
            <a:off x="325426" y="6113101"/>
            <a:ext cx="11421290" cy="701525"/>
          </a:xfrm>
          <a:prstGeom prst="rect">
            <a:avLst/>
          </a:prstGeom>
          <a:noFill/>
          <a:ln>
            <a:noFill/>
          </a:ln>
        </p:spPr>
        <p:txBody>
          <a:bodyPr anchorCtr="0" anchor="t" bIns="45700" lIns="91425" rIns="91425" tIns="45700">
            <a:noAutofit/>
          </a:bodyPr>
          <a:lstStyle/>
          <a:p>
            <a:pPr indent="0" lvl="0" marL="0" marR="0" rtl="0" algn="l">
              <a:spcBef>
                <a:spcPts val="0"/>
              </a:spcBef>
              <a:buClr>
                <a:schemeClr val="accent1"/>
              </a:buClr>
              <a:buSzPct val="25000"/>
              <a:buFont typeface="Arial"/>
              <a:buNone/>
            </a:pPr>
            <a:r>
              <a:rPr lang="en-US" sz="2000">
                <a:solidFill>
                  <a:schemeClr val="dk1"/>
                </a:solidFill>
                <a:latin typeface="Roboto"/>
                <a:ea typeface="Roboto"/>
                <a:cs typeface="Roboto"/>
                <a:sym typeface="Roboto"/>
              </a:rPr>
              <a:t>The FOSS Review process should have executive oversight to resolve disagreements and approve the most important decisions.</a:t>
            </a:r>
          </a:p>
        </p:txBody>
      </p:sp>
      <p:pic>
        <p:nvPicPr>
          <p:cNvPr id="458" name="Shape 458"/>
          <p:cNvPicPr preferRelativeResize="0"/>
          <p:nvPr/>
        </p:nvPicPr>
        <p:blipFill rotWithShape="1">
          <a:blip r:embed="rId3">
            <a:alphaModFix/>
          </a:blip>
          <a:srcRect b="0" l="0" r="0" t="0"/>
          <a:stretch/>
        </p:blipFill>
        <p:spPr>
          <a:xfrm>
            <a:off x="3979851" y="1231008"/>
            <a:ext cx="4273016" cy="1460319"/>
          </a:xfrm>
          <a:prstGeom prst="rect">
            <a:avLst/>
          </a:prstGeom>
          <a:noFill/>
          <a:ln>
            <a:noFill/>
          </a:ln>
        </p:spPr>
      </p:pic>
      <p:sp>
        <p:nvSpPr>
          <p:cNvPr id="459" name="Shape 459"/>
          <p:cNvSpPr txBox="1"/>
          <p:nvPr/>
        </p:nvSpPr>
        <p:spPr>
          <a:xfrm>
            <a:off x="4567237" y="1859561"/>
            <a:ext cx="2825929" cy="83026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US" sz="2400">
                <a:solidFill>
                  <a:srgbClr val="808080"/>
                </a:solidFill>
                <a:latin typeface="Roboto"/>
                <a:ea typeface="Roboto"/>
                <a:cs typeface="Roboto"/>
                <a:sym typeface="Roboto"/>
              </a:rPr>
              <a:t>Initiate a FOSS Review </a:t>
            </a:r>
          </a:p>
        </p:txBody>
      </p:sp>
      <p:pic>
        <p:nvPicPr>
          <p:cNvPr id="460" name="Shape 460"/>
          <p:cNvPicPr preferRelativeResize="0"/>
          <p:nvPr/>
        </p:nvPicPr>
        <p:blipFill rotWithShape="1">
          <a:blip r:embed="rId4">
            <a:alphaModFix/>
          </a:blip>
          <a:srcRect b="0" l="0" r="0" t="0"/>
          <a:stretch/>
        </p:blipFill>
        <p:spPr>
          <a:xfrm>
            <a:off x="3346464" y="2812574"/>
            <a:ext cx="658852" cy="1298702"/>
          </a:xfrm>
          <a:prstGeom prst="rect">
            <a:avLst/>
          </a:prstGeom>
          <a:noFill/>
          <a:ln>
            <a:noFill/>
          </a:ln>
        </p:spPr>
      </p:pic>
      <p:grpSp>
        <p:nvGrpSpPr>
          <p:cNvPr id="461" name="Shape 461"/>
          <p:cNvGrpSpPr/>
          <p:nvPr/>
        </p:nvGrpSpPr>
        <p:grpSpPr>
          <a:xfrm>
            <a:off x="1893675" y="2812573"/>
            <a:ext cx="1426984" cy="1212408"/>
            <a:chOff x="357658" y="2412352"/>
            <a:chExt cx="1426984" cy="1212408"/>
          </a:xfrm>
        </p:grpSpPr>
        <p:grpSp>
          <p:nvGrpSpPr>
            <p:cNvPr id="462" name="Shape 462"/>
            <p:cNvGrpSpPr/>
            <p:nvPr/>
          </p:nvGrpSpPr>
          <p:grpSpPr>
            <a:xfrm>
              <a:off x="357658" y="2412352"/>
              <a:ext cx="1426984" cy="771113"/>
              <a:chOff x="357658" y="2412352"/>
              <a:chExt cx="1426984" cy="771113"/>
            </a:xfrm>
          </p:grpSpPr>
          <p:sp>
            <p:nvSpPr>
              <p:cNvPr id="463" name="Shape 463"/>
              <p:cNvSpPr txBox="1"/>
              <p:nvPr/>
            </p:nvSpPr>
            <p:spPr>
              <a:xfrm>
                <a:off x="357658" y="2906468"/>
                <a:ext cx="1367674" cy="276996"/>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200">
                    <a:solidFill>
                      <a:srgbClr val="333333"/>
                    </a:solidFill>
                    <a:latin typeface="Roboto"/>
                    <a:ea typeface="Roboto"/>
                    <a:cs typeface="Roboto"/>
                    <a:sym typeface="Roboto"/>
                  </a:rPr>
                  <a:t>Product Manager</a:t>
                </a:r>
              </a:p>
            </p:txBody>
          </p:sp>
          <p:sp>
            <p:nvSpPr>
              <p:cNvPr id="464" name="Shape 464"/>
              <p:cNvSpPr txBox="1"/>
              <p:nvPr/>
            </p:nvSpPr>
            <p:spPr>
              <a:xfrm>
                <a:off x="362466" y="2412352"/>
                <a:ext cx="1422175" cy="276996"/>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200">
                    <a:solidFill>
                      <a:srgbClr val="333333"/>
                    </a:solidFill>
                    <a:latin typeface="Roboto"/>
                    <a:ea typeface="Roboto"/>
                    <a:cs typeface="Roboto"/>
                    <a:sym typeface="Roboto"/>
                  </a:rPr>
                  <a:t>Program Manager</a:t>
                </a:r>
              </a:p>
            </p:txBody>
          </p:sp>
        </p:grpSp>
        <p:sp>
          <p:nvSpPr>
            <p:cNvPr id="465" name="Shape 465"/>
            <p:cNvSpPr txBox="1"/>
            <p:nvPr/>
          </p:nvSpPr>
          <p:spPr>
            <a:xfrm>
              <a:off x="905883" y="3347764"/>
              <a:ext cx="819448" cy="276996"/>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200">
                  <a:solidFill>
                    <a:srgbClr val="333333"/>
                  </a:solidFill>
                  <a:latin typeface="Roboto"/>
                  <a:ea typeface="Roboto"/>
                  <a:cs typeface="Roboto"/>
                  <a:sym typeface="Roboto"/>
                </a:rPr>
                <a:t> Engineer</a:t>
              </a:r>
            </a:p>
          </p:txBody>
        </p:sp>
      </p:grpSp>
      <p:pic>
        <p:nvPicPr>
          <p:cNvPr id="466" name="Shape 466"/>
          <p:cNvPicPr preferRelativeResize="0"/>
          <p:nvPr/>
        </p:nvPicPr>
        <p:blipFill rotWithShape="1">
          <a:blip r:embed="rId5">
            <a:alphaModFix/>
          </a:blip>
          <a:srcRect b="0" l="0" r="0" t="0"/>
          <a:stretch/>
        </p:blipFill>
        <p:spPr>
          <a:xfrm>
            <a:off x="8553304" y="2625568"/>
            <a:ext cx="660318" cy="1301587"/>
          </a:xfrm>
          <a:prstGeom prst="rect">
            <a:avLst/>
          </a:prstGeom>
          <a:noFill/>
          <a:ln>
            <a:noFill/>
          </a:ln>
        </p:spPr>
      </p:pic>
      <p:pic>
        <p:nvPicPr>
          <p:cNvPr id="467" name="Shape 467"/>
          <p:cNvPicPr preferRelativeResize="0"/>
          <p:nvPr/>
        </p:nvPicPr>
        <p:blipFill rotWithShape="1">
          <a:blip r:embed="rId6">
            <a:alphaModFix/>
          </a:blip>
          <a:srcRect b="0" l="0" r="0" t="0"/>
          <a:stretch/>
        </p:blipFill>
        <p:spPr>
          <a:xfrm>
            <a:off x="7842163" y="2625568"/>
            <a:ext cx="660318" cy="1301587"/>
          </a:xfrm>
          <a:prstGeom prst="rect">
            <a:avLst/>
          </a:prstGeom>
          <a:noFill/>
          <a:ln>
            <a:noFill/>
          </a:ln>
        </p:spPr>
      </p:pic>
      <p:pic>
        <p:nvPicPr>
          <p:cNvPr id="468" name="Shape 468"/>
          <p:cNvPicPr preferRelativeResize="0"/>
          <p:nvPr/>
        </p:nvPicPr>
        <p:blipFill rotWithShape="1">
          <a:blip r:embed="rId7">
            <a:alphaModFix/>
          </a:blip>
          <a:srcRect b="0" l="0" r="0" t="0"/>
          <a:stretch/>
        </p:blipFill>
        <p:spPr>
          <a:xfrm>
            <a:off x="9346696" y="2625568"/>
            <a:ext cx="660318" cy="1301587"/>
          </a:xfrm>
          <a:prstGeom prst="rect">
            <a:avLst/>
          </a:prstGeom>
          <a:noFill/>
          <a:ln>
            <a:noFill/>
          </a:ln>
        </p:spPr>
      </p:pic>
      <p:sp>
        <p:nvSpPr>
          <p:cNvPr id="469" name="Shape 469"/>
          <p:cNvSpPr txBox="1"/>
          <p:nvPr/>
        </p:nvSpPr>
        <p:spPr>
          <a:xfrm>
            <a:off x="7922097" y="3967087"/>
            <a:ext cx="556555" cy="276996"/>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200">
                <a:solidFill>
                  <a:srgbClr val="333333"/>
                </a:solidFill>
                <a:latin typeface="Roboto"/>
                <a:ea typeface="Roboto"/>
                <a:cs typeface="Roboto"/>
                <a:sym typeface="Roboto"/>
              </a:rPr>
              <a:t>Legal</a:t>
            </a:r>
          </a:p>
        </p:txBody>
      </p:sp>
      <p:sp>
        <p:nvSpPr>
          <p:cNvPr id="470" name="Shape 470"/>
          <p:cNvSpPr txBox="1"/>
          <p:nvPr/>
        </p:nvSpPr>
        <p:spPr>
          <a:xfrm>
            <a:off x="8524238" y="3951630"/>
            <a:ext cx="817844" cy="276996"/>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200">
                <a:solidFill>
                  <a:srgbClr val="333333"/>
                </a:solidFill>
                <a:latin typeface="Roboto"/>
                <a:ea typeface="Roboto"/>
                <a:cs typeface="Roboto"/>
                <a:sym typeface="Roboto"/>
              </a:rPr>
              <a:t>Scanning</a:t>
            </a:r>
          </a:p>
        </p:txBody>
      </p:sp>
      <p:sp>
        <p:nvSpPr>
          <p:cNvPr id="471" name="Shape 471"/>
          <p:cNvSpPr txBox="1"/>
          <p:nvPr/>
        </p:nvSpPr>
        <p:spPr>
          <a:xfrm>
            <a:off x="9155725" y="3951630"/>
            <a:ext cx="928452" cy="276996"/>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200">
                <a:solidFill>
                  <a:srgbClr val="333333"/>
                </a:solidFill>
                <a:latin typeface="Roboto"/>
                <a:ea typeface="Roboto"/>
                <a:cs typeface="Roboto"/>
                <a:sym typeface="Roboto"/>
              </a:rPr>
              <a:t>Specialists</a:t>
            </a:r>
          </a:p>
        </p:txBody>
      </p:sp>
      <p:pic>
        <p:nvPicPr>
          <p:cNvPr id="472" name="Shape 472"/>
          <p:cNvPicPr preferRelativeResize="0"/>
          <p:nvPr/>
        </p:nvPicPr>
        <p:blipFill rotWithShape="1">
          <a:blip r:embed="rId8">
            <a:alphaModFix/>
          </a:blip>
          <a:srcRect b="0" l="0" r="0" t="0"/>
          <a:stretch/>
        </p:blipFill>
        <p:spPr>
          <a:xfrm>
            <a:off x="4952583" y="2778577"/>
            <a:ext cx="2253968" cy="507936"/>
          </a:xfrm>
          <a:prstGeom prst="rect">
            <a:avLst/>
          </a:prstGeom>
          <a:noFill/>
          <a:ln>
            <a:noFill/>
          </a:ln>
        </p:spPr>
      </p:pic>
      <p:pic>
        <p:nvPicPr>
          <p:cNvPr id="473" name="Shape 473"/>
          <p:cNvPicPr preferRelativeResize="0"/>
          <p:nvPr/>
        </p:nvPicPr>
        <p:blipFill rotWithShape="1">
          <a:blip r:embed="rId9">
            <a:alphaModFix/>
          </a:blip>
          <a:srcRect b="0" l="0" r="0" t="0"/>
          <a:stretch/>
        </p:blipFill>
        <p:spPr>
          <a:xfrm>
            <a:off x="4917923" y="3619407"/>
            <a:ext cx="2253968" cy="507936"/>
          </a:xfrm>
          <a:prstGeom prst="rect">
            <a:avLst/>
          </a:prstGeom>
          <a:noFill/>
          <a:ln>
            <a:noFill/>
          </a:ln>
        </p:spPr>
      </p:pic>
      <p:sp>
        <p:nvSpPr>
          <p:cNvPr id="474" name="Shape 474"/>
          <p:cNvSpPr txBox="1"/>
          <p:nvPr/>
        </p:nvSpPr>
        <p:spPr>
          <a:xfrm>
            <a:off x="5674103" y="3231598"/>
            <a:ext cx="906008" cy="461662"/>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lang="en-US" sz="2400">
                <a:solidFill>
                  <a:srgbClr val="808080"/>
                </a:solidFill>
                <a:latin typeface="Roboto"/>
                <a:ea typeface="Roboto"/>
                <a:cs typeface="Roboto"/>
                <a:sym typeface="Roboto"/>
              </a:rPr>
              <a:t>Work</a:t>
            </a:r>
          </a:p>
        </p:txBody>
      </p:sp>
      <p:pic>
        <p:nvPicPr>
          <p:cNvPr id="475" name="Shape 475"/>
          <p:cNvPicPr preferRelativeResize="0"/>
          <p:nvPr/>
        </p:nvPicPr>
        <p:blipFill rotWithShape="1">
          <a:blip r:embed="rId10">
            <a:alphaModFix/>
          </a:blip>
          <a:srcRect b="0" l="0" r="0" t="0"/>
          <a:stretch/>
        </p:blipFill>
        <p:spPr>
          <a:xfrm>
            <a:off x="3978576" y="4083441"/>
            <a:ext cx="4273016" cy="1460317"/>
          </a:xfrm>
          <a:prstGeom prst="rect">
            <a:avLst/>
          </a:prstGeom>
          <a:noFill/>
          <a:ln>
            <a:noFill/>
          </a:ln>
        </p:spPr>
      </p:pic>
      <p:sp>
        <p:nvSpPr>
          <p:cNvPr id="476" name="Shape 476"/>
          <p:cNvSpPr txBox="1"/>
          <p:nvPr/>
        </p:nvSpPr>
        <p:spPr>
          <a:xfrm>
            <a:off x="5398198" y="4481558"/>
            <a:ext cx="1486297" cy="461662"/>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lang="en-US" sz="2400">
                <a:solidFill>
                  <a:srgbClr val="808080"/>
                </a:solidFill>
                <a:latin typeface="Roboto"/>
                <a:ea typeface="Roboto"/>
                <a:cs typeface="Roboto"/>
                <a:sym typeface="Roboto"/>
              </a:rPr>
              <a:t>Guidance</a:t>
            </a:r>
          </a:p>
        </p:txBody>
      </p:sp>
      <p:grpSp>
        <p:nvGrpSpPr>
          <p:cNvPr id="477" name="Shape 477"/>
          <p:cNvGrpSpPr/>
          <p:nvPr/>
        </p:nvGrpSpPr>
        <p:grpSpPr>
          <a:xfrm>
            <a:off x="5063233" y="5187787"/>
            <a:ext cx="2172990" cy="960352"/>
            <a:chOff x="3514857" y="4882512"/>
            <a:chExt cx="2172990" cy="960352"/>
          </a:xfrm>
        </p:grpSpPr>
        <p:pic>
          <p:nvPicPr>
            <p:cNvPr id="478" name="Shape 478"/>
            <p:cNvPicPr preferRelativeResize="0"/>
            <p:nvPr/>
          </p:nvPicPr>
          <p:blipFill rotWithShape="1">
            <a:blip r:embed="rId11">
              <a:alphaModFix/>
            </a:blip>
            <a:srcRect b="0" l="0" r="0" t="0"/>
            <a:stretch/>
          </p:blipFill>
          <p:spPr>
            <a:xfrm>
              <a:off x="3514857" y="4882512"/>
              <a:ext cx="2114285" cy="660318"/>
            </a:xfrm>
            <a:prstGeom prst="rect">
              <a:avLst/>
            </a:prstGeom>
            <a:noFill/>
            <a:ln>
              <a:noFill/>
            </a:ln>
          </p:spPr>
        </p:pic>
        <p:sp>
          <p:nvSpPr>
            <p:cNvPr id="479" name="Shape 479"/>
            <p:cNvSpPr txBox="1"/>
            <p:nvPr/>
          </p:nvSpPr>
          <p:spPr>
            <a:xfrm>
              <a:off x="3528289" y="5565867"/>
              <a:ext cx="2159558" cy="276996"/>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r>
                <a:rPr lang="en-US" sz="1200">
                  <a:solidFill>
                    <a:srgbClr val="333333"/>
                  </a:solidFill>
                  <a:latin typeface="Roboto"/>
                  <a:ea typeface="Roboto"/>
                  <a:cs typeface="Roboto"/>
                  <a:sym typeface="Roboto"/>
                </a:rPr>
                <a:t>Executive Review Committee</a:t>
              </a:r>
            </a:p>
          </p:txBody>
        </p:sp>
      </p:gr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4" name="Shape 484"/>
        <p:cNvGrpSpPr/>
        <p:nvPr/>
      </p:nvGrpSpPr>
      <p:grpSpPr>
        <a:xfrm>
          <a:off x="0" y="0"/>
          <a:ext cx="0" cy="0"/>
          <a:chOff x="0" y="0"/>
          <a:chExt cx="0" cy="0"/>
        </a:xfrm>
      </p:grpSpPr>
      <p:sp>
        <p:nvSpPr>
          <p:cNvPr id="485" name="Shape 485"/>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Check Your Understanding</a:t>
            </a:r>
          </a:p>
        </p:txBody>
      </p:sp>
      <p:sp>
        <p:nvSpPr>
          <p:cNvPr id="486" name="Shape 486"/>
          <p:cNvSpPr txBox="1"/>
          <p:nvPr>
            <p:ph idx="1" type="body"/>
          </p:nvPr>
        </p:nvSpPr>
        <p:spPr>
          <a:xfrm>
            <a:off x="609600" y="1608013"/>
            <a:ext cx="10972799" cy="4876799"/>
          </a:xfrm>
          <a:prstGeom prst="rect">
            <a:avLst/>
          </a:prstGeom>
          <a:noFill/>
          <a:ln>
            <a:noFill/>
          </a:ln>
        </p:spPr>
        <p:txBody>
          <a:bodyPr anchorCtr="0" anchor="t" bIns="45700" lIns="91425" rIns="91425" tIns="45700">
            <a:noAutofit/>
          </a:bodyPr>
          <a:lstStyle/>
          <a:p>
            <a:pPr indent="-182880" lvl="0" marL="182880" marR="0" rtl="0" algn="l">
              <a:spcBef>
                <a:spcPts val="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What is the purpose of a FOSS Review?</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What is the first action you should take if you want to use FOSS components?</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What should you do if you have a question about using FOSS?</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What kinds of information might you collect for a FOSS review?</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What information helps identify who is licensing the software? </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What additional information is important when reviewing a FOSS component from an outside vendor?</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What steps can be taken to assess the quality of information collected in a FOSS Review?</a:t>
            </a:r>
          </a:p>
          <a:p>
            <a:pPr indent="0" lvl="0" marL="0" marR="0" rtl="0" algn="l">
              <a:spcBef>
                <a:spcPts val="480"/>
              </a:spcBef>
              <a:buClr>
                <a:schemeClr val="accent1"/>
              </a:buClr>
              <a:buSzPct val="25000"/>
              <a:buFont typeface="Arial"/>
              <a:buNone/>
            </a:pPr>
            <a:r>
              <a:t/>
            </a:r>
            <a:endParaRPr b="0" i="0" sz="2400" u="none" cap="none" strike="noStrike">
              <a:solidFill>
                <a:schemeClr val="dk1"/>
              </a:solidFill>
              <a:latin typeface="Roboto"/>
              <a:ea typeface="Roboto"/>
              <a:cs typeface="Roboto"/>
              <a:sym typeface="Roboto"/>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1" name="Shape 491"/>
        <p:cNvGrpSpPr/>
        <p:nvPr/>
      </p:nvGrpSpPr>
      <p:grpSpPr>
        <a:xfrm>
          <a:off x="0" y="0"/>
          <a:ext cx="0" cy="0"/>
          <a:chOff x="0" y="0"/>
          <a:chExt cx="0" cy="0"/>
        </a:xfrm>
      </p:grpSpPr>
      <p:sp>
        <p:nvSpPr>
          <p:cNvPr id="492" name="Shape 492"/>
          <p:cNvSpPr txBox="1"/>
          <p:nvPr>
            <p:ph type="title"/>
          </p:nvPr>
        </p:nvSpPr>
        <p:spPr>
          <a:xfrm>
            <a:off x="963083" y="2362200"/>
            <a:ext cx="10363200" cy="2200275"/>
          </a:xfrm>
          <a:prstGeom prst="rect">
            <a:avLst/>
          </a:prstGeom>
          <a:noFill/>
          <a:ln>
            <a:noFill/>
          </a:ln>
        </p:spPr>
        <p:txBody>
          <a:bodyPr anchorCtr="0" anchor="b" bIns="45700" lIns="91425" rIns="91425" tIns="45700">
            <a:noAutofit/>
          </a:bodyPr>
          <a:lstStyle/>
          <a:p>
            <a:pPr indent="0" lvl="0" marL="0" marR="0" rtl="0" algn="l">
              <a:spcBef>
                <a:spcPts val="0"/>
              </a:spcBef>
              <a:buClr>
                <a:schemeClr val="lt2"/>
              </a:buClr>
              <a:buSzPct val="25000"/>
              <a:buFont typeface="Roboto"/>
              <a:buNone/>
            </a:pPr>
            <a:r>
              <a:rPr b="0" i="0" lang="en-US" sz="3200" u="none" cap="none" strike="noStrike">
                <a:solidFill>
                  <a:schemeClr val="lt2"/>
                </a:solidFill>
                <a:latin typeface="Roboto"/>
                <a:ea typeface="Roboto"/>
                <a:cs typeface="Roboto"/>
                <a:sym typeface="Roboto"/>
              </a:rPr>
              <a:t>CHAPTER 6</a:t>
            </a:r>
          </a:p>
        </p:txBody>
      </p:sp>
      <p:sp>
        <p:nvSpPr>
          <p:cNvPr id="493" name="Shape 493"/>
          <p:cNvSpPr txBox="1"/>
          <p:nvPr>
            <p:ph idx="1" type="body"/>
          </p:nvPr>
        </p:nvSpPr>
        <p:spPr>
          <a:xfrm>
            <a:off x="963083" y="4626864"/>
            <a:ext cx="10363200" cy="1500187"/>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accent1"/>
              </a:buClr>
              <a:buSzPct val="25000"/>
              <a:buFont typeface="Arial"/>
              <a:buNone/>
            </a:pPr>
            <a:r>
              <a:rPr b="0" i="0" lang="en-US" sz="4800" u="none" cap="none" strike="noStrike">
                <a:solidFill>
                  <a:schemeClr val="lt2"/>
                </a:solidFill>
                <a:latin typeface="Roboto Medium"/>
                <a:ea typeface="Roboto Medium"/>
                <a:cs typeface="Roboto Medium"/>
                <a:sym typeface="Roboto Medium"/>
              </a:rPr>
              <a:t>End to End Compliance Management (Example Processes)</a:t>
            </a: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8" name="Shape 498"/>
        <p:cNvGrpSpPr/>
        <p:nvPr/>
      </p:nvGrpSpPr>
      <p:grpSpPr>
        <a:xfrm>
          <a:off x="0" y="0"/>
          <a:ext cx="0" cy="0"/>
          <a:chOff x="0" y="0"/>
          <a:chExt cx="0" cy="0"/>
        </a:xfrm>
      </p:grpSpPr>
      <p:sp>
        <p:nvSpPr>
          <p:cNvPr id="499" name="Shape 499"/>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Introduction</a:t>
            </a:r>
          </a:p>
        </p:txBody>
      </p:sp>
      <p:sp>
        <p:nvSpPr>
          <p:cNvPr id="500" name="Shape 500"/>
          <p:cNvSpPr txBox="1"/>
          <p:nvPr>
            <p:ph idx="1" type="body"/>
          </p:nvPr>
        </p:nvSpPr>
        <p:spPr>
          <a:xfrm>
            <a:off x="609600" y="1608013"/>
            <a:ext cx="10972799" cy="4876799"/>
          </a:xfrm>
          <a:prstGeom prst="rect">
            <a:avLst/>
          </a:prstGeom>
          <a:noFill/>
          <a:ln>
            <a:noFill/>
          </a:ln>
        </p:spPr>
        <p:txBody>
          <a:bodyPr anchorCtr="0" anchor="t" bIns="45700" lIns="91425" rIns="91425" tIns="45700">
            <a:noAutofit/>
          </a:bodyPr>
          <a:lstStyle/>
          <a:p>
            <a:pPr indent="-182880" lvl="0" marL="182880" marR="0" rtl="0" algn="l">
              <a:spcBef>
                <a:spcPts val="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Compliance management is a set of actions that manages OSS components used in products. Companies may have similar processes in place for proprietary components.</a:t>
            </a:r>
            <a:r>
              <a:rPr b="0" i="0" lang="en-US" sz="2400" u="none" cap="none" strike="noStrike">
                <a:solidFill>
                  <a:srgbClr val="000000"/>
                </a:solidFill>
                <a:latin typeface="Roboto"/>
                <a:ea typeface="Roboto"/>
                <a:cs typeface="Roboto"/>
                <a:sym typeface="Roboto"/>
              </a:rPr>
              <a:t> </a:t>
            </a:r>
            <a:r>
              <a:rPr b="0" i="0" lang="en-US" sz="2400" u="none" cap="none" strike="noStrike">
                <a:solidFill>
                  <a:srgbClr val="292934"/>
                </a:solidFill>
                <a:latin typeface="Roboto"/>
                <a:ea typeface="Roboto"/>
                <a:cs typeface="Roboto"/>
                <a:sym typeface="Roboto"/>
              </a:rPr>
              <a:t>FOSS components are</a:t>
            </a:r>
            <a:r>
              <a:rPr b="0" i="0" lang="en-US" sz="2400" u="none" cap="none" strike="noStrike">
                <a:solidFill>
                  <a:schemeClr val="dk1"/>
                </a:solidFill>
                <a:latin typeface="Roboto"/>
                <a:ea typeface="Roboto"/>
                <a:cs typeface="Roboto"/>
                <a:sym typeface="Roboto"/>
              </a:rPr>
              <a:t> called "Supplied Software" in the OpenChain specification.</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Such actions often include: </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Identifying all the FOSS components used in Supplied Software </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Identifying and tracking all obligations created by those components </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Confirming that all obligations have been or will be met</a:t>
            </a:r>
          </a:p>
          <a:p>
            <a:pPr indent="-182880" lvl="0" marL="182880" marR="0" rtl="0" algn="l">
              <a:spcBef>
                <a:spcPts val="480"/>
              </a:spcBef>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Small companies may use a simple checklist and enterprises a detailed process.</a:t>
            </a:r>
          </a:p>
        </p:txBody>
      </p:sp>
      <p:sp>
        <p:nvSpPr>
          <p:cNvPr id="501" name="Shape 501"/>
          <p:cNvSpPr/>
          <p:nvPr/>
        </p:nvSpPr>
        <p:spPr>
          <a:xfrm rot="-5400000">
            <a:off x="3343275" y="5276850"/>
            <a:ext cx="720724" cy="1360488"/>
          </a:xfrm>
          <a:prstGeom prst="rect">
            <a:avLst/>
          </a:prstGeom>
          <a:gradFill>
            <a:gsLst>
              <a:gs pos="0">
                <a:srgbClr val="788C81"/>
              </a:gs>
              <a:gs pos="34000">
                <a:srgbClr val="798B81"/>
              </a:gs>
              <a:gs pos="70000">
                <a:srgbClr val="899C90"/>
              </a:gs>
              <a:gs pos="100000">
                <a:schemeClr val="accent1"/>
              </a:gs>
            </a:gsLst>
            <a:path path="circle">
              <a:fillToRect b="50%" l="50%" r="50%" t="50%"/>
            </a:path>
            <a:tileRect/>
          </a:gradFill>
          <a:ln>
            <a:noFill/>
          </a:ln>
          <a:effectLst>
            <a:outerShdw blurRad="38100" rotWithShape="0" algn="br" dir="2700000" dist="25400">
              <a:srgbClr val="000000">
                <a:alpha val="60000"/>
              </a:srgbClr>
            </a:outerShdw>
          </a:effectLst>
        </p:spPr>
        <p:txBody>
          <a:bodyPr anchorCtr="0" anchor="ctr" bIns="91425" lIns="91425" rIns="91425" tIns="91425">
            <a:noAutofit/>
          </a:bodyPr>
          <a:lstStyle/>
          <a:p>
            <a:pPr lvl="0">
              <a:spcBef>
                <a:spcPts val="0"/>
              </a:spcBef>
              <a:buNone/>
            </a:pPr>
            <a:r>
              <a:t/>
            </a:r>
            <a:endParaRPr/>
          </a:p>
        </p:txBody>
      </p:sp>
      <p:sp>
        <p:nvSpPr>
          <p:cNvPr id="502" name="Shape 502"/>
          <p:cNvSpPr txBox="1"/>
          <p:nvPr/>
        </p:nvSpPr>
        <p:spPr>
          <a:xfrm>
            <a:off x="3023393" y="5596731"/>
            <a:ext cx="1360488" cy="720724"/>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US" sz="1400">
                <a:solidFill>
                  <a:srgbClr val="000000"/>
                </a:solidFill>
                <a:latin typeface="Roboto"/>
                <a:ea typeface="Roboto"/>
                <a:cs typeface="Roboto"/>
                <a:sym typeface="Roboto"/>
              </a:rPr>
              <a:t>Incoming </a:t>
            </a:r>
          </a:p>
          <a:p>
            <a:pPr indent="0" lvl="0" marL="0" marR="0" rtl="0" algn="ctr">
              <a:spcBef>
                <a:spcPts val="0"/>
              </a:spcBef>
              <a:buSzPct val="25000"/>
              <a:buNone/>
            </a:pPr>
            <a:r>
              <a:rPr b="1" lang="en-US" sz="1400">
                <a:solidFill>
                  <a:srgbClr val="000000"/>
                </a:solidFill>
                <a:latin typeface="Roboto"/>
                <a:ea typeface="Roboto"/>
                <a:cs typeface="Roboto"/>
                <a:sym typeface="Roboto"/>
              </a:rPr>
              <a:t>FOSS</a:t>
            </a:r>
          </a:p>
        </p:txBody>
      </p:sp>
      <p:sp>
        <p:nvSpPr>
          <p:cNvPr id="503" name="Shape 503"/>
          <p:cNvSpPr/>
          <p:nvPr/>
        </p:nvSpPr>
        <p:spPr>
          <a:xfrm>
            <a:off x="4762500" y="5257800"/>
            <a:ext cx="2449512" cy="1406525"/>
          </a:xfrm>
          <a:prstGeom prst="cloudCallout">
            <a:avLst>
              <a:gd fmla="val -7227" name="adj1"/>
              <a:gd fmla="val 4968" name="adj2"/>
            </a:avLst>
          </a:prstGeom>
          <a:solidFill>
            <a:srgbClr val="DDDDDD"/>
          </a:solidFill>
          <a:ln>
            <a:noFill/>
          </a:ln>
        </p:spPr>
        <p:txBody>
          <a:bodyPr anchorCtr="0" anchor="t" bIns="45700" lIns="91425" rIns="91425" tIns="45700">
            <a:noAutofit/>
          </a:bodyPr>
          <a:lstStyle/>
          <a:p>
            <a:pPr indent="0" lvl="0" marL="0" marR="0" rtl="0" algn="ctr">
              <a:spcBef>
                <a:spcPts val="0"/>
              </a:spcBef>
              <a:buNone/>
            </a:pPr>
            <a:r>
              <a:t/>
            </a:r>
            <a:endParaRPr sz="1800">
              <a:solidFill>
                <a:schemeClr val="dk1"/>
              </a:solidFill>
              <a:latin typeface="Roboto"/>
              <a:ea typeface="Roboto"/>
              <a:cs typeface="Roboto"/>
              <a:sym typeface="Roboto"/>
            </a:endParaRPr>
          </a:p>
        </p:txBody>
      </p:sp>
      <p:sp>
        <p:nvSpPr>
          <p:cNvPr id="504" name="Shape 504"/>
          <p:cNvSpPr/>
          <p:nvPr/>
        </p:nvSpPr>
        <p:spPr>
          <a:xfrm>
            <a:off x="7562553" y="5448596"/>
            <a:ext cx="1687511" cy="1039219"/>
          </a:xfrm>
          <a:prstGeom prst="rect">
            <a:avLst/>
          </a:prstGeom>
          <a:solidFill>
            <a:srgbClr val="92D050"/>
          </a:solidFill>
          <a:ln>
            <a:noFill/>
          </a:ln>
          <a:effectLst>
            <a:outerShdw blurRad="38100" rotWithShape="0" algn="br" dir="2700000" dist="25400">
              <a:srgbClr val="000000">
                <a:alpha val="60000"/>
              </a:srgbClr>
            </a:outerShdw>
          </a:effectLst>
        </p:spPr>
        <p:txBody>
          <a:bodyPr anchorCtr="0" anchor="t" bIns="45700" lIns="91425" rIns="91425" tIns="45700">
            <a:noAutofit/>
          </a:bodyPr>
          <a:lstStyle/>
          <a:p>
            <a:pPr indent="0" lvl="0" marL="0" marR="0" rtl="0" algn="ctr">
              <a:spcBef>
                <a:spcPts val="0"/>
              </a:spcBef>
              <a:buSzPct val="25000"/>
              <a:buNone/>
            </a:pPr>
            <a:r>
              <a:rPr b="1" lang="en-US" sz="1400">
                <a:solidFill>
                  <a:srgbClr val="000000"/>
                </a:solidFill>
                <a:latin typeface="Roboto"/>
                <a:ea typeface="Roboto"/>
                <a:cs typeface="Roboto"/>
                <a:sym typeface="Roboto"/>
              </a:rPr>
              <a:t>FOSS identified;</a:t>
            </a:r>
          </a:p>
          <a:p>
            <a:pPr indent="0" lvl="0" marL="0" marR="0" rtl="0" algn="ctr">
              <a:spcBef>
                <a:spcPts val="0"/>
              </a:spcBef>
              <a:buSzPct val="25000"/>
              <a:buNone/>
            </a:pPr>
            <a:r>
              <a:rPr b="1" lang="en-US" sz="1400">
                <a:solidFill>
                  <a:srgbClr val="000000"/>
                </a:solidFill>
                <a:latin typeface="Roboto"/>
                <a:ea typeface="Roboto"/>
                <a:cs typeface="Roboto"/>
                <a:sym typeface="Roboto"/>
              </a:rPr>
              <a:t>Obligations met</a:t>
            </a:r>
          </a:p>
        </p:txBody>
      </p:sp>
      <p:cxnSp>
        <p:nvCxnSpPr>
          <p:cNvPr id="505" name="Shape 505"/>
          <p:cNvCxnSpPr/>
          <p:nvPr/>
        </p:nvCxnSpPr>
        <p:spPr>
          <a:xfrm>
            <a:off x="4391025" y="5953125"/>
            <a:ext cx="385762" cy="6349"/>
          </a:xfrm>
          <a:prstGeom prst="straightConnector1">
            <a:avLst/>
          </a:prstGeom>
          <a:noFill/>
          <a:ln cap="flat" cmpd="sng" w="9525">
            <a:solidFill>
              <a:schemeClr val="dk1"/>
            </a:solidFill>
            <a:prstDash val="solid"/>
            <a:round/>
            <a:headEnd len="med" w="med" type="none"/>
            <a:tailEnd len="lg" w="lg" type="triangle"/>
          </a:ln>
        </p:spPr>
      </p:cxnSp>
      <p:cxnSp>
        <p:nvCxnSpPr>
          <p:cNvPr id="506" name="Shape 506"/>
          <p:cNvCxnSpPr/>
          <p:nvPr/>
        </p:nvCxnSpPr>
        <p:spPr>
          <a:xfrm flipH="1" rot="10800000">
            <a:off x="7210425" y="5953124"/>
            <a:ext cx="327025" cy="4763"/>
          </a:xfrm>
          <a:prstGeom prst="straightConnector1">
            <a:avLst/>
          </a:prstGeom>
          <a:noFill/>
          <a:ln cap="flat" cmpd="sng" w="9525">
            <a:solidFill>
              <a:schemeClr val="dk1"/>
            </a:solidFill>
            <a:prstDash val="solid"/>
            <a:round/>
            <a:headEnd len="med" w="med" type="none"/>
            <a:tailEnd len="lg" w="lg" type="triangle"/>
          </a:ln>
        </p:spPr>
      </p:cxnSp>
      <p:sp>
        <p:nvSpPr>
          <p:cNvPr id="507" name="Shape 507"/>
          <p:cNvSpPr/>
          <p:nvPr/>
        </p:nvSpPr>
        <p:spPr>
          <a:xfrm>
            <a:off x="5269944" y="5588555"/>
            <a:ext cx="1533524" cy="73866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1" lang="en-US" sz="1800">
                <a:solidFill>
                  <a:schemeClr val="dk1"/>
                </a:solidFill>
                <a:latin typeface="Roboto"/>
                <a:ea typeface="Roboto"/>
                <a:cs typeface="Roboto"/>
                <a:sym typeface="Roboto"/>
              </a:rPr>
              <a:t>Compliance Process</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2" name="Shape 512"/>
        <p:cNvGrpSpPr/>
        <p:nvPr/>
      </p:nvGrpSpPr>
      <p:grpSpPr>
        <a:xfrm>
          <a:off x="0" y="0"/>
          <a:ext cx="0" cy="0"/>
          <a:chOff x="0" y="0"/>
          <a:chExt cx="0" cy="0"/>
        </a:xfrm>
      </p:grpSpPr>
      <p:sp>
        <p:nvSpPr>
          <p:cNvPr id="513" name="Shape 513"/>
          <p:cNvSpPr txBox="1"/>
          <p:nvPr>
            <p:ph type="title"/>
          </p:nvPr>
        </p:nvSpPr>
        <p:spPr>
          <a:xfrm>
            <a:off x="447662" y="514350"/>
            <a:ext cx="10972800" cy="990600"/>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Example Small to Medium Company Checklist</a:t>
            </a:r>
          </a:p>
        </p:txBody>
      </p:sp>
      <p:sp>
        <p:nvSpPr>
          <p:cNvPr id="514" name="Shape 514"/>
          <p:cNvSpPr txBox="1"/>
          <p:nvPr>
            <p:ph idx="1" type="body"/>
          </p:nvPr>
        </p:nvSpPr>
        <p:spPr>
          <a:xfrm>
            <a:off x="609600" y="1504950"/>
            <a:ext cx="10972799" cy="4876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accent1"/>
              </a:buClr>
              <a:buSzPct val="25000"/>
              <a:buFont typeface="Arial"/>
              <a:buNone/>
            </a:pPr>
            <a:r>
              <a:rPr b="0" i="0" lang="en-US" sz="2400" u="none" cap="none" strike="noStrike">
                <a:solidFill>
                  <a:schemeClr val="dk1"/>
                </a:solidFill>
                <a:latin typeface="Roboto"/>
                <a:ea typeface="Roboto"/>
                <a:cs typeface="Roboto"/>
                <a:sym typeface="Roboto"/>
              </a:rPr>
              <a:t>Ongoing Compliance Tasks:</a:t>
            </a:r>
          </a:p>
          <a:p>
            <a:pPr indent="-457200" lvl="0" marL="457200" marR="0" rtl="0" algn="l">
              <a:spcBef>
                <a:spcPts val="400"/>
              </a:spcBef>
              <a:spcAft>
                <a:spcPts val="0"/>
              </a:spcAft>
              <a:buClr>
                <a:schemeClr val="accent1"/>
              </a:buClr>
              <a:buSzPct val="85000"/>
              <a:buFont typeface="Arial"/>
              <a:buAutoNum type="arabicPeriod"/>
            </a:pPr>
            <a:r>
              <a:rPr b="0" i="0" lang="en-US" sz="2000" u="none" cap="none" strike="noStrike">
                <a:solidFill>
                  <a:schemeClr val="dk1"/>
                </a:solidFill>
                <a:latin typeface="Roboto"/>
                <a:ea typeface="Roboto"/>
                <a:cs typeface="Roboto"/>
                <a:sym typeface="Roboto"/>
              </a:rPr>
              <a:t>Discover all FOSS early in the procurement/development cycle</a:t>
            </a:r>
          </a:p>
          <a:p>
            <a:pPr indent="-457200" lvl="0" marL="457200" marR="0" rtl="0" algn="l">
              <a:spcBef>
                <a:spcPts val="400"/>
              </a:spcBef>
              <a:spcAft>
                <a:spcPts val="0"/>
              </a:spcAft>
              <a:buClr>
                <a:schemeClr val="accent1"/>
              </a:buClr>
              <a:buSzPct val="85000"/>
              <a:buFont typeface="Arial"/>
              <a:buAutoNum type="arabicPeriod"/>
            </a:pPr>
            <a:r>
              <a:rPr b="0" i="0" lang="en-US" sz="2000" u="none" cap="none" strike="noStrike">
                <a:solidFill>
                  <a:schemeClr val="dk1"/>
                </a:solidFill>
                <a:latin typeface="Roboto"/>
                <a:ea typeface="Roboto"/>
                <a:cs typeface="Roboto"/>
                <a:sym typeface="Roboto"/>
              </a:rPr>
              <a:t>Review and Approve all FOSS components used </a:t>
            </a:r>
          </a:p>
          <a:p>
            <a:pPr indent="-457200" lvl="0" marL="457200" marR="0" rtl="0" algn="l">
              <a:spcBef>
                <a:spcPts val="400"/>
              </a:spcBef>
              <a:spcAft>
                <a:spcPts val="0"/>
              </a:spcAft>
              <a:buClr>
                <a:schemeClr val="accent1"/>
              </a:buClr>
              <a:buSzPct val="85000"/>
              <a:buFont typeface="Arial"/>
              <a:buAutoNum type="arabicPeriod"/>
            </a:pPr>
            <a:r>
              <a:rPr b="0" i="0" lang="en-US" sz="2000" u="none" cap="none" strike="noStrike">
                <a:solidFill>
                  <a:schemeClr val="dk1"/>
                </a:solidFill>
                <a:latin typeface="Roboto"/>
                <a:ea typeface="Roboto"/>
                <a:cs typeface="Roboto"/>
                <a:sym typeface="Roboto"/>
              </a:rPr>
              <a:t>Verify the information necessary to satisfy FOSS obligations</a:t>
            </a:r>
          </a:p>
          <a:p>
            <a:pPr indent="-457200" lvl="0" marL="457200" marR="0" rtl="0" algn="l">
              <a:spcBef>
                <a:spcPts val="400"/>
              </a:spcBef>
              <a:spcAft>
                <a:spcPts val="0"/>
              </a:spcAft>
              <a:buClr>
                <a:schemeClr val="accent1"/>
              </a:buClr>
              <a:buSzPct val="85000"/>
              <a:buFont typeface="Arial"/>
              <a:buAutoNum type="arabicPeriod"/>
            </a:pPr>
            <a:r>
              <a:rPr b="0" i="0" lang="en-US" sz="2000" u="none" cap="none" strike="noStrike">
                <a:solidFill>
                  <a:schemeClr val="dk1"/>
                </a:solidFill>
                <a:latin typeface="Roboto"/>
                <a:ea typeface="Roboto"/>
                <a:cs typeface="Roboto"/>
                <a:sym typeface="Roboto"/>
              </a:rPr>
              <a:t>Review and approve any outbound contributions to FOSS projects</a:t>
            </a:r>
          </a:p>
          <a:p>
            <a:pPr indent="-457200" lvl="0" marL="457200" marR="0" rtl="0" algn="l">
              <a:spcBef>
                <a:spcPts val="400"/>
              </a:spcBef>
              <a:spcAft>
                <a:spcPts val="0"/>
              </a:spcAft>
              <a:buClr>
                <a:schemeClr val="accent1"/>
              </a:buClr>
              <a:buSzPct val="85000"/>
              <a:buFont typeface="Arial"/>
              <a:buNone/>
            </a:pPr>
            <a:r>
              <a:t/>
            </a:r>
            <a:endParaRPr b="0" i="0" sz="2000" u="none" cap="none" strike="noStrike">
              <a:solidFill>
                <a:schemeClr val="dk1"/>
              </a:solidFill>
              <a:latin typeface="Roboto"/>
              <a:ea typeface="Roboto"/>
              <a:cs typeface="Roboto"/>
              <a:sym typeface="Roboto"/>
            </a:endParaRPr>
          </a:p>
          <a:p>
            <a:pPr indent="0" lvl="0" marL="0" marR="0" rtl="0" algn="l">
              <a:spcBef>
                <a:spcPts val="480"/>
              </a:spcBef>
              <a:spcAft>
                <a:spcPts val="0"/>
              </a:spcAft>
              <a:buClr>
                <a:schemeClr val="accent1"/>
              </a:buClr>
              <a:buSzPct val="25000"/>
              <a:buFont typeface="Arial"/>
              <a:buNone/>
            </a:pPr>
            <a:r>
              <a:rPr b="0" i="0" lang="en-US" sz="2400" u="none" cap="none" strike="noStrike">
                <a:solidFill>
                  <a:schemeClr val="dk1"/>
                </a:solidFill>
                <a:latin typeface="Roboto"/>
                <a:ea typeface="Roboto"/>
                <a:cs typeface="Roboto"/>
                <a:sym typeface="Roboto"/>
              </a:rPr>
              <a:t>Support Requirements:</a:t>
            </a:r>
          </a:p>
          <a:p>
            <a:pPr indent="-457200" lvl="0" marL="457200" marR="0" rtl="0" algn="l">
              <a:spcBef>
                <a:spcPts val="400"/>
              </a:spcBef>
              <a:spcAft>
                <a:spcPts val="0"/>
              </a:spcAft>
              <a:buClr>
                <a:schemeClr val="accent1"/>
              </a:buClr>
              <a:buSzPct val="85000"/>
              <a:buFont typeface="Arial"/>
              <a:buAutoNum type="arabicPeriod"/>
            </a:pPr>
            <a:r>
              <a:rPr b="0" i="0" lang="en-US" sz="2000" u="none" cap="none" strike="noStrike">
                <a:solidFill>
                  <a:schemeClr val="dk1"/>
                </a:solidFill>
                <a:latin typeface="Roboto"/>
                <a:ea typeface="Roboto"/>
                <a:cs typeface="Roboto"/>
                <a:sym typeface="Roboto"/>
              </a:rPr>
              <a:t>Ensure adequate compliance staffing and designate clear lines of responsibility </a:t>
            </a:r>
          </a:p>
          <a:p>
            <a:pPr indent="-457200" lvl="0" marL="457200" marR="0" rtl="0" algn="l">
              <a:spcBef>
                <a:spcPts val="400"/>
              </a:spcBef>
              <a:spcAft>
                <a:spcPts val="0"/>
              </a:spcAft>
              <a:buClr>
                <a:schemeClr val="accent1"/>
              </a:buClr>
              <a:buSzPct val="85000"/>
              <a:buFont typeface="Arial"/>
              <a:buAutoNum type="arabicPeriod"/>
            </a:pPr>
            <a:r>
              <a:rPr b="0" i="0" lang="en-US" sz="2000" u="none" cap="none" strike="noStrike">
                <a:solidFill>
                  <a:schemeClr val="dk1"/>
                </a:solidFill>
                <a:latin typeface="Roboto"/>
                <a:ea typeface="Roboto"/>
                <a:cs typeface="Roboto"/>
                <a:sym typeface="Roboto"/>
              </a:rPr>
              <a:t>Adapt existing Business Processes to support the FOSS compliance program</a:t>
            </a:r>
          </a:p>
          <a:p>
            <a:pPr indent="-457200" lvl="0" marL="457200" marR="0" rtl="0" algn="l">
              <a:spcBef>
                <a:spcPts val="400"/>
              </a:spcBef>
              <a:spcAft>
                <a:spcPts val="0"/>
              </a:spcAft>
              <a:buClr>
                <a:schemeClr val="accent1"/>
              </a:buClr>
              <a:buSzPct val="85000"/>
              <a:buFont typeface="Arial"/>
              <a:buAutoNum type="arabicPeriod"/>
            </a:pPr>
            <a:r>
              <a:rPr b="0" i="0" lang="en-US" sz="2000" u="none" cap="none" strike="noStrike">
                <a:solidFill>
                  <a:schemeClr val="dk1"/>
                </a:solidFill>
                <a:latin typeface="Roboto"/>
                <a:ea typeface="Roboto"/>
                <a:cs typeface="Roboto"/>
                <a:sym typeface="Roboto"/>
              </a:rPr>
              <a:t>Have training on the organization’s FOSS policy available to everyone</a:t>
            </a:r>
          </a:p>
          <a:p>
            <a:pPr indent="-457200" lvl="0" marL="457200" marR="0" rtl="0" algn="l">
              <a:spcBef>
                <a:spcPts val="400"/>
              </a:spcBef>
              <a:spcAft>
                <a:spcPts val="0"/>
              </a:spcAft>
              <a:buClr>
                <a:schemeClr val="accent1"/>
              </a:buClr>
              <a:buSzPct val="85000"/>
              <a:buFont typeface="Arial"/>
              <a:buAutoNum type="arabicPeriod"/>
            </a:pPr>
            <a:r>
              <a:rPr b="0" i="0" lang="en-US" sz="2000" u="none" cap="none" strike="noStrike">
                <a:solidFill>
                  <a:schemeClr val="dk1"/>
                </a:solidFill>
                <a:latin typeface="Roboto"/>
                <a:ea typeface="Roboto"/>
                <a:cs typeface="Roboto"/>
                <a:sym typeface="Roboto"/>
              </a:rPr>
              <a:t>Track progress of all FOSS compliance activities</a:t>
            </a:r>
          </a:p>
          <a:p>
            <a:pPr indent="0" lvl="0" marL="0" marR="0" rtl="0" algn="l">
              <a:spcBef>
                <a:spcPts val="480"/>
              </a:spcBef>
              <a:buClr>
                <a:schemeClr val="accent1"/>
              </a:buClr>
              <a:buSzPct val="25000"/>
              <a:buFont typeface="Arial"/>
              <a:buNone/>
            </a:pPr>
            <a:r>
              <a:t/>
            </a:r>
            <a:endParaRPr b="0" i="0" sz="2400" u="none" cap="none" strike="noStrike">
              <a:solidFill>
                <a:schemeClr val="dk1"/>
              </a:solidFill>
              <a:latin typeface="Roboto"/>
              <a:ea typeface="Roboto"/>
              <a:cs typeface="Roboto"/>
              <a:sym typeface="Roboto"/>
            </a:endParaRPr>
          </a:p>
        </p:txBody>
      </p:sp>
      <p:sp>
        <p:nvSpPr>
          <p:cNvPr id="515" name="Shape 515"/>
          <p:cNvSpPr txBox="1"/>
          <p:nvPr/>
        </p:nvSpPr>
        <p:spPr>
          <a:xfrm>
            <a:off x="447675" y="6438900"/>
            <a:ext cx="11246636" cy="30777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1400">
                <a:solidFill>
                  <a:srgbClr val="292934"/>
                </a:solidFill>
                <a:latin typeface="Roboto Condensed"/>
                <a:ea typeface="Roboto Condensed"/>
                <a:cs typeface="Roboto Condensed"/>
                <a:sym typeface="Roboto Condensed"/>
              </a:rPr>
              <a:t>You can get detailed checklists for these items here: </a:t>
            </a:r>
            <a:r>
              <a:rPr lang="en-US" sz="1050">
                <a:solidFill>
                  <a:schemeClr val="dk1"/>
                </a:solidFill>
                <a:latin typeface="Roboto Mono"/>
                <a:ea typeface="Roboto Mono"/>
                <a:cs typeface="Roboto Mono"/>
                <a:sym typeface="Roboto Mono"/>
              </a:rPr>
              <a:t>https://www.linuxfoundation.org/projects/opencompliance/self-assessment-compliance-checklist</a:t>
            </a: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0" name="Shape 520"/>
        <p:cNvGrpSpPr/>
        <p:nvPr/>
      </p:nvGrpSpPr>
      <p:grpSpPr>
        <a:xfrm>
          <a:off x="0" y="0"/>
          <a:ext cx="0" cy="0"/>
          <a:chOff x="0" y="0"/>
          <a:chExt cx="0" cy="0"/>
        </a:xfrm>
      </p:grpSpPr>
      <p:sp>
        <p:nvSpPr>
          <p:cNvPr id="521" name="Shape 521"/>
          <p:cNvSpPr txBox="1"/>
          <p:nvPr/>
        </p:nvSpPr>
        <p:spPr>
          <a:xfrm>
            <a:off x="274637" y="500062"/>
            <a:ext cx="4522044" cy="1544636"/>
          </a:xfrm>
          <a:prstGeom prst="rect">
            <a:avLst/>
          </a:prstGeom>
          <a:noFill/>
          <a:ln>
            <a:noFill/>
          </a:ln>
        </p:spPr>
        <p:txBody>
          <a:bodyPr anchorCtr="0" anchor="t" bIns="45700" lIns="91425" rIns="91425" tIns="45700">
            <a:noAutofit/>
          </a:bodyPr>
          <a:lstStyle/>
          <a:p>
            <a:pPr indent="0" lvl="0" marL="0" marR="0" rtl="0" algn="l">
              <a:spcBef>
                <a:spcPts val="0"/>
              </a:spcBef>
              <a:buClr>
                <a:schemeClr val="dk2"/>
              </a:buClr>
              <a:buSzPct val="25000"/>
              <a:buFont typeface="Roboto"/>
              <a:buNone/>
            </a:pPr>
            <a:r>
              <a:rPr lang="en-US" sz="4000">
                <a:solidFill>
                  <a:schemeClr val="dk2"/>
                </a:solidFill>
                <a:latin typeface="Roboto"/>
                <a:ea typeface="Roboto"/>
                <a:cs typeface="Roboto"/>
                <a:sym typeface="Roboto"/>
              </a:rPr>
              <a:t>Example Enterprise Process</a:t>
            </a:r>
          </a:p>
        </p:txBody>
      </p:sp>
      <p:sp>
        <p:nvSpPr>
          <p:cNvPr id="522" name="Shape 522"/>
          <p:cNvSpPr/>
          <p:nvPr/>
        </p:nvSpPr>
        <p:spPr>
          <a:xfrm>
            <a:off x="1678514" y="2072010"/>
            <a:ext cx="1830386" cy="347662"/>
          </a:xfrm>
          <a:prstGeom prst="rect">
            <a:avLst/>
          </a:prstGeom>
          <a:solidFill>
            <a:srgbClr val="009900"/>
          </a:solidFill>
          <a:ln cap="flat" cmpd="sng" w="9525">
            <a:solidFill>
              <a:srgbClr val="003359"/>
            </a:solidFill>
            <a:prstDash val="solid"/>
            <a:miter/>
            <a:headEnd len="med" w="med" type="none"/>
            <a:tailEnd len="med" w="med" type="none"/>
          </a:ln>
          <a:effectLst>
            <a:outerShdw blurRad="63500" rotWithShape="0" algn="tl" dir="2700000" dist="38100">
              <a:srgbClr val="000000">
                <a:alpha val="39607"/>
              </a:srgbClr>
            </a:outerShdw>
          </a:effectLst>
        </p:spPr>
        <p:txBody>
          <a:bodyPr anchorCtr="0" anchor="t" bIns="41450" lIns="82925" rIns="82925" tIns="41450">
            <a:noAutofit/>
          </a:bodyPr>
          <a:lstStyle/>
          <a:p>
            <a:pPr indent="0" lvl="0" marL="0" marR="0" rtl="0" algn="ctr">
              <a:spcBef>
                <a:spcPts val="0"/>
              </a:spcBef>
              <a:buSzPct val="25000"/>
              <a:buNone/>
            </a:pPr>
            <a:r>
              <a:rPr b="1" lang="en-US" sz="1100">
                <a:solidFill>
                  <a:srgbClr val="FFFFFF"/>
                </a:solidFill>
                <a:latin typeface="Roboto"/>
                <a:ea typeface="Roboto"/>
                <a:cs typeface="Roboto"/>
                <a:sym typeface="Roboto"/>
              </a:rPr>
              <a:t>Queued for Process</a:t>
            </a:r>
          </a:p>
          <a:p>
            <a:pPr indent="0" lvl="0" marL="0" marR="0" rtl="0" algn="ctr">
              <a:spcBef>
                <a:spcPts val="0"/>
              </a:spcBef>
              <a:buNone/>
            </a:pPr>
            <a:r>
              <a:t/>
            </a:r>
            <a:endParaRPr b="1" sz="1100">
              <a:solidFill>
                <a:srgbClr val="FFFFFF"/>
              </a:solidFill>
              <a:latin typeface="Roboto"/>
              <a:ea typeface="Roboto"/>
              <a:cs typeface="Roboto"/>
              <a:sym typeface="Roboto"/>
            </a:endParaRPr>
          </a:p>
        </p:txBody>
      </p:sp>
      <p:sp>
        <p:nvSpPr>
          <p:cNvPr id="523" name="Shape 523"/>
          <p:cNvSpPr/>
          <p:nvPr/>
        </p:nvSpPr>
        <p:spPr>
          <a:xfrm>
            <a:off x="3843864" y="1698948"/>
            <a:ext cx="4625975" cy="2157411"/>
          </a:xfrm>
          <a:prstGeom prst="cloudCallout">
            <a:avLst>
              <a:gd fmla="val -27681" name="adj1"/>
              <a:gd fmla="val 18898" name="adj2"/>
            </a:avLst>
          </a:prstGeom>
          <a:gradFill>
            <a:gsLst>
              <a:gs pos="0">
                <a:srgbClr val="B0BCD2"/>
              </a:gs>
              <a:gs pos="35001">
                <a:srgbClr val="C8D0DF"/>
              </a:gs>
              <a:gs pos="100000">
                <a:srgbClr val="EAEDF3"/>
              </a:gs>
            </a:gsLst>
            <a:lin ang="16200000" scaled="0"/>
          </a:gradFill>
          <a:ln>
            <a:noFill/>
          </a:ln>
          <a:effectLst>
            <a:outerShdw blurRad="63500" rotWithShape="0" dir="5400000" dist="20000">
              <a:srgbClr val="000000">
                <a:alpha val="37647"/>
              </a:srgbClr>
            </a:outerShdw>
          </a:effectLst>
        </p:spPr>
        <p:txBody>
          <a:bodyPr anchorCtr="0" anchor="t" bIns="41450" lIns="82925" rIns="82925" tIns="41450">
            <a:noAutofit/>
          </a:bodyPr>
          <a:lstStyle/>
          <a:p>
            <a:pPr indent="0" lvl="0" marL="0" marR="0" rtl="0" algn="ctr">
              <a:spcBef>
                <a:spcPts val="0"/>
              </a:spcBef>
              <a:buClr>
                <a:schemeClr val="dk1"/>
              </a:buClr>
              <a:buFont typeface="Times New Roman"/>
              <a:buNone/>
            </a:pPr>
            <a:r>
              <a:t/>
            </a:r>
            <a:endParaRPr sz="1500">
              <a:solidFill>
                <a:schemeClr val="dk1"/>
              </a:solidFill>
              <a:latin typeface="Roboto"/>
              <a:ea typeface="Roboto"/>
              <a:cs typeface="Roboto"/>
              <a:sym typeface="Roboto"/>
            </a:endParaRPr>
          </a:p>
        </p:txBody>
      </p:sp>
      <p:sp>
        <p:nvSpPr>
          <p:cNvPr id="524" name="Shape 524"/>
          <p:cNvSpPr/>
          <p:nvPr/>
        </p:nvSpPr>
        <p:spPr>
          <a:xfrm rot="-5400000">
            <a:off x="3503344" y="2580378"/>
            <a:ext cx="1419225" cy="367565"/>
          </a:xfrm>
          <a:prstGeom prst="rect">
            <a:avLst/>
          </a:prstGeom>
          <a:solidFill>
            <a:srgbClr val="0070C0"/>
          </a:solidFill>
          <a:ln>
            <a:noFill/>
          </a:ln>
          <a:effectLst>
            <a:outerShdw blurRad="63500" rotWithShape="0" algn="ctr" dir="5400000" dist="12700">
              <a:srgbClr val="000000">
                <a:alpha val="74901"/>
              </a:srgbClr>
            </a:outerShdw>
          </a:effectLst>
        </p:spPr>
        <p:txBody>
          <a:bodyPr anchorCtr="1" anchor="ctr" bIns="41450" lIns="82925" rIns="82925" tIns="41450">
            <a:noAutofit/>
          </a:bodyPr>
          <a:lstStyle/>
          <a:p>
            <a:pPr indent="0" lvl="0" marL="0" marR="0" rtl="0" algn="ctr">
              <a:spcBef>
                <a:spcPts val="0"/>
              </a:spcBef>
              <a:buClr>
                <a:srgbClr val="FFFFFF"/>
              </a:buClr>
              <a:buSzPct val="25000"/>
              <a:buFont typeface="Times New Roman"/>
              <a:buNone/>
            </a:pPr>
            <a:r>
              <a:rPr b="1" lang="en-US" sz="1300">
                <a:solidFill>
                  <a:srgbClr val="FFFFFF"/>
                </a:solidFill>
                <a:latin typeface="Roboto"/>
                <a:ea typeface="Roboto"/>
                <a:cs typeface="Roboto"/>
                <a:sym typeface="Roboto"/>
              </a:rPr>
              <a:t>Identification</a:t>
            </a:r>
          </a:p>
        </p:txBody>
      </p:sp>
      <p:sp>
        <p:nvSpPr>
          <p:cNvPr id="525" name="Shape 525"/>
          <p:cNvSpPr/>
          <p:nvPr/>
        </p:nvSpPr>
        <p:spPr>
          <a:xfrm rot="-5400000">
            <a:off x="3935144" y="2588315"/>
            <a:ext cx="1419225" cy="367565"/>
          </a:xfrm>
          <a:prstGeom prst="rect">
            <a:avLst/>
          </a:prstGeom>
          <a:solidFill>
            <a:srgbClr val="0070C0"/>
          </a:solidFill>
          <a:ln>
            <a:noFill/>
          </a:ln>
          <a:effectLst>
            <a:outerShdw blurRad="63500" rotWithShape="0" algn="ctr" dir="5400000" dist="12700">
              <a:srgbClr val="000000">
                <a:alpha val="74901"/>
              </a:srgbClr>
            </a:outerShdw>
          </a:effectLst>
        </p:spPr>
        <p:txBody>
          <a:bodyPr anchorCtr="1" anchor="ctr" bIns="41450" lIns="82925" rIns="82925" tIns="41450">
            <a:noAutofit/>
          </a:bodyPr>
          <a:lstStyle/>
          <a:p>
            <a:pPr indent="0" lvl="0" marL="0" marR="0" rtl="0" algn="ctr">
              <a:spcBef>
                <a:spcPts val="0"/>
              </a:spcBef>
              <a:buClr>
                <a:srgbClr val="FFFFFF"/>
              </a:buClr>
              <a:buSzPct val="25000"/>
              <a:buFont typeface="Times New Roman"/>
              <a:buNone/>
            </a:pPr>
            <a:r>
              <a:rPr b="1" lang="en-US" sz="1300">
                <a:solidFill>
                  <a:srgbClr val="FFFFFF"/>
                </a:solidFill>
                <a:latin typeface="Roboto"/>
                <a:ea typeface="Roboto"/>
                <a:cs typeface="Roboto"/>
                <a:sym typeface="Roboto"/>
              </a:rPr>
              <a:t>Audit</a:t>
            </a:r>
          </a:p>
        </p:txBody>
      </p:sp>
      <p:sp>
        <p:nvSpPr>
          <p:cNvPr id="526" name="Shape 526"/>
          <p:cNvSpPr/>
          <p:nvPr/>
        </p:nvSpPr>
        <p:spPr>
          <a:xfrm rot="-5400000">
            <a:off x="4372501" y="2584346"/>
            <a:ext cx="1417638" cy="367565"/>
          </a:xfrm>
          <a:prstGeom prst="rect">
            <a:avLst/>
          </a:prstGeom>
          <a:solidFill>
            <a:srgbClr val="0070C0"/>
          </a:solidFill>
          <a:ln>
            <a:noFill/>
          </a:ln>
          <a:effectLst>
            <a:outerShdw blurRad="63500" rotWithShape="0" algn="ctr" dir="5400000" dist="12700">
              <a:srgbClr val="000000">
                <a:alpha val="74901"/>
              </a:srgbClr>
            </a:outerShdw>
          </a:effectLst>
        </p:spPr>
        <p:txBody>
          <a:bodyPr anchorCtr="1" anchor="ctr" bIns="41450" lIns="82925" rIns="82925" tIns="41450">
            <a:noAutofit/>
          </a:bodyPr>
          <a:lstStyle/>
          <a:p>
            <a:pPr indent="0" lvl="0" marL="0" marR="0" rtl="0" algn="ctr">
              <a:spcBef>
                <a:spcPts val="0"/>
              </a:spcBef>
              <a:buClr>
                <a:srgbClr val="FFFFFF"/>
              </a:buClr>
              <a:buSzPct val="25000"/>
              <a:buFont typeface="Times New Roman"/>
              <a:buNone/>
            </a:pPr>
            <a:r>
              <a:rPr b="1" lang="en-US" sz="1300">
                <a:solidFill>
                  <a:srgbClr val="FFFFFF"/>
                </a:solidFill>
                <a:latin typeface="Roboto"/>
                <a:ea typeface="Roboto"/>
                <a:cs typeface="Roboto"/>
                <a:sym typeface="Roboto"/>
              </a:rPr>
              <a:t>Resolve Issues</a:t>
            </a:r>
          </a:p>
        </p:txBody>
      </p:sp>
      <p:sp>
        <p:nvSpPr>
          <p:cNvPr id="527" name="Shape 527"/>
          <p:cNvSpPr/>
          <p:nvPr/>
        </p:nvSpPr>
        <p:spPr>
          <a:xfrm rot="-5400000">
            <a:off x="4803507" y="2581965"/>
            <a:ext cx="1419225" cy="367565"/>
          </a:xfrm>
          <a:prstGeom prst="rect">
            <a:avLst/>
          </a:prstGeom>
          <a:solidFill>
            <a:srgbClr val="0070C0"/>
          </a:solidFill>
          <a:ln>
            <a:noFill/>
          </a:ln>
          <a:effectLst>
            <a:outerShdw blurRad="63500" rotWithShape="0" algn="ctr" dir="5400000" dist="12700">
              <a:srgbClr val="000000">
                <a:alpha val="74901"/>
              </a:srgbClr>
            </a:outerShdw>
          </a:effectLst>
        </p:spPr>
        <p:txBody>
          <a:bodyPr anchorCtr="1" anchor="ctr" bIns="41450" lIns="82925" rIns="82925" tIns="41450">
            <a:noAutofit/>
          </a:bodyPr>
          <a:lstStyle/>
          <a:p>
            <a:pPr indent="0" lvl="0" marL="0" marR="0" rtl="0" algn="ctr">
              <a:spcBef>
                <a:spcPts val="0"/>
              </a:spcBef>
              <a:buClr>
                <a:srgbClr val="FFFFFF"/>
              </a:buClr>
              <a:buSzPct val="25000"/>
              <a:buFont typeface="Times New Roman"/>
              <a:buNone/>
            </a:pPr>
            <a:r>
              <a:rPr b="1" lang="en-US" sz="1300">
                <a:solidFill>
                  <a:srgbClr val="FFFFFF"/>
                </a:solidFill>
                <a:latin typeface="Roboto"/>
                <a:ea typeface="Roboto"/>
                <a:cs typeface="Roboto"/>
                <a:sym typeface="Roboto"/>
              </a:rPr>
              <a:t>Reviews</a:t>
            </a:r>
          </a:p>
        </p:txBody>
      </p:sp>
      <p:sp>
        <p:nvSpPr>
          <p:cNvPr id="528" name="Shape 528"/>
          <p:cNvSpPr/>
          <p:nvPr/>
        </p:nvSpPr>
        <p:spPr>
          <a:xfrm rot="-5400000">
            <a:off x="5234512" y="2581965"/>
            <a:ext cx="1419225" cy="367565"/>
          </a:xfrm>
          <a:prstGeom prst="rect">
            <a:avLst/>
          </a:prstGeom>
          <a:solidFill>
            <a:srgbClr val="0070C0"/>
          </a:solidFill>
          <a:ln>
            <a:noFill/>
          </a:ln>
          <a:effectLst>
            <a:outerShdw blurRad="63500" rotWithShape="0" algn="ctr" dir="5400000" dist="12700">
              <a:srgbClr val="000000">
                <a:alpha val="74901"/>
              </a:srgbClr>
            </a:outerShdw>
          </a:effectLst>
        </p:spPr>
        <p:txBody>
          <a:bodyPr anchorCtr="1" anchor="ctr" bIns="41450" lIns="82925" rIns="82925" tIns="41450">
            <a:noAutofit/>
          </a:bodyPr>
          <a:lstStyle/>
          <a:p>
            <a:pPr indent="0" lvl="0" marL="0" marR="0" rtl="0" algn="ctr">
              <a:spcBef>
                <a:spcPts val="0"/>
              </a:spcBef>
              <a:buClr>
                <a:srgbClr val="FFFFFF"/>
              </a:buClr>
              <a:buSzPct val="25000"/>
              <a:buFont typeface="Times New Roman"/>
              <a:buNone/>
            </a:pPr>
            <a:r>
              <a:rPr b="1" lang="en-US" sz="1300">
                <a:solidFill>
                  <a:srgbClr val="FFFFFF"/>
                </a:solidFill>
                <a:latin typeface="Roboto"/>
                <a:ea typeface="Roboto"/>
                <a:cs typeface="Roboto"/>
                <a:sym typeface="Roboto"/>
              </a:rPr>
              <a:t>Approvals</a:t>
            </a:r>
          </a:p>
        </p:txBody>
      </p:sp>
      <p:sp>
        <p:nvSpPr>
          <p:cNvPr id="529" name="Shape 529"/>
          <p:cNvSpPr/>
          <p:nvPr/>
        </p:nvSpPr>
        <p:spPr>
          <a:xfrm rot="-5400000">
            <a:off x="5673457" y="2577996"/>
            <a:ext cx="1420811" cy="367565"/>
          </a:xfrm>
          <a:prstGeom prst="rect">
            <a:avLst/>
          </a:prstGeom>
          <a:solidFill>
            <a:srgbClr val="0070C0"/>
          </a:solidFill>
          <a:ln>
            <a:noFill/>
          </a:ln>
          <a:effectLst>
            <a:outerShdw blurRad="63500" rotWithShape="0" algn="ctr" dir="5400000" dist="12700">
              <a:srgbClr val="000000">
                <a:alpha val="74901"/>
              </a:srgbClr>
            </a:outerShdw>
          </a:effectLst>
        </p:spPr>
        <p:txBody>
          <a:bodyPr anchorCtr="1" anchor="ctr" bIns="41450" lIns="82925" rIns="82925" tIns="41450">
            <a:noAutofit/>
          </a:bodyPr>
          <a:lstStyle/>
          <a:p>
            <a:pPr indent="0" lvl="0" marL="0" marR="0" rtl="0" algn="ctr">
              <a:spcBef>
                <a:spcPts val="0"/>
              </a:spcBef>
              <a:buClr>
                <a:srgbClr val="FFFFFF"/>
              </a:buClr>
              <a:buSzPct val="25000"/>
              <a:buFont typeface="Times New Roman"/>
              <a:buNone/>
            </a:pPr>
            <a:r>
              <a:rPr b="1" lang="en-US" sz="1300">
                <a:solidFill>
                  <a:srgbClr val="FFFFFF"/>
                </a:solidFill>
                <a:latin typeface="Roboto"/>
                <a:ea typeface="Roboto"/>
                <a:cs typeface="Roboto"/>
                <a:sym typeface="Roboto"/>
              </a:rPr>
              <a:t>Registration</a:t>
            </a:r>
          </a:p>
        </p:txBody>
      </p:sp>
      <p:sp>
        <p:nvSpPr>
          <p:cNvPr id="530" name="Shape 530"/>
          <p:cNvSpPr/>
          <p:nvPr/>
        </p:nvSpPr>
        <p:spPr>
          <a:xfrm rot="-5400000">
            <a:off x="6113988" y="2574821"/>
            <a:ext cx="1417638" cy="367565"/>
          </a:xfrm>
          <a:prstGeom prst="rect">
            <a:avLst/>
          </a:prstGeom>
          <a:solidFill>
            <a:srgbClr val="0070C0"/>
          </a:solidFill>
          <a:ln>
            <a:noFill/>
          </a:ln>
          <a:effectLst>
            <a:outerShdw blurRad="63500" rotWithShape="0" algn="ctr" dir="5400000" dist="12700">
              <a:srgbClr val="000000">
                <a:alpha val="74901"/>
              </a:srgbClr>
            </a:outerShdw>
          </a:effectLst>
        </p:spPr>
        <p:txBody>
          <a:bodyPr anchorCtr="1" anchor="ctr" bIns="41450" lIns="82925" rIns="82925" tIns="41450">
            <a:noAutofit/>
          </a:bodyPr>
          <a:lstStyle/>
          <a:p>
            <a:pPr indent="0" lvl="0" marL="0" marR="0" rtl="0" algn="ctr">
              <a:spcBef>
                <a:spcPts val="0"/>
              </a:spcBef>
              <a:buClr>
                <a:srgbClr val="FFFFFF"/>
              </a:buClr>
              <a:buSzPct val="25000"/>
              <a:buFont typeface="Times New Roman"/>
              <a:buNone/>
            </a:pPr>
            <a:r>
              <a:rPr b="1" lang="en-US" sz="1300">
                <a:solidFill>
                  <a:srgbClr val="FFFFFF"/>
                </a:solidFill>
                <a:latin typeface="Roboto"/>
                <a:ea typeface="Roboto"/>
                <a:cs typeface="Roboto"/>
                <a:sym typeface="Roboto"/>
              </a:rPr>
              <a:t>Notices</a:t>
            </a:r>
          </a:p>
        </p:txBody>
      </p:sp>
      <p:sp>
        <p:nvSpPr>
          <p:cNvPr id="531" name="Shape 531"/>
          <p:cNvSpPr/>
          <p:nvPr/>
        </p:nvSpPr>
        <p:spPr>
          <a:xfrm rot="-5400000">
            <a:off x="6546581" y="2571646"/>
            <a:ext cx="1417638" cy="367565"/>
          </a:xfrm>
          <a:prstGeom prst="rect">
            <a:avLst/>
          </a:prstGeom>
          <a:solidFill>
            <a:srgbClr val="0070C0"/>
          </a:solidFill>
          <a:ln>
            <a:noFill/>
          </a:ln>
          <a:effectLst>
            <a:outerShdw blurRad="63500" rotWithShape="0" algn="ctr" dir="5400000" dist="12700">
              <a:srgbClr val="000000">
                <a:alpha val="74901"/>
              </a:srgbClr>
            </a:outerShdw>
          </a:effectLst>
        </p:spPr>
        <p:txBody>
          <a:bodyPr anchorCtr="1" anchor="ctr" bIns="41450" lIns="82925" rIns="82925" tIns="41450">
            <a:noAutofit/>
          </a:bodyPr>
          <a:lstStyle/>
          <a:p>
            <a:pPr indent="0" lvl="0" marL="0" marR="0" rtl="0" algn="ctr">
              <a:spcBef>
                <a:spcPts val="0"/>
              </a:spcBef>
              <a:buClr>
                <a:srgbClr val="FFFFFF"/>
              </a:buClr>
              <a:buSzPct val="25000"/>
              <a:buFont typeface="Times New Roman"/>
              <a:buNone/>
            </a:pPr>
            <a:r>
              <a:rPr b="1" lang="en-US" sz="1300">
                <a:solidFill>
                  <a:srgbClr val="FFFFFF"/>
                </a:solidFill>
                <a:latin typeface="Roboto"/>
                <a:ea typeface="Roboto"/>
                <a:cs typeface="Roboto"/>
                <a:sym typeface="Roboto"/>
              </a:rPr>
              <a:t>Verifications</a:t>
            </a:r>
          </a:p>
        </p:txBody>
      </p:sp>
      <p:sp>
        <p:nvSpPr>
          <p:cNvPr id="532" name="Shape 532"/>
          <p:cNvSpPr/>
          <p:nvPr/>
        </p:nvSpPr>
        <p:spPr>
          <a:xfrm rot="-5400000">
            <a:off x="6978381" y="2568471"/>
            <a:ext cx="1417638" cy="367565"/>
          </a:xfrm>
          <a:prstGeom prst="rect">
            <a:avLst/>
          </a:prstGeom>
          <a:solidFill>
            <a:srgbClr val="0070C0"/>
          </a:solidFill>
          <a:ln>
            <a:noFill/>
          </a:ln>
          <a:effectLst>
            <a:outerShdw blurRad="63500" rotWithShape="0" algn="ctr" dir="5400000" dist="12700">
              <a:srgbClr val="000000">
                <a:alpha val="74901"/>
              </a:srgbClr>
            </a:outerShdw>
          </a:effectLst>
        </p:spPr>
        <p:txBody>
          <a:bodyPr anchorCtr="1" anchor="ctr" bIns="41450" lIns="82925" rIns="82925" tIns="41450">
            <a:noAutofit/>
          </a:bodyPr>
          <a:lstStyle/>
          <a:p>
            <a:pPr indent="0" lvl="0" marL="0" marR="0" rtl="0" algn="ctr">
              <a:spcBef>
                <a:spcPts val="0"/>
              </a:spcBef>
              <a:buClr>
                <a:srgbClr val="FFFFFF"/>
              </a:buClr>
              <a:buSzPct val="25000"/>
              <a:buFont typeface="Times New Roman"/>
              <a:buNone/>
            </a:pPr>
            <a:r>
              <a:rPr b="1" lang="en-US" sz="1300">
                <a:solidFill>
                  <a:srgbClr val="FFFFFF"/>
                </a:solidFill>
                <a:latin typeface="Roboto"/>
                <a:ea typeface="Roboto"/>
                <a:cs typeface="Roboto"/>
                <a:sym typeface="Roboto"/>
              </a:rPr>
              <a:t>Distribution</a:t>
            </a:r>
          </a:p>
        </p:txBody>
      </p:sp>
      <p:sp>
        <p:nvSpPr>
          <p:cNvPr id="533" name="Shape 533"/>
          <p:cNvSpPr/>
          <p:nvPr/>
        </p:nvSpPr>
        <p:spPr>
          <a:xfrm rot="-5400000">
            <a:off x="7413358" y="2588315"/>
            <a:ext cx="1419225" cy="367565"/>
          </a:xfrm>
          <a:prstGeom prst="rect">
            <a:avLst/>
          </a:prstGeom>
          <a:solidFill>
            <a:srgbClr val="0070C0"/>
          </a:solidFill>
          <a:ln>
            <a:noFill/>
          </a:ln>
          <a:effectLst>
            <a:outerShdw blurRad="63500" rotWithShape="0" algn="ctr" dir="5400000" dist="12700">
              <a:srgbClr val="000000">
                <a:alpha val="74901"/>
              </a:srgbClr>
            </a:outerShdw>
          </a:effectLst>
        </p:spPr>
        <p:txBody>
          <a:bodyPr anchorCtr="1" anchor="ctr" bIns="41450" lIns="82925" rIns="82925" tIns="41450">
            <a:noAutofit/>
          </a:bodyPr>
          <a:lstStyle/>
          <a:p>
            <a:pPr indent="0" lvl="0" marL="0" marR="0" rtl="0" algn="ctr">
              <a:spcBef>
                <a:spcPts val="0"/>
              </a:spcBef>
              <a:buClr>
                <a:srgbClr val="FFFFFF"/>
              </a:buClr>
              <a:buSzPct val="25000"/>
              <a:buFont typeface="Times New Roman"/>
              <a:buNone/>
            </a:pPr>
            <a:r>
              <a:rPr b="1" lang="en-US" sz="1300">
                <a:solidFill>
                  <a:srgbClr val="FFFFFF"/>
                </a:solidFill>
                <a:latin typeface="Roboto"/>
                <a:ea typeface="Roboto"/>
                <a:cs typeface="Roboto"/>
                <a:sym typeface="Roboto"/>
              </a:rPr>
              <a:t>Verifications</a:t>
            </a:r>
          </a:p>
        </p:txBody>
      </p:sp>
      <p:sp>
        <p:nvSpPr>
          <p:cNvPr id="534" name="Shape 534"/>
          <p:cNvSpPr/>
          <p:nvPr/>
        </p:nvSpPr>
        <p:spPr>
          <a:xfrm>
            <a:off x="1731963" y="2396869"/>
            <a:ext cx="1721340" cy="467237"/>
          </a:xfrm>
          <a:prstGeom prst="roundRect">
            <a:avLst>
              <a:gd fmla="val 16667" name="adj"/>
            </a:avLst>
          </a:prstGeom>
          <a:noFill/>
          <a:ln cap="flat" cmpd="sng" w="9525">
            <a:solidFill>
              <a:schemeClr val="dk1"/>
            </a:solidFill>
            <a:prstDash val="solid"/>
            <a:round/>
            <a:headEnd len="med" w="med" type="none"/>
            <a:tailEnd len="med" w="med" type="none"/>
          </a:ln>
        </p:spPr>
        <p:txBody>
          <a:bodyPr anchorCtr="0" anchor="ctr" bIns="41450" lIns="82925" rIns="82925" tIns="41450">
            <a:noAutofit/>
          </a:bodyPr>
          <a:lstStyle/>
          <a:p>
            <a:pPr indent="0" lvl="0" marL="0" marR="0" rtl="0" algn="ctr">
              <a:spcBef>
                <a:spcPts val="0"/>
              </a:spcBef>
              <a:buSzPct val="25000"/>
              <a:buNone/>
            </a:pPr>
            <a:r>
              <a:rPr b="1" lang="en-US" sz="1100">
                <a:solidFill>
                  <a:schemeClr val="dk2"/>
                </a:solidFill>
                <a:latin typeface="Roboto"/>
                <a:ea typeface="Roboto"/>
                <a:cs typeface="Roboto"/>
                <a:sym typeface="Roboto"/>
              </a:rPr>
              <a:t>Own Proprietary Software</a:t>
            </a:r>
          </a:p>
        </p:txBody>
      </p:sp>
      <p:sp>
        <p:nvSpPr>
          <p:cNvPr id="535" name="Shape 535"/>
          <p:cNvSpPr/>
          <p:nvPr/>
        </p:nvSpPr>
        <p:spPr>
          <a:xfrm>
            <a:off x="1731963" y="2852738"/>
            <a:ext cx="1719871" cy="279399"/>
          </a:xfrm>
          <a:prstGeom prst="roundRect">
            <a:avLst>
              <a:gd fmla="val 16667" name="adj"/>
            </a:avLst>
          </a:prstGeom>
          <a:noFill/>
          <a:ln cap="flat" cmpd="sng" w="9525">
            <a:solidFill>
              <a:schemeClr val="dk1"/>
            </a:solidFill>
            <a:prstDash val="solid"/>
            <a:round/>
            <a:headEnd len="med" w="med" type="none"/>
            <a:tailEnd len="med" w="med" type="none"/>
          </a:ln>
        </p:spPr>
        <p:txBody>
          <a:bodyPr anchorCtr="0" anchor="ctr" bIns="41450" lIns="82925" rIns="82925" tIns="41450">
            <a:noAutofit/>
          </a:bodyPr>
          <a:lstStyle/>
          <a:p>
            <a:pPr indent="0" lvl="0" marL="0" marR="0" rtl="0" algn="ctr">
              <a:spcBef>
                <a:spcPts val="0"/>
              </a:spcBef>
              <a:buSzPct val="25000"/>
              <a:buNone/>
            </a:pPr>
            <a:r>
              <a:rPr b="1" lang="en-US" sz="1100">
                <a:solidFill>
                  <a:schemeClr val="dk2"/>
                </a:solidFill>
                <a:latin typeface="Roboto"/>
                <a:ea typeface="Roboto"/>
                <a:cs typeface="Roboto"/>
                <a:sym typeface="Roboto"/>
              </a:rPr>
              <a:t>3</a:t>
            </a:r>
            <a:r>
              <a:rPr b="1" baseline="30000" lang="en-US" sz="1100">
                <a:solidFill>
                  <a:schemeClr val="dk2"/>
                </a:solidFill>
                <a:latin typeface="Roboto"/>
                <a:ea typeface="Roboto"/>
                <a:cs typeface="Roboto"/>
                <a:sym typeface="Roboto"/>
              </a:rPr>
              <a:t>rd</a:t>
            </a:r>
            <a:r>
              <a:rPr b="1" lang="en-US" sz="1100">
                <a:solidFill>
                  <a:schemeClr val="dk2"/>
                </a:solidFill>
                <a:latin typeface="Roboto"/>
                <a:ea typeface="Roboto"/>
                <a:cs typeface="Roboto"/>
                <a:sym typeface="Roboto"/>
              </a:rPr>
              <a:t> Party Software</a:t>
            </a:r>
          </a:p>
        </p:txBody>
      </p:sp>
      <p:sp>
        <p:nvSpPr>
          <p:cNvPr id="536" name="Shape 536"/>
          <p:cNvSpPr/>
          <p:nvPr/>
        </p:nvSpPr>
        <p:spPr>
          <a:xfrm>
            <a:off x="1733550" y="3213100"/>
            <a:ext cx="1721340" cy="279399"/>
          </a:xfrm>
          <a:prstGeom prst="roundRect">
            <a:avLst>
              <a:gd fmla="val 16667" name="adj"/>
            </a:avLst>
          </a:prstGeom>
          <a:noFill/>
          <a:ln cap="flat" cmpd="sng" w="9525">
            <a:solidFill>
              <a:schemeClr val="dk1"/>
            </a:solidFill>
            <a:prstDash val="solid"/>
            <a:round/>
            <a:headEnd len="med" w="med" type="none"/>
            <a:tailEnd len="med" w="med" type="none"/>
          </a:ln>
        </p:spPr>
        <p:txBody>
          <a:bodyPr anchorCtr="0" anchor="ctr" bIns="41450" lIns="82925" rIns="82925" tIns="41450">
            <a:noAutofit/>
          </a:bodyPr>
          <a:lstStyle/>
          <a:p>
            <a:pPr indent="0" lvl="0" marL="0" marR="0" rtl="0" algn="ctr">
              <a:spcBef>
                <a:spcPts val="0"/>
              </a:spcBef>
              <a:buSzPct val="25000"/>
              <a:buNone/>
            </a:pPr>
            <a:r>
              <a:rPr b="1" lang="en-US" sz="1100">
                <a:solidFill>
                  <a:schemeClr val="dk2"/>
                </a:solidFill>
                <a:latin typeface="Roboto"/>
                <a:ea typeface="Roboto"/>
                <a:cs typeface="Roboto"/>
                <a:sym typeface="Roboto"/>
              </a:rPr>
              <a:t>FOSS</a:t>
            </a:r>
          </a:p>
        </p:txBody>
      </p:sp>
      <p:cxnSp>
        <p:nvCxnSpPr>
          <p:cNvPr id="537" name="Shape 537"/>
          <p:cNvCxnSpPr>
            <a:endCxn id="524" idx="3"/>
          </p:cNvCxnSpPr>
          <p:nvPr/>
        </p:nvCxnSpPr>
        <p:spPr>
          <a:xfrm flipH="1" rot="10800000">
            <a:off x="3938757" y="2054548"/>
            <a:ext cx="274200" cy="1500"/>
          </a:xfrm>
          <a:prstGeom prst="straightConnector1">
            <a:avLst/>
          </a:prstGeom>
          <a:solidFill>
            <a:srgbClr val="00B8FF"/>
          </a:solidFill>
          <a:ln cap="flat" cmpd="sng" w="19050">
            <a:solidFill>
              <a:srgbClr val="31313F"/>
            </a:solidFill>
            <a:prstDash val="solid"/>
            <a:round/>
            <a:headEnd len="med" w="med" type="none"/>
            <a:tailEnd len="lg" w="lg" type="triangle"/>
          </a:ln>
        </p:spPr>
      </p:cxnSp>
      <p:sp>
        <p:nvSpPr>
          <p:cNvPr id="538" name="Shape 538"/>
          <p:cNvSpPr/>
          <p:nvPr/>
        </p:nvSpPr>
        <p:spPr>
          <a:xfrm>
            <a:off x="8914338" y="2116459"/>
            <a:ext cx="1612900" cy="319087"/>
          </a:xfrm>
          <a:prstGeom prst="rect">
            <a:avLst/>
          </a:prstGeom>
          <a:solidFill>
            <a:srgbClr val="CC6600"/>
          </a:solidFill>
          <a:ln cap="flat" cmpd="sng" w="9525">
            <a:solidFill>
              <a:srgbClr val="003359"/>
            </a:solidFill>
            <a:prstDash val="solid"/>
            <a:miter/>
            <a:headEnd len="med" w="med" type="none"/>
            <a:tailEnd len="med" w="med" type="none"/>
          </a:ln>
          <a:effectLst>
            <a:outerShdw blurRad="63500" rotWithShape="0" algn="tl" dir="2700000" dist="38100">
              <a:srgbClr val="000000">
                <a:alpha val="39607"/>
              </a:srgbClr>
            </a:outerShdw>
          </a:effectLst>
        </p:spPr>
        <p:txBody>
          <a:bodyPr anchorCtr="0" anchor="t" bIns="41450" lIns="82925" rIns="82925" tIns="41450">
            <a:noAutofit/>
          </a:bodyPr>
          <a:lstStyle/>
          <a:p>
            <a:pPr indent="0" lvl="0" marL="0" marR="0" rtl="0" algn="ctr">
              <a:spcBef>
                <a:spcPts val="0"/>
              </a:spcBef>
              <a:buClr>
                <a:srgbClr val="FFFFFF"/>
              </a:buClr>
              <a:buSzPct val="25000"/>
              <a:buFont typeface="Times New Roman"/>
              <a:buNone/>
            </a:pPr>
            <a:r>
              <a:rPr b="1" lang="en-US" sz="1100">
                <a:solidFill>
                  <a:srgbClr val="FFFFFF"/>
                </a:solidFill>
                <a:latin typeface="Roboto"/>
                <a:ea typeface="Roboto"/>
                <a:cs typeface="Roboto"/>
                <a:sym typeface="Roboto"/>
              </a:rPr>
              <a:t>Outgoing Software</a:t>
            </a:r>
          </a:p>
        </p:txBody>
      </p:sp>
      <p:cxnSp>
        <p:nvCxnSpPr>
          <p:cNvPr id="539" name="Shape 539"/>
          <p:cNvCxnSpPr>
            <a:stCxn id="533" idx="1"/>
          </p:cNvCxnSpPr>
          <p:nvPr/>
        </p:nvCxnSpPr>
        <p:spPr>
          <a:xfrm>
            <a:off x="8122970" y="3481710"/>
            <a:ext cx="383700" cy="1500"/>
          </a:xfrm>
          <a:prstGeom prst="straightConnector1">
            <a:avLst/>
          </a:prstGeom>
          <a:solidFill>
            <a:srgbClr val="00B8FF"/>
          </a:solidFill>
          <a:ln cap="flat" cmpd="sng" w="19050">
            <a:solidFill>
              <a:srgbClr val="31313F"/>
            </a:solidFill>
            <a:prstDash val="solid"/>
            <a:round/>
            <a:headEnd len="med" w="med" type="none"/>
            <a:tailEnd len="lg" w="lg" type="triangle"/>
          </a:ln>
        </p:spPr>
      </p:cxnSp>
      <p:sp>
        <p:nvSpPr>
          <p:cNvPr id="540" name="Shape 540"/>
          <p:cNvSpPr/>
          <p:nvPr/>
        </p:nvSpPr>
        <p:spPr>
          <a:xfrm>
            <a:off x="8901275" y="2640063"/>
            <a:ext cx="1612900" cy="343080"/>
          </a:xfrm>
          <a:prstGeom prst="rect">
            <a:avLst/>
          </a:prstGeom>
          <a:solidFill>
            <a:srgbClr val="CC6600"/>
          </a:solidFill>
          <a:ln cap="flat" cmpd="sng" w="9525">
            <a:solidFill>
              <a:srgbClr val="003359"/>
            </a:solidFill>
            <a:prstDash val="solid"/>
            <a:miter/>
            <a:headEnd len="med" w="med" type="none"/>
            <a:tailEnd len="med" w="med" type="none"/>
          </a:ln>
          <a:effectLst>
            <a:outerShdw blurRad="63500" rotWithShape="0" algn="tl" dir="2700000" dist="38100">
              <a:srgbClr val="000000">
                <a:alpha val="39607"/>
              </a:srgbClr>
            </a:outerShdw>
          </a:effectLst>
        </p:spPr>
        <p:txBody>
          <a:bodyPr anchorCtr="0" anchor="t" bIns="41450" lIns="82925" rIns="82925" tIns="41450">
            <a:noAutofit/>
          </a:bodyPr>
          <a:lstStyle/>
          <a:p>
            <a:pPr indent="0" lvl="0" marL="0" marR="0" rtl="0" algn="ctr">
              <a:spcBef>
                <a:spcPts val="0"/>
              </a:spcBef>
              <a:buClr>
                <a:srgbClr val="FFFFFF"/>
              </a:buClr>
              <a:buSzPct val="25000"/>
              <a:buFont typeface="Times New Roman"/>
              <a:buNone/>
            </a:pPr>
            <a:r>
              <a:rPr b="1" lang="en-US" sz="1100">
                <a:solidFill>
                  <a:srgbClr val="FFFFFF"/>
                </a:solidFill>
                <a:latin typeface="Roboto"/>
                <a:ea typeface="Roboto"/>
                <a:cs typeface="Roboto"/>
                <a:sym typeface="Roboto"/>
              </a:rPr>
              <a:t>Notices &amp; Attributions</a:t>
            </a:r>
          </a:p>
        </p:txBody>
      </p:sp>
      <p:sp>
        <p:nvSpPr>
          <p:cNvPr id="541" name="Shape 541"/>
          <p:cNvSpPr/>
          <p:nvPr/>
        </p:nvSpPr>
        <p:spPr>
          <a:xfrm>
            <a:off x="8914338" y="3145160"/>
            <a:ext cx="1612900" cy="309562"/>
          </a:xfrm>
          <a:prstGeom prst="rect">
            <a:avLst/>
          </a:prstGeom>
          <a:solidFill>
            <a:srgbClr val="CC6600"/>
          </a:solidFill>
          <a:ln cap="flat" cmpd="sng" w="9525">
            <a:solidFill>
              <a:srgbClr val="003359"/>
            </a:solidFill>
            <a:prstDash val="solid"/>
            <a:miter/>
            <a:headEnd len="med" w="med" type="none"/>
            <a:tailEnd len="med" w="med" type="none"/>
          </a:ln>
          <a:effectLst>
            <a:outerShdw blurRad="63500" rotWithShape="0" algn="tl" dir="2700000" dist="38100">
              <a:srgbClr val="000000">
                <a:alpha val="39607"/>
              </a:srgbClr>
            </a:outerShdw>
          </a:effectLst>
        </p:spPr>
        <p:txBody>
          <a:bodyPr anchorCtr="0" anchor="t" bIns="41450" lIns="82925" rIns="82925" tIns="41450">
            <a:noAutofit/>
          </a:bodyPr>
          <a:lstStyle/>
          <a:p>
            <a:pPr indent="0" lvl="0" marL="0" marR="0" rtl="0" algn="ctr">
              <a:spcBef>
                <a:spcPts val="0"/>
              </a:spcBef>
              <a:buClr>
                <a:srgbClr val="FFFFFF"/>
              </a:buClr>
              <a:buSzPct val="25000"/>
              <a:buFont typeface="Times New Roman"/>
              <a:buNone/>
            </a:pPr>
            <a:r>
              <a:rPr b="1" lang="en-US" sz="1100">
                <a:solidFill>
                  <a:srgbClr val="FFFFFF"/>
                </a:solidFill>
                <a:latin typeface="Roboto"/>
                <a:ea typeface="Roboto"/>
                <a:cs typeface="Roboto"/>
                <a:sym typeface="Roboto"/>
              </a:rPr>
              <a:t>Written Offer</a:t>
            </a:r>
          </a:p>
        </p:txBody>
      </p:sp>
      <p:sp>
        <p:nvSpPr>
          <p:cNvPr id="542" name="Shape 542"/>
          <p:cNvSpPr txBox="1"/>
          <p:nvPr/>
        </p:nvSpPr>
        <p:spPr>
          <a:xfrm>
            <a:off x="3144301" y="4650110"/>
            <a:ext cx="1665820" cy="93870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1100">
                <a:solidFill>
                  <a:schemeClr val="dk1"/>
                </a:solidFill>
                <a:latin typeface="Roboto Condensed"/>
                <a:ea typeface="Roboto Condensed"/>
                <a:cs typeface="Roboto Condensed"/>
                <a:sym typeface="Roboto Condensed"/>
              </a:rPr>
              <a:t>Scan or audit source code </a:t>
            </a:r>
          </a:p>
          <a:p>
            <a:pPr indent="0" lvl="0" marL="0" marR="0" rtl="0" algn="ctr">
              <a:spcBef>
                <a:spcPts val="0"/>
              </a:spcBef>
              <a:buSzPct val="25000"/>
              <a:buNone/>
            </a:pPr>
            <a:r>
              <a:rPr lang="en-US" sz="1100">
                <a:solidFill>
                  <a:schemeClr val="dk1"/>
                </a:solidFill>
                <a:latin typeface="Roboto Condensed"/>
                <a:ea typeface="Roboto Condensed"/>
                <a:cs typeface="Roboto Condensed"/>
                <a:sym typeface="Roboto Condensed"/>
              </a:rPr>
              <a:t>– and –</a:t>
            </a:r>
          </a:p>
          <a:p>
            <a:pPr indent="0" lvl="0" marL="0" marR="0" rtl="0" algn="ctr">
              <a:spcBef>
                <a:spcPts val="0"/>
              </a:spcBef>
              <a:buSzPct val="25000"/>
              <a:buNone/>
            </a:pPr>
            <a:r>
              <a:rPr lang="en-US" sz="1100">
                <a:solidFill>
                  <a:schemeClr val="dk1"/>
                </a:solidFill>
                <a:latin typeface="Roboto Condensed"/>
                <a:ea typeface="Roboto Condensed"/>
                <a:cs typeface="Roboto Condensed"/>
                <a:sym typeface="Roboto Condensed"/>
              </a:rPr>
              <a:t>Confirm origin and</a:t>
            </a:r>
          </a:p>
          <a:p>
            <a:pPr indent="0" lvl="0" marL="0" marR="0" rtl="0" algn="ctr">
              <a:spcBef>
                <a:spcPts val="0"/>
              </a:spcBef>
              <a:buSzPct val="25000"/>
              <a:buNone/>
            </a:pPr>
            <a:r>
              <a:rPr lang="en-US" sz="1100">
                <a:solidFill>
                  <a:schemeClr val="dk1"/>
                </a:solidFill>
                <a:latin typeface="Roboto Condensed"/>
                <a:ea typeface="Roboto Condensed"/>
                <a:cs typeface="Roboto Condensed"/>
                <a:sym typeface="Roboto Condensed"/>
              </a:rPr>
              <a:t>license of source </a:t>
            </a:r>
          </a:p>
          <a:p>
            <a:pPr indent="0" lvl="0" marL="0" marR="0" rtl="0" algn="ctr">
              <a:spcBef>
                <a:spcPts val="0"/>
              </a:spcBef>
              <a:buSzPct val="25000"/>
              <a:buNone/>
            </a:pPr>
            <a:r>
              <a:rPr lang="en-US" sz="1100">
                <a:solidFill>
                  <a:schemeClr val="dk1"/>
                </a:solidFill>
                <a:latin typeface="Roboto Condensed"/>
                <a:ea typeface="Roboto Condensed"/>
                <a:cs typeface="Roboto Condensed"/>
                <a:sym typeface="Roboto Condensed"/>
              </a:rPr>
              <a:t>code</a:t>
            </a:r>
          </a:p>
        </p:txBody>
      </p:sp>
      <p:sp>
        <p:nvSpPr>
          <p:cNvPr id="543" name="Shape 543"/>
          <p:cNvSpPr txBox="1"/>
          <p:nvPr/>
        </p:nvSpPr>
        <p:spPr>
          <a:xfrm>
            <a:off x="4517564" y="4646935"/>
            <a:ext cx="1486283" cy="600154"/>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1100">
                <a:solidFill>
                  <a:schemeClr val="dk1"/>
                </a:solidFill>
                <a:latin typeface="Roboto Condensed"/>
                <a:ea typeface="Roboto Condensed"/>
                <a:cs typeface="Roboto Condensed"/>
                <a:sym typeface="Roboto Condensed"/>
              </a:rPr>
              <a:t>Resolve any </a:t>
            </a:r>
          </a:p>
          <a:p>
            <a:pPr indent="0" lvl="0" marL="0" marR="0" rtl="0" algn="ctr">
              <a:spcBef>
                <a:spcPts val="0"/>
              </a:spcBef>
              <a:buSzPct val="25000"/>
              <a:buNone/>
            </a:pPr>
            <a:r>
              <a:rPr lang="en-US" sz="1100">
                <a:solidFill>
                  <a:schemeClr val="dk1"/>
                </a:solidFill>
                <a:latin typeface="Roboto Condensed"/>
                <a:ea typeface="Roboto Condensed"/>
                <a:cs typeface="Roboto Condensed"/>
                <a:sym typeface="Roboto Condensed"/>
              </a:rPr>
              <a:t>audit issues in line with</a:t>
            </a:r>
          </a:p>
          <a:p>
            <a:pPr indent="0" lvl="0" marL="0" marR="0" rtl="0" algn="ctr">
              <a:spcBef>
                <a:spcPts val="0"/>
              </a:spcBef>
              <a:buSzPct val="25000"/>
              <a:buNone/>
            </a:pPr>
            <a:r>
              <a:rPr lang="en-US" sz="1100">
                <a:solidFill>
                  <a:schemeClr val="dk1"/>
                </a:solidFill>
                <a:latin typeface="Roboto Condensed"/>
                <a:ea typeface="Roboto Condensed"/>
                <a:cs typeface="Roboto Condensed"/>
                <a:sym typeface="Roboto Condensed"/>
              </a:rPr>
              <a:t>company FOSS policies</a:t>
            </a:r>
          </a:p>
        </p:txBody>
      </p:sp>
      <p:sp>
        <p:nvSpPr>
          <p:cNvPr id="544" name="Shape 544"/>
          <p:cNvSpPr txBox="1"/>
          <p:nvPr/>
        </p:nvSpPr>
        <p:spPr>
          <a:xfrm>
            <a:off x="1919288" y="4646612"/>
            <a:ext cx="1099615" cy="600154"/>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1100">
                <a:solidFill>
                  <a:schemeClr val="dk1"/>
                </a:solidFill>
                <a:latin typeface="Roboto Condensed"/>
                <a:ea typeface="Roboto Condensed"/>
                <a:cs typeface="Roboto Condensed"/>
                <a:sym typeface="Roboto Condensed"/>
              </a:rPr>
              <a:t>Identify FOSS components for review</a:t>
            </a:r>
          </a:p>
        </p:txBody>
      </p:sp>
      <p:sp>
        <p:nvSpPr>
          <p:cNvPr id="545" name="Shape 545"/>
          <p:cNvSpPr/>
          <p:nvPr/>
        </p:nvSpPr>
        <p:spPr>
          <a:xfrm rot="5400000">
            <a:off x="4509820" y="3876204"/>
            <a:ext cx="142875" cy="430213"/>
          </a:xfrm>
          <a:prstGeom prst="rightBrace">
            <a:avLst>
              <a:gd fmla="val 8336" name="adj1"/>
              <a:gd fmla="val 50000" name="adj2"/>
            </a:avLst>
          </a:prstGeom>
          <a:noFill/>
          <a:ln cap="flat" cmpd="sng" w="19050">
            <a:solidFill>
              <a:schemeClr val="dk1"/>
            </a:solidFill>
            <a:prstDash val="solid"/>
            <a:round/>
            <a:headEnd len="med" w="med" type="none"/>
            <a:tailEnd len="med" w="med" type="none"/>
          </a:ln>
          <a:effectLst>
            <a:outerShdw blurRad="63500" rotWithShape="0" dir="5400000" dist="20000">
              <a:srgbClr val="000000">
                <a:alpha val="37647"/>
              </a:srgbClr>
            </a:outerShdw>
          </a:effectLst>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Roboto"/>
              <a:ea typeface="Roboto"/>
              <a:cs typeface="Roboto"/>
              <a:sym typeface="Roboto"/>
            </a:endParaRPr>
          </a:p>
        </p:txBody>
      </p:sp>
      <p:sp>
        <p:nvSpPr>
          <p:cNvPr id="546" name="Shape 546"/>
          <p:cNvSpPr/>
          <p:nvPr/>
        </p:nvSpPr>
        <p:spPr>
          <a:xfrm rot="5400000">
            <a:off x="4965431" y="3876204"/>
            <a:ext cx="142875" cy="430212"/>
          </a:xfrm>
          <a:prstGeom prst="rightBrace">
            <a:avLst>
              <a:gd fmla="val 8336" name="adj1"/>
              <a:gd fmla="val 50000" name="adj2"/>
            </a:avLst>
          </a:prstGeom>
          <a:noFill/>
          <a:ln cap="flat" cmpd="sng" w="19050">
            <a:solidFill>
              <a:schemeClr val="dk1"/>
            </a:solidFill>
            <a:prstDash val="solid"/>
            <a:round/>
            <a:headEnd len="med" w="med" type="none"/>
            <a:tailEnd len="med" w="med" type="none"/>
          </a:ln>
          <a:effectLst>
            <a:outerShdw blurRad="63500" rotWithShape="0" dir="5400000" dist="20000">
              <a:srgbClr val="000000">
                <a:alpha val="37647"/>
              </a:srgbClr>
            </a:outerShdw>
          </a:effectLst>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Roboto"/>
              <a:ea typeface="Roboto"/>
              <a:cs typeface="Roboto"/>
              <a:sym typeface="Roboto"/>
            </a:endParaRPr>
          </a:p>
        </p:txBody>
      </p:sp>
      <p:sp>
        <p:nvSpPr>
          <p:cNvPr id="547" name="Shape 547"/>
          <p:cNvSpPr txBox="1"/>
          <p:nvPr/>
        </p:nvSpPr>
        <p:spPr>
          <a:xfrm>
            <a:off x="6931550" y="4662810"/>
            <a:ext cx="1612900" cy="110798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1100">
                <a:solidFill>
                  <a:schemeClr val="dk1"/>
                </a:solidFill>
                <a:latin typeface="Roboto Condensed"/>
                <a:ea typeface="Roboto Condensed"/>
                <a:cs typeface="Roboto Condensed"/>
                <a:sym typeface="Roboto Condensed"/>
              </a:rPr>
              <a:t>Verify source code packages for distribution</a:t>
            </a:r>
          </a:p>
          <a:p>
            <a:pPr indent="0" lvl="0" marL="0" marR="0" rtl="0" algn="ctr">
              <a:spcBef>
                <a:spcPts val="0"/>
              </a:spcBef>
              <a:buSzPct val="25000"/>
              <a:buNone/>
            </a:pPr>
            <a:r>
              <a:rPr lang="en-US" sz="1100">
                <a:solidFill>
                  <a:schemeClr val="dk1"/>
                </a:solidFill>
                <a:latin typeface="Roboto Condensed"/>
                <a:ea typeface="Roboto Condensed"/>
                <a:cs typeface="Roboto Condensed"/>
                <a:sym typeface="Roboto Condensed"/>
              </a:rPr>
              <a:t>– and – </a:t>
            </a:r>
          </a:p>
          <a:p>
            <a:pPr indent="0" lvl="0" marL="0" marR="0" rtl="0" algn="ctr">
              <a:spcBef>
                <a:spcPts val="0"/>
              </a:spcBef>
              <a:buSzPct val="25000"/>
              <a:buNone/>
            </a:pPr>
            <a:r>
              <a:rPr lang="en-US" sz="1100">
                <a:solidFill>
                  <a:schemeClr val="dk1"/>
                </a:solidFill>
                <a:latin typeface="Roboto Condensed"/>
                <a:ea typeface="Roboto Condensed"/>
                <a:cs typeface="Roboto Condensed"/>
                <a:sym typeface="Roboto Condensed"/>
              </a:rPr>
              <a:t>Verify appropriate notices are provided</a:t>
            </a:r>
          </a:p>
          <a:p>
            <a:pPr indent="0" lvl="0" marL="0" marR="0" rtl="0" algn="ctr">
              <a:spcBef>
                <a:spcPts val="0"/>
              </a:spcBef>
              <a:buClr>
                <a:schemeClr val="dk1"/>
              </a:buClr>
              <a:buFont typeface="Times New Roman"/>
              <a:buNone/>
            </a:pPr>
            <a:r>
              <a:t/>
            </a:r>
            <a:endParaRPr sz="1100">
              <a:solidFill>
                <a:schemeClr val="dk1"/>
              </a:solidFill>
              <a:latin typeface="Roboto Condensed"/>
              <a:ea typeface="Roboto Condensed"/>
              <a:cs typeface="Roboto Condensed"/>
              <a:sym typeface="Roboto Condensed"/>
            </a:endParaRPr>
          </a:p>
        </p:txBody>
      </p:sp>
      <p:sp>
        <p:nvSpPr>
          <p:cNvPr id="548" name="Shape 548"/>
          <p:cNvSpPr/>
          <p:nvPr/>
        </p:nvSpPr>
        <p:spPr>
          <a:xfrm rot="5400000">
            <a:off x="7210315" y="3881760"/>
            <a:ext cx="144462" cy="430213"/>
          </a:xfrm>
          <a:prstGeom prst="rightBrace">
            <a:avLst>
              <a:gd fmla="val 8327" name="adj1"/>
              <a:gd fmla="val 50000" name="adj2"/>
            </a:avLst>
          </a:prstGeom>
          <a:noFill/>
          <a:ln cap="flat" cmpd="sng" w="19050">
            <a:solidFill>
              <a:schemeClr val="dk1"/>
            </a:solidFill>
            <a:prstDash val="solid"/>
            <a:round/>
            <a:headEnd len="med" w="med" type="none"/>
            <a:tailEnd len="med" w="med" type="none"/>
          </a:ln>
          <a:effectLst>
            <a:outerShdw blurRad="63500" rotWithShape="0" dir="5400000" dist="20000">
              <a:srgbClr val="000000">
                <a:alpha val="37647"/>
              </a:srgbClr>
            </a:outerShdw>
          </a:effectLst>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Roboto"/>
              <a:ea typeface="Roboto"/>
              <a:cs typeface="Roboto"/>
              <a:sym typeface="Roboto"/>
            </a:endParaRPr>
          </a:p>
        </p:txBody>
      </p:sp>
      <p:sp>
        <p:nvSpPr>
          <p:cNvPr id="549" name="Shape 549"/>
          <p:cNvSpPr/>
          <p:nvPr/>
        </p:nvSpPr>
        <p:spPr>
          <a:xfrm rot="5400000">
            <a:off x="4051826" y="3881760"/>
            <a:ext cx="144462" cy="430213"/>
          </a:xfrm>
          <a:prstGeom prst="rightBrace">
            <a:avLst>
              <a:gd fmla="val 8327" name="adj1"/>
              <a:gd fmla="val 50000" name="adj2"/>
            </a:avLst>
          </a:prstGeom>
          <a:noFill/>
          <a:ln cap="flat" cmpd="sng" w="19050">
            <a:solidFill>
              <a:schemeClr val="dk1"/>
            </a:solidFill>
            <a:prstDash val="solid"/>
            <a:round/>
            <a:headEnd len="med" w="med" type="none"/>
            <a:tailEnd len="med" w="med" type="none"/>
          </a:ln>
          <a:effectLst>
            <a:outerShdw blurRad="63500" rotWithShape="0" dir="5400000" dist="20000">
              <a:srgbClr val="000000">
                <a:alpha val="37647"/>
              </a:srgbClr>
            </a:outerShdw>
          </a:effectLst>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Roboto"/>
              <a:ea typeface="Roboto"/>
              <a:cs typeface="Roboto"/>
              <a:sym typeface="Roboto"/>
            </a:endParaRPr>
          </a:p>
        </p:txBody>
      </p:sp>
      <p:cxnSp>
        <p:nvCxnSpPr>
          <p:cNvPr id="550" name="Shape 550"/>
          <p:cNvCxnSpPr>
            <a:stCxn id="544" idx="0"/>
          </p:cNvCxnSpPr>
          <p:nvPr/>
        </p:nvCxnSpPr>
        <p:spPr>
          <a:xfrm flipH="1" rot="10800000">
            <a:off x="2469095" y="4220012"/>
            <a:ext cx="1630500" cy="426600"/>
          </a:xfrm>
          <a:prstGeom prst="straightConnector1">
            <a:avLst/>
          </a:prstGeom>
          <a:noFill/>
          <a:ln cap="flat" cmpd="sng" w="19050">
            <a:solidFill>
              <a:srgbClr val="000000"/>
            </a:solidFill>
            <a:prstDash val="solid"/>
            <a:round/>
            <a:headEnd len="med" w="med" type="none"/>
            <a:tailEnd len="lg" w="lg" type="stealth"/>
          </a:ln>
          <a:effectLst>
            <a:outerShdw blurRad="63500" rotWithShape="0" dir="5400000" dist="20000">
              <a:srgbClr val="000000">
                <a:alpha val="37647"/>
              </a:srgbClr>
            </a:outerShdw>
          </a:effectLst>
        </p:spPr>
      </p:cxnSp>
      <p:cxnSp>
        <p:nvCxnSpPr>
          <p:cNvPr id="551" name="Shape 551"/>
          <p:cNvCxnSpPr>
            <a:stCxn id="542" idx="0"/>
          </p:cNvCxnSpPr>
          <p:nvPr/>
        </p:nvCxnSpPr>
        <p:spPr>
          <a:xfrm flipH="1" rot="10800000">
            <a:off x="3977211" y="4219910"/>
            <a:ext cx="547800" cy="430200"/>
          </a:xfrm>
          <a:prstGeom prst="straightConnector1">
            <a:avLst/>
          </a:prstGeom>
          <a:noFill/>
          <a:ln cap="flat" cmpd="sng" w="19050">
            <a:solidFill>
              <a:srgbClr val="000000"/>
            </a:solidFill>
            <a:prstDash val="solid"/>
            <a:round/>
            <a:headEnd len="med" w="med" type="none"/>
            <a:tailEnd len="lg" w="lg" type="stealth"/>
          </a:ln>
          <a:effectLst>
            <a:outerShdw blurRad="63500" rotWithShape="0" dir="5400000" dist="20000">
              <a:srgbClr val="000000">
                <a:alpha val="37647"/>
              </a:srgbClr>
            </a:outerShdw>
          </a:effectLst>
        </p:spPr>
      </p:cxnSp>
      <p:cxnSp>
        <p:nvCxnSpPr>
          <p:cNvPr id="552" name="Shape 552"/>
          <p:cNvCxnSpPr>
            <a:stCxn id="543" idx="0"/>
          </p:cNvCxnSpPr>
          <p:nvPr/>
        </p:nvCxnSpPr>
        <p:spPr>
          <a:xfrm rot="10800000">
            <a:off x="5066306" y="4270735"/>
            <a:ext cx="194400" cy="376200"/>
          </a:xfrm>
          <a:prstGeom prst="straightConnector1">
            <a:avLst/>
          </a:prstGeom>
          <a:noFill/>
          <a:ln cap="flat" cmpd="sng" w="19050">
            <a:solidFill>
              <a:srgbClr val="000000"/>
            </a:solidFill>
            <a:prstDash val="solid"/>
            <a:round/>
            <a:headEnd len="med" w="med" type="none"/>
            <a:tailEnd len="lg" w="lg" type="stealth"/>
          </a:ln>
          <a:effectLst>
            <a:outerShdw blurRad="63500" rotWithShape="0" dir="5400000" dist="20000">
              <a:srgbClr val="000000">
                <a:alpha val="37647"/>
              </a:srgbClr>
            </a:outerShdw>
          </a:effectLst>
        </p:spPr>
      </p:cxnSp>
      <p:sp>
        <p:nvSpPr>
          <p:cNvPr id="553" name="Shape 553"/>
          <p:cNvSpPr/>
          <p:nvPr/>
        </p:nvSpPr>
        <p:spPr>
          <a:xfrm rot="5400000">
            <a:off x="6233845" y="3880966"/>
            <a:ext cx="142875" cy="430213"/>
          </a:xfrm>
          <a:prstGeom prst="rightBrace">
            <a:avLst>
              <a:gd fmla="val 8336" name="adj1"/>
              <a:gd fmla="val 50000" name="adj2"/>
            </a:avLst>
          </a:prstGeom>
          <a:noFill/>
          <a:ln cap="flat" cmpd="sng" w="19050">
            <a:solidFill>
              <a:schemeClr val="dk1"/>
            </a:solidFill>
            <a:prstDash val="solid"/>
            <a:round/>
            <a:headEnd len="med" w="med" type="none"/>
            <a:tailEnd len="med" w="med" type="none"/>
          </a:ln>
          <a:effectLst>
            <a:outerShdw blurRad="63500" rotWithShape="0" dir="5400000" dist="20000">
              <a:srgbClr val="000000">
                <a:alpha val="37647"/>
              </a:srgbClr>
            </a:outerShdw>
          </a:effectLst>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Roboto"/>
              <a:ea typeface="Roboto"/>
              <a:cs typeface="Roboto"/>
              <a:sym typeface="Roboto"/>
            </a:endParaRPr>
          </a:p>
        </p:txBody>
      </p:sp>
      <p:sp>
        <p:nvSpPr>
          <p:cNvPr id="554" name="Shape 554"/>
          <p:cNvSpPr txBox="1"/>
          <p:nvPr/>
        </p:nvSpPr>
        <p:spPr>
          <a:xfrm>
            <a:off x="5855858" y="4651698"/>
            <a:ext cx="1151255" cy="110798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1100">
                <a:solidFill>
                  <a:schemeClr val="dk1"/>
                </a:solidFill>
                <a:latin typeface="Roboto Condensed"/>
                <a:ea typeface="Roboto Condensed"/>
                <a:cs typeface="Roboto Condensed"/>
                <a:sym typeface="Roboto Condensed"/>
              </a:rPr>
              <a:t>Record approved</a:t>
            </a:r>
          </a:p>
          <a:p>
            <a:pPr indent="0" lvl="0" marL="0" marR="0" rtl="0" algn="ctr">
              <a:spcBef>
                <a:spcPts val="0"/>
              </a:spcBef>
              <a:buSzPct val="25000"/>
              <a:buNone/>
            </a:pPr>
            <a:r>
              <a:rPr lang="en-US" sz="1100">
                <a:solidFill>
                  <a:schemeClr val="dk1"/>
                </a:solidFill>
                <a:latin typeface="Roboto Condensed"/>
                <a:ea typeface="Roboto Condensed"/>
                <a:cs typeface="Roboto Condensed"/>
                <a:sym typeface="Roboto Condensed"/>
              </a:rPr>
              <a:t>software/version</a:t>
            </a:r>
          </a:p>
          <a:p>
            <a:pPr indent="0" lvl="0" marL="0" marR="0" rtl="0" algn="ctr">
              <a:spcBef>
                <a:spcPts val="0"/>
              </a:spcBef>
              <a:buSzPct val="25000"/>
              <a:buNone/>
            </a:pPr>
            <a:r>
              <a:rPr lang="en-US" sz="1100">
                <a:solidFill>
                  <a:schemeClr val="dk1"/>
                </a:solidFill>
                <a:latin typeface="Roboto Condensed"/>
                <a:ea typeface="Roboto Condensed"/>
                <a:cs typeface="Roboto Condensed"/>
                <a:sym typeface="Roboto Condensed"/>
              </a:rPr>
              <a:t>in inventory per </a:t>
            </a:r>
          </a:p>
          <a:p>
            <a:pPr indent="0" lvl="0" marL="0" marR="0" rtl="0" algn="ctr">
              <a:spcBef>
                <a:spcPts val="0"/>
              </a:spcBef>
              <a:buSzPct val="25000"/>
              <a:buNone/>
            </a:pPr>
            <a:r>
              <a:rPr lang="en-US" sz="1100">
                <a:solidFill>
                  <a:schemeClr val="dk1"/>
                </a:solidFill>
                <a:latin typeface="Roboto Condensed"/>
                <a:ea typeface="Roboto Condensed"/>
                <a:cs typeface="Roboto Condensed"/>
                <a:sym typeface="Roboto Condensed"/>
              </a:rPr>
              <a:t>product and per </a:t>
            </a:r>
          </a:p>
          <a:p>
            <a:pPr indent="0" lvl="0" marL="0" marR="0" rtl="0" algn="ctr">
              <a:spcBef>
                <a:spcPts val="0"/>
              </a:spcBef>
              <a:buSzPct val="25000"/>
              <a:buNone/>
            </a:pPr>
            <a:r>
              <a:rPr lang="en-US" sz="1100">
                <a:solidFill>
                  <a:schemeClr val="dk1"/>
                </a:solidFill>
                <a:latin typeface="Roboto Condensed"/>
                <a:ea typeface="Roboto Condensed"/>
                <a:cs typeface="Roboto Condensed"/>
                <a:sym typeface="Roboto Condensed"/>
              </a:rPr>
              <a:t>release</a:t>
            </a:r>
          </a:p>
          <a:p>
            <a:pPr indent="0" lvl="0" marL="0" marR="0" rtl="0" algn="ctr">
              <a:spcBef>
                <a:spcPts val="0"/>
              </a:spcBef>
              <a:buNone/>
            </a:pPr>
            <a:r>
              <a:t/>
            </a:r>
            <a:endParaRPr sz="1100">
              <a:solidFill>
                <a:schemeClr val="dk1"/>
              </a:solidFill>
              <a:latin typeface="Roboto Condensed"/>
              <a:ea typeface="Roboto Condensed"/>
              <a:cs typeface="Roboto Condensed"/>
              <a:sym typeface="Roboto Condensed"/>
            </a:endParaRPr>
          </a:p>
        </p:txBody>
      </p:sp>
      <p:cxnSp>
        <p:nvCxnSpPr>
          <p:cNvPr id="555" name="Shape 555"/>
          <p:cNvCxnSpPr>
            <a:stCxn id="554" idx="0"/>
          </p:cNvCxnSpPr>
          <p:nvPr/>
        </p:nvCxnSpPr>
        <p:spPr>
          <a:xfrm rot="10800000">
            <a:off x="6306086" y="4219998"/>
            <a:ext cx="125400" cy="431700"/>
          </a:xfrm>
          <a:prstGeom prst="straightConnector1">
            <a:avLst/>
          </a:prstGeom>
          <a:noFill/>
          <a:ln cap="flat" cmpd="sng" w="19050">
            <a:solidFill>
              <a:srgbClr val="000000"/>
            </a:solidFill>
            <a:prstDash val="solid"/>
            <a:round/>
            <a:headEnd len="med" w="med" type="none"/>
            <a:tailEnd len="lg" w="lg" type="stealth"/>
          </a:ln>
          <a:effectLst>
            <a:outerShdw blurRad="63500" rotWithShape="0" dir="5400000" dist="20000">
              <a:srgbClr val="000000">
                <a:alpha val="37647"/>
              </a:srgbClr>
            </a:outerShdw>
          </a:effectLst>
        </p:spPr>
      </p:cxnSp>
      <p:cxnSp>
        <p:nvCxnSpPr>
          <p:cNvPr id="556" name="Shape 556"/>
          <p:cNvCxnSpPr>
            <a:stCxn id="547" idx="0"/>
            <a:endCxn id="548" idx="1"/>
          </p:cNvCxnSpPr>
          <p:nvPr/>
        </p:nvCxnSpPr>
        <p:spPr>
          <a:xfrm rot="10800000">
            <a:off x="7282600" y="4169010"/>
            <a:ext cx="455400" cy="493800"/>
          </a:xfrm>
          <a:prstGeom prst="straightConnector1">
            <a:avLst/>
          </a:prstGeom>
          <a:noFill/>
          <a:ln cap="flat" cmpd="sng" w="19050">
            <a:solidFill>
              <a:srgbClr val="000000"/>
            </a:solidFill>
            <a:prstDash val="solid"/>
            <a:round/>
            <a:headEnd len="med" w="med" type="none"/>
            <a:tailEnd len="lg" w="lg" type="stealth"/>
          </a:ln>
          <a:effectLst>
            <a:outerShdw blurRad="63500" rotWithShape="0" dir="5400000" dist="20000">
              <a:srgbClr val="000000">
                <a:alpha val="37647"/>
              </a:srgbClr>
            </a:outerShdw>
          </a:effectLst>
        </p:spPr>
      </p:cxnSp>
      <p:sp>
        <p:nvSpPr>
          <p:cNvPr id="557" name="Shape 557"/>
          <p:cNvSpPr/>
          <p:nvPr/>
        </p:nvSpPr>
        <p:spPr>
          <a:xfrm rot="5400000">
            <a:off x="9575532" y="3180879"/>
            <a:ext cx="174625" cy="1865312"/>
          </a:xfrm>
          <a:prstGeom prst="rightBrace">
            <a:avLst>
              <a:gd fmla="val 8358" name="adj1"/>
              <a:gd fmla="val 50000" name="adj2"/>
            </a:avLst>
          </a:prstGeom>
          <a:noFill/>
          <a:ln cap="flat" cmpd="sng" w="19050">
            <a:solidFill>
              <a:schemeClr val="dk1"/>
            </a:solidFill>
            <a:prstDash val="solid"/>
            <a:round/>
            <a:headEnd len="med" w="med" type="none"/>
            <a:tailEnd len="med" w="med" type="none"/>
          </a:ln>
          <a:effectLst>
            <a:outerShdw blurRad="63500" rotWithShape="0" dir="5400000" dist="20000">
              <a:srgbClr val="000000">
                <a:alpha val="37647"/>
              </a:srgbClr>
            </a:outerShdw>
          </a:effectLst>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Roboto"/>
              <a:ea typeface="Roboto"/>
              <a:cs typeface="Roboto"/>
              <a:sym typeface="Roboto"/>
            </a:endParaRPr>
          </a:p>
        </p:txBody>
      </p:sp>
      <p:sp>
        <p:nvSpPr>
          <p:cNvPr id="558" name="Shape 558"/>
          <p:cNvSpPr txBox="1"/>
          <p:nvPr/>
        </p:nvSpPr>
        <p:spPr>
          <a:xfrm>
            <a:off x="8868300" y="4669160"/>
            <a:ext cx="1611312" cy="600075"/>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1100">
                <a:solidFill>
                  <a:schemeClr val="dk1"/>
                </a:solidFill>
                <a:latin typeface="Roboto Condensed"/>
                <a:ea typeface="Roboto Condensed"/>
                <a:cs typeface="Roboto Condensed"/>
                <a:sym typeface="Roboto Condensed"/>
              </a:rPr>
              <a:t>Publish source code,</a:t>
            </a:r>
          </a:p>
          <a:p>
            <a:pPr indent="0" lvl="0" marL="0" marR="0" rtl="0" algn="ctr">
              <a:spcBef>
                <a:spcPts val="0"/>
              </a:spcBef>
              <a:buSzPct val="25000"/>
              <a:buNone/>
            </a:pPr>
            <a:r>
              <a:rPr lang="en-US" sz="1100">
                <a:solidFill>
                  <a:schemeClr val="dk1"/>
                </a:solidFill>
                <a:latin typeface="Roboto Condensed"/>
                <a:ea typeface="Roboto Condensed"/>
                <a:cs typeface="Roboto Condensed"/>
                <a:sym typeface="Roboto Condensed"/>
              </a:rPr>
              <a:t>notices and provide written offer</a:t>
            </a:r>
          </a:p>
        </p:txBody>
      </p:sp>
      <p:cxnSp>
        <p:nvCxnSpPr>
          <p:cNvPr id="559" name="Shape 559"/>
          <p:cNvCxnSpPr/>
          <p:nvPr/>
        </p:nvCxnSpPr>
        <p:spPr>
          <a:xfrm rot="-5400000">
            <a:off x="9486632" y="4442941"/>
            <a:ext cx="346074" cy="1587"/>
          </a:xfrm>
          <a:prstGeom prst="straightConnector1">
            <a:avLst/>
          </a:prstGeom>
          <a:noFill/>
          <a:ln cap="flat" cmpd="sng" w="19050">
            <a:solidFill>
              <a:schemeClr val="dk1"/>
            </a:solidFill>
            <a:prstDash val="solid"/>
            <a:round/>
            <a:headEnd len="med" w="med" type="none"/>
            <a:tailEnd len="lg" w="lg" type="stealth"/>
          </a:ln>
        </p:spPr>
      </p:cxnSp>
      <p:sp>
        <p:nvSpPr>
          <p:cNvPr id="560" name="Shape 560"/>
          <p:cNvSpPr/>
          <p:nvPr/>
        </p:nvSpPr>
        <p:spPr>
          <a:xfrm flipH="1" rot="5400000">
            <a:off x="5619482" y="1298105"/>
            <a:ext cx="138112" cy="828675"/>
          </a:xfrm>
          <a:prstGeom prst="rightBrace">
            <a:avLst>
              <a:gd fmla="val 8333" name="adj1"/>
              <a:gd fmla="val 50000" name="adj2"/>
            </a:avLst>
          </a:prstGeom>
          <a:noFill/>
          <a:ln cap="flat" cmpd="sng" w="19050">
            <a:solidFill>
              <a:schemeClr val="dk1"/>
            </a:solidFill>
            <a:prstDash val="solid"/>
            <a:round/>
            <a:headEnd len="med" w="med" type="none"/>
            <a:tailEnd len="med" w="med" type="none"/>
          </a:ln>
          <a:effectLst>
            <a:outerShdw blurRad="63500" rotWithShape="0" dir="5400000" dist="20000">
              <a:srgbClr val="000000">
                <a:alpha val="37647"/>
              </a:srgbClr>
            </a:outerShdw>
          </a:effectLst>
        </p:spPr>
        <p:txBody>
          <a:bodyPr anchorCtr="0" anchor="ctr" bIns="45700" lIns="91425" rIns="91425" tIns="45700">
            <a:noAutofit/>
          </a:bodyPr>
          <a:lstStyle/>
          <a:p>
            <a:pPr indent="0" lvl="0" marL="0" marR="0" rtl="0" algn="ctr">
              <a:spcBef>
                <a:spcPts val="0"/>
              </a:spcBef>
              <a:buNone/>
            </a:pPr>
            <a:r>
              <a:t/>
            </a:r>
            <a:endParaRPr sz="1800">
              <a:solidFill>
                <a:srgbClr val="000000"/>
              </a:solidFill>
              <a:latin typeface="Roboto"/>
              <a:ea typeface="Roboto"/>
              <a:cs typeface="Roboto"/>
              <a:sym typeface="Roboto"/>
            </a:endParaRPr>
          </a:p>
        </p:txBody>
      </p:sp>
      <p:sp>
        <p:nvSpPr>
          <p:cNvPr id="561" name="Shape 561"/>
          <p:cNvSpPr/>
          <p:nvPr/>
        </p:nvSpPr>
        <p:spPr>
          <a:xfrm flipH="1" rot="5400000">
            <a:off x="6733113" y="1497335"/>
            <a:ext cx="138112" cy="430212"/>
          </a:xfrm>
          <a:prstGeom prst="rightBrace">
            <a:avLst>
              <a:gd fmla="val 8335" name="adj1"/>
              <a:gd fmla="val 50000" name="adj2"/>
            </a:avLst>
          </a:prstGeom>
          <a:noFill/>
          <a:ln cap="flat" cmpd="sng" w="19050">
            <a:solidFill>
              <a:schemeClr val="dk1"/>
            </a:solidFill>
            <a:prstDash val="solid"/>
            <a:round/>
            <a:headEnd len="med" w="med" type="none"/>
            <a:tailEnd len="med" w="med" type="none"/>
          </a:ln>
          <a:effectLst>
            <a:outerShdw blurRad="63500" rotWithShape="0" dir="5400000" dist="20000">
              <a:srgbClr val="000000">
                <a:alpha val="37647"/>
              </a:srgbClr>
            </a:outerShdw>
          </a:effectLst>
        </p:spPr>
        <p:txBody>
          <a:bodyPr anchorCtr="0" anchor="ctr" bIns="45700" lIns="91425" rIns="91425" tIns="45700">
            <a:noAutofit/>
          </a:bodyPr>
          <a:lstStyle/>
          <a:p>
            <a:pPr indent="0" lvl="0" marL="0" marR="0" rtl="0" algn="ctr">
              <a:spcBef>
                <a:spcPts val="0"/>
              </a:spcBef>
              <a:buNone/>
            </a:pPr>
            <a:r>
              <a:t/>
            </a:r>
            <a:endParaRPr sz="1800">
              <a:solidFill>
                <a:srgbClr val="000000"/>
              </a:solidFill>
              <a:latin typeface="Roboto"/>
              <a:ea typeface="Roboto"/>
              <a:cs typeface="Roboto"/>
              <a:sym typeface="Roboto"/>
            </a:endParaRPr>
          </a:p>
        </p:txBody>
      </p:sp>
      <p:sp>
        <p:nvSpPr>
          <p:cNvPr id="562" name="Shape 562"/>
          <p:cNvSpPr/>
          <p:nvPr/>
        </p:nvSpPr>
        <p:spPr>
          <a:xfrm flipH="1" rot="5400000">
            <a:off x="8030101" y="1497336"/>
            <a:ext cx="138112" cy="430213"/>
          </a:xfrm>
          <a:prstGeom prst="rightBrace">
            <a:avLst>
              <a:gd fmla="val 8335" name="adj1"/>
              <a:gd fmla="val 50000" name="adj2"/>
            </a:avLst>
          </a:prstGeom>
          <a:noFill/>
          <a:ln cap="flat" cmpd="sng" w="19050">
            <a:solidFill>
              <a:schemeClr val="dk1"/>
            </a:solidFill>
            <a:prstDash val="solid"/>
            <a:round/>
            <a:headEnd len="med" w="med" type="none"/>
            <a:tailEnd len="med" w="med" type="none"/>
          </a:ln>
          <a:effectLst>
            <a:outerShdw blurRad="63500" rotWithShape="0" dir="5400000" dist="20000">
              <a:srgbClr val="000000">
                <a:alpha val="37647"/>
              </a:srgbClr>
            </a:outerShdw>
          </a:effectLst>
        </p:spPr>
        <p:txBody>
          <a:bodyPr anchorCtr="0" anchor="ctr" bIns="45700" lIns="91425" rIns="91425" tIns="45700">
            <a:noAutofit/>
          </a:bodyPr>
          <a:lstStyle/>
          <a:p>
            <a:pPr indent="0" lvl="0" marL="0" marR="0" rtl="0" algn="ctr">
              <a:spcBef>
                <a:spcPts val="0"/>
              </a:spcBef>
              <a:buNone/>
            </a:pPr>
            <a:r>
              <a:t/>
            </a:r>
            <a:endParaRPr sz="1800">
              <a:solidFill>
                <a:srgbClr val="000000"/>
              </a:solidFill>
              <a:latin typeface="Roboto"/>
              <a:ea typeface="Roboto"/>
              <a:cs typeface="Roboto"/>
              <a:sym typeface="Roboto"/>
            </a:endParaRPr>
          </a:p>
        </p:txBody>
      </p:sp>
      <p:sp>
        <p:nvSpPr>
          <p:cNvPr id="563" name="Shape 563"/>
          <p:cNvSpPr txBox="1"/>
          <p:nvPr/>
        </p:nvSpPr>
        <p:spPr>
          <a:xfrm>
            <a:off x="4651900" y="606749"/>
            <a:ext cx="1574800" cy="76943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1100">
                <a:solidFill>
                  <a:srgbClr val="000000"/>
                </a:solidFill>
                <a:latin typeface="Roboto Condensed"/>
                <a:ea typeface="Roboto Condensed"/>
                <a:cs typeface="Roboto Condensed"/>
                <a:sym typeface="Roboto Condensed"/>
              </a:rPr>
              <a:t>Review and approve </a:t>
            </a:r>
          </a:p>
          <a:p>
            <a:pPr indent="0" lvl="0" marL="0" marR="0" rtl="0" algn="ctr">
              <a:spcBef>
                <a:spcPts val="0"/>
              </a:spcBef>
              <a:buSzPct val="25000"/>
              <a:buNone/>
            </a:pPr>
            <a:r>
              <a:rPr lang="en-US" sz="1100">
                <a:solidFill>
                  <a:srgbClr val="000000"/>
                </a:solidFill>
                <a:latin typeface="Roboto Condensed"/>
                <a:ea typeface="Roboto Condensed"/>
                <a:cs typeface="Roboto Condensed"/>
                <a:sym typeface="Roboto Condensed"/>
              </a:rPr>
              <a:t>compliance record of FOSS software components</a:t>
            </a:r>
          </a:p>
        </p:txBody>
      </p:sp>
      <p:sp>
        <p:nvSpPr>
          <p:cNvPr id="564" name="Shape 564"/>
          <p:cNvSpPr txBox="1"/>
          <p:nvPr/>
        </p:nvSpPr>
        <p:spPr>
          <a:xfrm>
            <a:off x="6018739" y="608335"/>
            <a:ext cx="1576386" cy="446088"/>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1100">
                <a:solidFill>
                  <a:srgbClr val="000000"/>
                </a:solidFill>
                <a:latin typeface="Roboto Condensed"/>
                <a:ea typeface="Roboto Condensed"/>
                <a:cs typeface="Roboto Condensed"/>
                <a:sym typeface="Roboto Condensed"/>
              </a:rPr>
              <a:t>Compile notices</a:t>
            </a:r>
          </a:p>
          <a:p>
            <a:pPr indent="0" lvl="0" marL="0" marR="0" rtl="0" algn="ctr">
              <a:spcBef>
                <a:spcPts val="0"/>
              </a:spcBef>
              <a:buSzPct val="25000"/>
              <a:buNone/>
            </a:pPr>
            <a:r>
              <a:rPr lang="en-US" sz="1100">
                <a:solidFill>
                  <a:srgbClr val="000000"/>
                </a:solidFill>
                <a:latin typeface="Roboto Condensed"/>
                <a:ea typeface="Roboto Condensed"/>
                <a:cs typeface="Roboto Condensed"/>
                <a:sym typeface="Roboto Condensed"/>
              </a:rPr>
              <a:t>for publication</a:t>
            </a:r>
          </a:p>
        </p:txBody>
      </p:sp>
      <p:cxnSp>
        <p:nvCxnSpPr>
          <p:cNvPr id="565" name="Shape 565"/>
          <p:cNvCxnSpPr>
            <a:stCxn id="563" idx="2"/>
          </p:cNvCxnSpPr>
          <p:nvPr/>
        </p:nvCxnSpPr>
        <p:spPr>
          <a:xfrm>
            <a:off x="5439300" y="1376180"/>
            <a:ext cx="249300" cy="198900"/>
          </a:xfrm>
          <a:prstGeom prst="straightConnector1">
            <a:avLst/>
          </a:prstGeom>
          <a:noFill/>
          <a:ln cap="flat" cmpd="sng" w="19050">
            <a:solidFill>
              <a:srgbClr val="000000"/>
            </a:solidFill>
            <a:prstDash val="solid"/>
            <a:round/>
            <a:headEnd len="med" w="med" type="none"/>
            <a:tailEnd len="lg" w="lg" type="stealth"/>
          </a:ln>
          <a:effectLst>
            <a:outerShdw blurRad="63500" rotWithShape="0" dir="5400000" dist="20000">
              <a:srgbClr val="000000">
                <a:alpha val="37647"/>
              </a:srgbClr>
            </a:outerShdw>
          </a:effectLst>
        </p:spPr>
      </p:cxnSp>
      <p:cxnSp>
        <p:nvCxnSpPr>
          <p:cNvPr id="566" name="Shape 566"/>
          <p:cNvCxnSpPr/>
          <p:nvPr/>
        </p:nvCxnSpPr>
        <p:spPr>
          <a:xfrm flipH="1" rot="-5400000">
            <a:off x="6555312" y="1275086"/>
            <a:ext cx="484187" cy="7937"/>
          </a:xfrm>
          <a:prstGeom prst="straightConnector1">
            <a:avLst/>
          </a:prstGeom>
          <a:noFill/>
          <a:ln cap="flat" cmpd="sng" w="19050">
            <a:solidFill>
              <a:srgbClr val="000000"/>
            </a:solidFill>
            <a:prstDash val="solid"/>
            <a:round/>
            <a:headEnd len="med" w="med" type="none"/>
            <a:tailEnd len="lg" w="lg" type="stealth"/>
          </a:ln>
          <a:effectLst>
            <a:outerShdw blurRad="63500" rotWithShape="0" dir="5400000" dist="20000">
              <a:srgbClr val="000000">
                <a:alpha val="37647"/>
              </a:srgbClr>
            </a:outerShdw>
          </a:effectLst>
        </p:spPr>
      </p:cxnSp>
      <p:sp>
        <p:nvSpPr>
          <p:cNvPr id="567" name="Shape 567"/>
          <p:cNvSpPr txBox="1"/>
          <p:nvPr/>
        </p:nvSpPr>
        <p:spPr>
          <a:xfrm>
            <a:off x="7314139" y="606749"/>
            <a:ext cx="1576386" cy="44608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1100">
                <a:solidFill>
                  <a:srgbClr val="000000"/>
                </a:solidFill>
                <a:latin typeface="Roboto Condensed"/>
                <a:ea typeface="Roboto Condensed"/>
                <a:cs typeface="Roboto Condensed"/>
                <a:sym typeface="Roboto Condensed"/>
              </a:rPr>
              <a:t>Post publication</a:t>
            </a:r>
          </a:p>
          <a:p>
            <a:pPr indent="0" lvl="0" marL="0" marR="0" rtl="0" algn="ctr">
              <a:spcBef>
                <a:spcPts val="0"/>
              </a:spcBef>
              <a:buSzPct val="25000"/>
              <a:buNone/>
            </a:pPr>
            <a:r>
              <a:rPr lang="en-US" sz="1100">
                <a:solidFill>
                  <a:srgbClr val="000000"/>
                </a:solidFill>
                <a:latin typeface="Roboto Condensed"/>
                <a:ea typeface="Roboto Condensed"/>
                <a:cs typeface="Roboto Condensed"/>
                <a:sym typeface="Roboto Condensed"/>
              </a:rPr>
              <a:t>verifications</a:t>
            </a:r>
          </a:p>
        </p:txBody>
      </p:sp>
      <p:cxnSp>
        <p:nvCxnSpPr>
          <p:cNvPr id="568" name="Shape 568"/>
          <p:cNvCxnSpPr/>
          <p:nvPr/>
        </p:nvCxnSpPr>
        <p:spPr>
          <a:xfrm flipH="1" rot="-5400000">
            <a:off x="7852301" y="1273498"/>
            <a:ext cx="484187" cy="7937"/>
          </a:xfrm>
          <a:prstGeom prst="straightConnector1">
            <a:avLst/>
          </a:prstGeom>
          <a:noFill/>
          <a:ln cap="flat" cmpd="sng" w="19050">
            <a:solidFill>
              <a:srgbClr val="000000"/>
            </a:solidFill>
            <a:prstDash val="solid"/>
            <a:round/>
            <a:headEnd len="med" w="med" type="none"/>
            <a:tailEnd len="lg" w="lg" type="stealth"/>
          </a:ln>
          <a:effectLst>
            <a:outerShdw blurRad="63500" rotWithShape="0" dir="5400000" dist="20000">
              <a:srgbClr val="000000">
                <a:alpha val="37647"/>
              </a:srgbClr>
            </a:outerShdw>
          </a:effectLst>
        </p:spPr>
      </p:cxnSp>
      <p:sp>
        <p:nvSpPr>
          <p:cNvPr id="569" name="Shape 569"/>
          <p:cNvSpPr/>
          <p:nvPr/>
        </p:nvSpPr>
        <p:spPr>
          <a:xfrm>
            <a:off x="8730189" y="2135510"/>
            <a:ext cx="161925" cy="1312862"/>
          </a:xfrm>
          <a:prstGeom prst="leftBrace">
            <a:avLst>
              <a:gd fmla="val 8333" name="adj1"/>
              <a:gd fmla="val 50000" name="adj2"/>
            </a:avLst>
          </a:prstGeom>
          <a:noFill/>
          <a:ln cap="flat" cmpd="sng" w="12700">
            <a:solidFill>
              <a:schemeClr val="dk1"/>
            </a:solidFill>
            <a:prstDash val="solid"/>
            <a:round/>
            <a:headEnd len="med" w="med" type="none"/>
            <a:tailEnd len="med" w="med" type="none"/>
          </a:ln>
        </p:spPr>
        <p:txBody>
          <a:bodyPr anchorCtr="0" anchor="t" bIns="41450" lIns="82925" rIns="82925" tIns="41450">
            <a:noAutofit/>
          </a:bodyPr>
          <a:lstStyle/>
          <a:p>
            <a:pPr indent="0" lvl="0" marL="0" marR="0" rtl="0" algn="l">
              <a:lnSpc>
                <a:spcPct val="93000"/>
              </a:lnSpc>
              <a:spcBef>
                <a:spcPts val="0"/>
              </a:spcBef>
              <a:buNone/>
            </a:pPr>
            <a:r>
              <a:t/>
            </a:r>
            <a:endParaRPr sz="1600">
              <a:solidFill>
                <a:schemeClr val="dk1"/>
              </a:solidFill>
              <a:latin typeface="Roboto"/>
              <a:ea typeface="Roboto"/>
              <a:cs typeface="Roboto"/>
              <a:sym typeface="Roboto"/>
            </a:endParaRPr>
          </a:p>
        </p:txBody>
      </p:sp>
      <p:sp>
        <p:nvSpPr>
          <p:cNvPr id="570" name="Shape 570"/>
          <p:cNvSpPr/>
          <p:nvPr/>
        </p:nvSpPr>
        <p:spPr>
          <a:xfrm flipH="1">
            <a:off x="3545412" y="2057723"/>
            <a:ext cx="138112" cy="1452562"/>
          </a:xfrm>
          <a:prstGeom prst="leftBrace">
            <a:avLst>
              <a:gd fmla="val 8333" name="adj1"/>
              <a:gd fmla="val 50000" name="adj2"/>
            </a:avLst>
          </a:prstGeom>
          <a:noFill/>
          <a:ln cap="flat" cmpd="sng" w="12700">
            <a:solidFill>
              <a:schemeClr val="dk1"/>
            </a:solidFill>
            <a:prstDash val="solid"/>
            <a:round/>
            <a:headEnd len="med" w="med" type="none"/>
            <a:tailEnd len="med" w="med" type="none"/>
          </a:ln>
        </p:spPr>
        <p:txBody>
          <a:bodyPr anchorCtr="0" anchor="t" bIns="41450" lIns="82925" rIns="82925" tIns="41450">
            <a:noAutofit/>
          </a:bodyPr>
          <a:lstStyle/>
          <a:p>
            <a:pPr indent="0" lvl="0" marL="0" marR="0" rtl="0" algn="l">
              <a:lnSpc>
                <a:spcPct val="93000"/>
              </a:lnSpc>
              <a:spcBef>
                <a:spcPts val="0"/>
              </a:spcBef>
              <a:buNone/>
            </a:pPr>
            <a:r>
              <a:t/>
            </a:r>
            <a:endParaRPr sz="1600">
              <a:solidFill>
                <a:schemeClr val="dk1"/>
              </a:solidFill>
              <a:latin typeface="Roboto"/>
              <a:ea typeface="Roboto"/>
              <a:cs typeface="Roboto"/>
              <a:sym typeface="Roboto"/>
            </a:endParaRPr>
          </a:p>
        </p:txBody>
      </p:sp>
      <p:sp>
        <p:nvSpPr>
          <p:cNvPr id="571" name="Shape 571"/>
          <p:cNvSpPr/>
          <p:nvPr/>
        </p:nvSpPr>
        <p:spPr>
          <a:xfrm>
            <a:off x="1678514" y="6067748"/>
            <a:ext cx="8848724" cy="484187"/>
          </a:xfrm>
          <a:prstGeom prst="rightArrow">
            <a:avLst>
              <a:gd fmla="val 50000" name="adj1"/>
              <a:gd fmla="val 50000" name="adj2"/>
            </a:avLst>
          </a:prstGeom>
          <a:solidFill>
            <a:srgbClr val="55556F"/>
          </a:solidFill>
          <a:ln cap="flat" cmpd="sng" w="9525">
            <a:solidFill>
              <a:schemeClr val="dk1"/>
            </a:solidFill>
            <a:prstDash val="solid"/>
            <a:round/>
            <a:headEnd len="med" w="med" type="none"/>
            <a:tailEnd len="med" w="med" type="none"/>
          </a:ln>
        </p:spPr>
        <p:txBody>
          <a:bodyPr anchorCtr="0" anchor="t" bIns="41450" lIns="82925" rIns="82925" tIns="41450">
            <a:noAutofit/>
          </a:bodyPr>
          <a:lstStyle/>
          <a:p>
            <a:pPr indent="0" lvl="0" marL="0" marR="0" rtl="0" algn="ctr">
              <a:lnSpc>
                <a:spcPct val="93000"/>
              </a:lnSpc>
              <a:spcBef>
                <a:spcPts val="0"/>
              </a:spcBef>
              <a:buSzPct val="25000"/>
              <a:buNone/>
            </a:pPr>
            <a:r>
              <a:rPr b="1" lang="en-US" sz="1300">
                <a:solidFill>
                  <a:schemeClr val="lt1"/>
                </a:solidFill>
                <a:latin typeface="Roboto"/>
                <a:ea typeface="Roboto"/>
                <a:cs typeface="Roboto"/>
                <a:sym typeface="Roboto"/>
              </a:rPr>
              <a:t>Example of Compliance Management End-to-</a:t>
            </a:r>
            <a:r>
              <a:rPr b="1" lang="en-US" sz="1300">
                <a:solidFill>
                  <a:srgbClr val="FFFFFF"/>
                </a:solidFill>
                <a:latin typeface="Roboto"/>
                <a:ea typeface="Roboto"/>
                <a:cs typeface="Roboto"/>
                <a:sym typeface="Roboto"/>
              </a:rPr>
              <a:t>End Process</a:t>
            </a: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6" name="Shape 576"/>
        <p:cNvGrpSpPr/>
        <p:nvPr/>
      </p:nvGrpSpPr>
      <p:grpSpPr>
        <a:xfrm>
          <a:off x="0" y="0"/>
          <a:ext cx="0" cy="0"/>
          <a:chOff x="0" y="0"/>
          <a:chExt cx="0" cy="0"/>
        </a:xfrm>
      </p:grpSpPr>
      <p:sp>
        <p:nvSpPr>
          <p:cNvPr id="577" name="Shape 577"/>
          <p:cNvSpPr txBox="1"/>
          <p:nvPr>
            <p:ph idx="4294967295" type="body"/>
          </p:nvPr>
        </p:nvSpPr>
        <p:spPr>
          <a:xfrm>
            <a:off x="6264275" y="3843337"/>
            <a:ext cx="5927724" cy="2301874"/>
          </a:xfrm>
          <a:prstGeom prst="rect">
            <a:avLst/>
          </a:prstGeom>
          <a:noFill/>
          <a:ln>
            <a:noFill/>
          </a:ln>
        </p:spPr>
        <p:txBody>
          <a:bodyPr anchorCtr="0" anchor="t" bIns="45700" lIns="91425" rIns="91425" tIns="45700">
            <a:noAutofit/>
          </a:bodyPr>
          <a:lstStyle/>
          <a:p>
            <a:pPr indent="-182880" lvl="0" marL="182880" marR="0" rtl="0" algn="l">
              <a:spcBef>
                <a:spcPts val="0"/>
              </a:spcBef>
              <a:spcAft>
                <a:spcPts val="0"/>
              </a:spcAft>
              <a:buClr>
                <a:schemeClr val="accent1"/>
              </a:buClr>
              <a:buSzPct val="85000"/>
              <a:buFont typeface="Arial"/>
              <a:buChar char="•"/>
            </a:pPr>
            <a:r>
              <a:rPr b="0" i="0" lang="en-US" sz="1800" u="sng" cap="none" strike="noStrike">
                <a:solidFill>
                  <a:srgbClr val="0070C0"/>
                </a:solidFill>
                <a:latin typeface="Roboto"/>
                <a:ea typeface="Roboto"/>
                <a:cs typeface="Roboto"/>
                <a:sym typeface="Roboto"/>
              </a:rPr>
              <a:t>Outcome: </a:t>
            </a:r>
          </a:p>
          <a:p>
            <a:pPr indent="-190500" lvl="1" marL="457200" marR="0" rtl="0" algn="l">
              <a:spcBef>
                <a:spcPts val="320"/>
              </a:spcBef>
              <a:spcAft>
                <a:spcPts val="0"/>
              </a:spcAft>
              <a:buClr>
                <a:schemeClr val="accent1"/>
              </a:buClr>
              <a:buSzPct val="85000"/>
              <a:buFont typeface="Arial"/>
              <a:buChar char="•"/>
            </a:pPr>
            <a:r>
              <a:rPr b="0" i="0" lang="en-US" sz="1600" u="none" cap="none" strike="noStrike">
                <a:solidFill>
                  <a:schemeClr val="dk1"/>
                </a:solidFill>
                <a:latin typeface="Roboto"/>
                <a:ea typeface="Roboto"/>
                <a:cs typeface="Roboto"/>
                <a:sym typeface="Roboto"/>
              </a:rPr>
              <a:t>A compliance record is created (or updated) for the FOSS </a:t>
            </a:r>
          </a:p>
          <a:p>
            <a:pPr indent="-190500" lvl="1" marL="457200" marR="0" rtl="0" algn="l">
              <a:spcBef>
                <a:spcPts val="320"/>
              </a:spcBef>
              <a:buClr>
                <a:schemeClr val="accent1"/>
              </a:buClr>
              <a:buSzPct val="85000"/>
              <a:buFont typeface="Arial"/>
              <a:buChar char="•"/>
            </a:pPr>
            <a:r>
              <a:rPr b="0" i="0" lang="en-US" sz="1600" u="none" cap="none" strike="noStrike">
                <a:solidFill>
                  <a:schemeClr val="dk1"/>
                </a:solidFill>
                <a:latin typeface="Roboto"/>
                <a:ea typeface="Roboto"/>
                <a:cs typeface="Roboto"/>
                <a:sym typeface="Roboto"/>
              </a:rPr>
              <a:t>An audit is requested to review the source code with a scope a defined as exhaustive or limited according to FOSS policy requirements.</a:t>
            </a:r>
          </a:p>
        </p:txBody>
      </p:sp>
      <p:sp>
        <p:nvSpPr>
          <p:cNvPr id="578" name="Shape 578"/>
          <p:cNvSpPr/>
          <p:nvPr/>
        </p:nvSpPr>
        <p:spPr>
          <a:xfrm>
            <a:off x="3843337" y="1271588"/>
            <a:ext cx="4508500" cy="1792286"/>
          </a:xfrm>
          <a:prstGeom prst="cloudCallout">
            <a:avLst>
              <a:gd fmla="val -24583" name="adj1"/>
              <a:gd fmla="val 15722" name="adj2"/>
            </a:avLst>
          </a:prstGeom>
          <a:solidFill>
            <a:srgbClr val="DDDDDD"/>
          </a:solidFill>
          <a:ln>
            <a:noFill/>
          </a:ln>
        </p:spPr>
        <p:txBody>
          <a:bodyPr anchorCtr="0" anchor="t" bIns="45700" lIns="91425" rIns="91425" tIns="45700">
            <a:noAutofit/>
          </a:bodyPr>
          <a:lstStyle/>
          <a:p>
            <a:pPr indent="0" lvl="0" marL="0" marR="0" rtl="0" algn="ctr">
              <a:spcBef>
                <a:spcPts val="0"/>
              </a:spcBef>
              <a:buNone/>
            </a:pPr>
            <a:r>
              <a:t/>
            </a:r>
            <a:endParaRPr sz="1100">
              <a:solidFill>
                <a:schemeClr val="dk1"/>
              </a:solidFill>
              <a:latin typeface="Roboto"/>
              <a:ea typeface="Roboto"/>
              <a:cs typeface="Roboto"/>
              <a:sym typeface="Roboto"/>
            </a:endParaRPr>
          </a:p>
        </p:txBody>
      </p:sp>
      <p:sp>
        <p:nvSpPr>
          <p:cNvPr id="579" name="Shape 579"/>
          <p:cNvSpPr/>
          <p:nvPr/>
        </p:nvSpPr>
        <p:spPr>
          <a:xfrm>
            <a:off x="2676550" y="1933591"/>
            <a:ext cx="855600" cy="468300"/>
          </a:xfrm>
          <a:prstGeom prst="rect">
            <a:avLst/>
          </a:prstGeom>
          <a:solidFill>
            <a:schemeClr val="lt1"/>
          </a:solidFill>
          <a:ln cap="flat" cmpd="sng" w="9525">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ctr">
              <a:lnSpc>
                <a:spcPct val="65000"/>
              </a:lnSpc>
              <a:spcBef>
                <a:spcPts val="0"/>
              </a:spcBef>
              <a:buSzPct val="25000"/>
              <a:buNone/>
            </a:pPr>
            <a:r>
              <a:rPr b="1" lang="en-US" sz="1100">
                <a:solidFill>
                  <a:srgbClr val="000000"/>
                </a:solidFill>
                <a:latin typeface="Roboto"/>
                <a:ea typeface="Roboto"/>
                <a:cs typeface="Roboto"/>
                <a:sym typeface="Roboto"/>
              </a:rPr>
              <a:t>Incoming: </a:t>
            </a:r>
          </a:p>
          <a:p>
            <a:pPr indent="0" lvl="0" marL="0" marR="0" rtl="0" algn="ctr">
              <a:lnSpc>
                <a:spcPct val="65000"/>
              </a:lnSpc>
              <a:spcBef>
                <a:spcPts val="0"/>
              </a:spcBef>
              <a:buSzPct val="25000"/>
              <a:buNone/>
            </a:pPr>
            <a:r>
              <a:rPr b="1" lang="en-US" sz="1100">
                <a:solidFill>
                  <a:srgbClr val="000000"/>
                </a:solidFill>
                <a:latin typeface="Roboto"/>
                <a:ea typeface="Roboto"/>
                <a:cs typeface="Roboto"/>
                <a:sym typeface="Roboto"/>
              </a:rPr>
              <a:t>FOSS</a:t>
            </a:r>
          </a:p>
        </p:txBody>
      </p:sp>
      <p:sp>
        <p:nvSpPr>
          <p:cNvPr id="580" name="Shape 580"/>
          <p:cNvSpPr/>
          <p:nvPr/>
        </p:nvSpPr>
        <p:spPr>
          <a:xfrm>
            <a:off x="8602675" y="1976450"/>
            <a:ext cx="1319700" cy="468300"/>
          </a:xfrm>
          <a:prstGeom prst="rect">
            <a:avLst/>
          </a:prstGeom>
          <a:solidFill>
            <a:schemeClr val="lt1"/>
          </a:solidFill>
          <a:ln cap="flat" cmpd="sng" w="9525">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ctr">
              <a:lnSpc>
                <a:spcPct val="70000"/>
              </a:lnSpc>
              <a:spcBef>
                <a:spcPts val="0"/>
              </a:spcBef>
              <a:buSzPct val="25000"/>
              <a:buNone/>
            </a:pPr>
            <a:r>
              <a:rPr b="1" lang="en-US" sz="1100">
                <a:solidFill>
                  <a:srgbClr val="000000"/>
                </a:solidFill>
                <a:latin typeface="Roboto"/>
                <a:ea typeface="Roboto"/>
                <a:cs typeface="Roboto"/>
                <a:sym typeface="Roboto"/>
              </a:rPr>
              <a:t>Outgoing: </a:t>
            </a:r>
          </a:p>
          <a:p>
            <a:pPr indent="0" lvl="0" marL="0" marR="0" rtl="0" algn="ctr">
              <a:lnSpc>
                <a:spcPct val="70000"/>
              </a:lnSpc>
              <a:spcBef>
                <a:spcPts val="0"/>
              </a:spcBef>
              <a:buSzPct val="25000"/>
              <a:buNone/>
            </a:pPr>
            <a:r>
              <a:rPr b="1" lang="en-US" sz="1100">
                <a:solidFill>
                  <a:srgbClr val="000000"/>
                </a:solidFill>
                <a:latin typeface="Roboto"/>
                <a:ea typeface="Roboto"/>
                <a:cs typeface="Roboto"/>
                <a:sym typeface="Roboto"/>
              </a:rPr>
              <a:t>FOSS + Mods</a:t>
            </a:r>
          </a:p>
        </p:txBody>
      </p:sp>
      <p:cxnSp>
        <p:nvCxnSpPr>
          <p:cNvPr id="581" name="Shape 581"/>
          <p:cNvCxnSpPr>
            <a:stCxn id="579" idx="3"/>
            <a:endCxn id="578" idx="0"/>
          </p:cNvCxnSpPr>
          <p:nvPr/>
        </p:nvCxnSpPr>
        <p:spPr>
          <a:xfrm>
            <a:off x="3532150" y="2167741"/>
            <a:ext cx="325200" cy="0"/>
          </a:xfrm>
          <a:prstGeom prst="straightConnector1">
            <a:avLst/>
          </a:prstGeom>
          <a:noFill/>
          <a:ln cap="flat" cmpd="sng" w="9525">
            <a:solidFill>
              <a:schemeClr val="dk1"/>
            </a:solidFill>
            <a:prstDash val="solid"/>
            <a:round/>
            <a:headEnd len="med" w="med" type="none"/>
            <a:tailEnd len="lg" w="lg" type="triangle"/>
          </a:ln>
        </p:spPr>
      </p:cxnSp>
      <p:cxnSp>
        <p:nvCxnSpPr>
          <p:cNvPr id="582" name="Shape 582"/>
          <p:cNvCxnSpPr>
            <a:stCxn id="578" idx="2"/>
          </p:cNvCxnSpPr>
          <p:nvPr/>
        </p:nvCxnSpPr>
        <p:spPr>
          <a:xfrm flipH="1" rot="10800000">
            <a:off x="8348080" y="2162932"/>
            <a:ext cx="255600" cy="4800"/>
          </a:xfrm>
          <a:prstGeom prst="straightConnector1">
            <a:avLst/>
          </a:prstGeom>
          <a:noFill/>
          <a:ln cap="flat" cmpd="sng" w="9525">
            <a:solidFill>
              <a:schemeClr val="dk1"/>
            </a:solidFill>
            <a:prstDash val="solid"/>
            <a:round/>
            <a:headEnd len="med" w="med" type="none"/>
            <a:tailEnd len="lg" w="lg" type="triangle"/>
          </a:ln>
        </p:spPr>
      </p:cxnSp>
      <p:sp>
        <p:nvSpPr>
          <p:cNvPr id="583" name="Shape 583"/>
          <p:cNvSpPr/>
          <p:nvPr/>
        </p:nvSpPr>
        <p:spPr>
          <a:xfrm rot="10800000">
            <a:off x="4088397" y="1414463"/>
            <a:ext cx="338554" cy="1319211"/>
          </a:xfrm>
          <a:prstGeom prst="rect">
            <a:avLst/>
          </a:prstGeom>
          <a:gradFill>
            <a:gsLst>
              <a:gs pos="0">
                <a:srgbClr val="95E5FF"/>
              </a:gs>
              <a:gs pos="35001">
                <a:srgbClr val="B4EBFF"/>
              </a:gs>
              <a:gs pos="100000">
                <a:srgbClr val="E0F7FF"/>
              </a:gs>
            </a:gsLst>
            <a:lin ang="16200000" scaled="0"/>
          </a:gradFill>
          <a:ln cap="flat" cmpd="sng" w="9525">
            <a:solidFill>
              <a:srgbClr val="55B4E5"/>
            </a:solidFill>
            <a:prstDash val="solid"/>
            <a:miter/>
            <a:headEnd len="med" w="med" type="none"/>
            <a:tailEnd len="med" w="med" type="none"/>
          </a:ln>
          <a:effectLst>
            <a:outerShdw blurRad="63500" rotWithShape="0" dir="5400000" dist="20000">
              <a:srgbClr val="000000">
                <a:alpha val="37647"/>
              </a:srgbClr>
            </a:outerShdw>
          </a:effectLst>
        </p:spPr>
        <p:txBody>
          <a:bodyPr anchorCtr="0" anchor="ctr" bIns="91425" lIns="91425" rIns="91425" tIns="91425">
            <a:noAutofit/>
          </a:bodyPr>
          <a:lstStyle/>
          <a:p>
            <a:pPr lvl="0">
              <a:spcBef>
                <a:spcPts val="0"/>
              </a:spcBef>
              <a:buNone/>
            </a:pPr>
            <a:r>
              <a:t/>
            </a:r>
            <a:endParaRPr/>
          </a:p>
        </p:txBody>
      </p:sp>
      <p:sp>
        <p:nvSpPr>
          <p:cNvPr id="584" name="Shape 584"/>
          <p:cNvSpPr txBox="1"/>
          <p:nvPr/>
        </p:nvSpPr>
        <p:spPr>
          <a:xfrm rot="-5400000">
            <a:off x="3598046" y="1904778"/>
            <a:ext cx="1319211" cy="338554"/>
          </a:xfrm>
          <a:prstGeom prst="rect">
            <a:avLst/>
          </a:prstGeom>
          <a:noFill/>
          <a:ln>
            <a:noFill/>
          </a:ln>
        </p:spPr>
        <p:txBody>
          <a:bodyPr anchorCtr="1" anchor="ctr" bIns="45700" lIns="91425" rIns="91425" tIns="45700">
            <a:noAutofit/>
          </a:bodyPr>
          <a:lstStyle/>
          <a:p>
            <a:pPr indent="0" lvl="0" marL="0" marR="0" rtl="0" algn="ctr">
              <a:spcBef>
                <a:spcPts val="0"/>
              </a:spcBef>
              <a:buSzPct val="25000"/>
              <a:buNone/>
            </a:pPr>
            <a:r>
              <a:rPr b="1" lang="en-US" sz="1000">
                <a:solidFill>
                  <a:srgbClr val="000000"/>
                </a:solidFill>
                <a:latin typeface="Roboto"/>
                <a:ea typeface="Roboto"/>
                <a:cs typeface="Roboto"/>
                <a:sym typeface="Roboto"/>
              </a:rPr>
              <a:t>Identification</a:t>
            </a:r>
          </a:p>
        </p:txBody>
      </p:sp>
      <p:sp>
        <p:nvSpPr>
          <p:cNvPr id="585" name="Shape 585"/>
          <p:cNvSpPr/>
          <p:nvPr/>
        </p:nvSpPr>
        <p:spPr>
          <a:xfrm rot="-5400000">
            <a:off x="4292600" y="1902653"/>
            <a:ext cx="787400" cy="35394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Audit</a:t>
            </a:r>
          </a:p>
        </p:txBody>
      </p:sp>
      <p:sp>
        <p:nvSpPr>
          <p:cNvPr id="586" name="Shape 586"/>
          <p:cNvSpPr/>
          <p:nvPr/>
        </p:nvSpPr>
        <p:spPr>
          <a:xfrm rot="-5400000">
            <a:off x="4759324" y="1816428"/>
            <a:ext cx="787400" cy="523219"/>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Resolve Issues</a:t>
            </a:r>
          </a:p>
        </p:txBody>
      </p:sp>
      <p:sp>
        <p:nvSpPr>
          <p:cNvPr id="587" name="Shape 587"/>
          <p:cNvSpPr/>
          <p:nvPr/>
        </p:nvSpPr>
        <p:spPr>
          <a:xfrm rot="-5400000">
            <a:off x="5226843" y="1895511"/>
            <a:ext cx="785813" cy="35394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Reviews</a:t>
            </a:r>
          </a:p>
        </p:txBody>
      </p:sp>
      <p:sp>
        <p:nvSpPr>
          <p:cNvPr id="588" name="Shape 588"/>
          <p:cNvSpPr/>
          <p:nvPr/>
        </p:nvSpPr>
        <p:spPr>
          <a:xfrm rot="-5400000">
            <a:off x="5624511" y="1895511"/>
            <a:ext cx="785813" cy="35394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Approvals</a:t>
            </a:r>
          </a:p>
        </p:txBody>
      </p:sp>
      <p:sp>
        <p:nvSpPr>
          <p:cNvPr id="589" name="Shape 589"/>
          <p:cNvSpPr/>
          <p:nvPr/>
        </p:nvSpPr>
        <p:spPr>
          <a:xfrm rot="-5400000">
            <a:off x="6019799" y="1808491"/>
            <a:ext cx="784224" cy="523219"/>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Registration</a:t>
            </a:r>
          </a:p>
        </p:txBody>
      </p:sp>
      <p:sp>
        <p:nvSpPr>
          <p:cNvPr id="590" name="Shape 590"/>
          <p:cNvSpPr/>
          <p:nvPr/>
        </p:nvSpPr>
        <p:spPr>
          <a:xfrm rot="-5400000">
            <a:off x="6414294" y="1887572"/>
            <a:ext cx="785811" cy="35394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Notices</a:t>
            </a:r>
          </a:p>
        </p:txBody>
      </p:sp>
      <p:sp>
        <p:nvSpPr>
          <p:cNvPr id="591" name="Shape 591"/>
          <p:cNvSpPr/>
          <p:nvPr/>
        </p:nvSpPr>
        <p:spPr>
          <a:xfrm rot="-5400000">
            <a:off x="6809581" y="1802934"/>
            <a:ext cx="785811" cy="523219"/>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Verifications</a:t>
            </a:r>
          </a:p>
        </p:txBody>
      </p:sp>
      <p:sp>
        <p:nvSpPr>
          <p:cNvPr id="592" name="Shape 592"/>
          <p:cNvSpPr/>
          <p:nvPr/>
        </p:nvSpPr>
        <p:spPr>
          <a:xfrm rot="-5400000">
            <a:off x="7204869" y="1798172"/>
            <a:ext cx="785813" cy="523219"/>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Distribution</a:t>
            </a:r>
          </a:p>
        </p:txBody>
      </p:sp>
      <p:sp>
        <p:nvSpPr>
          <p:cNvPr id="593" name="Shape 593"/>
          <p:cNvSpPr/>
          <p:nvPr/>
        </p:nvSpPr>
        <p:spPr>
          <a:xfrm rot="-5400000">
            <a:off x="7606506" y="1799759"/>
            <a:ext cx="785811" cy="523219"/>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Verifications</a:t>
            </a:r>
          </a:p>
        </p:txBody>
      </p:sp>
      <p:cxnSp>
        <p:nvCxnSpPr>
          <p:cNvPr id="594" name="Shape 594"/>
          <p:cNvCxnSpPr/>
          <p:nvPr/>
        </p:nvCxnSpPr>
        <p:spPr>
          <a:xfrm>
            <a:off x="4519612" y="2076450"/>
            <a:ext cx="0" cy="0"/>
          </a:xfrm>
          <a:prstGeom prst="straightConnector1">
            <a:avLst/>
          </a:prstGeom>
          <a:noFill/>
          <a:ln cap="flat" cmpd="sng" w="9525">
            <a:solidFill>
              <a:schemeClr val="dk1"/>
            </a:solidFill>
            <a:prstDash val="solid"/>
            <a:round/>
            <a:headEnd len="med" w="med" type="none"/>
            <a:tailEnd len="med" w="med" type="none"/>
          </a:ln>
        </p:spPr>
      </p:cxnSp>
      <p:sp>
        <p:nvSpPr>
          <p:cNvPr id="595" name="Shape 595"/>
          <p:cNvSpPr txBox="1"/>
          <p:nvPr/>
        </p:nvSpPr>
        <p:spPr>
          <a:xfrm>
            <a:off x="400050" y="3887787"/>
            <a:ext cx="5504817" cy="2619375"/>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rgbClr val="0070C0"/>
              </a:buClr>
              <a:buSzPct val="100000"/>
              <a:buFont typeface="Arial"/>
              <a:buChar char="•"/>
            </a:pPr>
            <a:r>
              <a:rPr b="0" i="0" lang="en-US" sz="1800" u="sng" cap="none" strike="noStrike">
                <a:solidFill>
                  <a:srgbClr val="0070C0"/>
                </a:solidFill>
                <a:latin typeface="Roboto"/>
                <a:ea typeface="Roboto"/>
                <a:cs typeface="Roboto"/>
                <a:sym typeface="Roboto"/>
              </a:rPr>
              <a:t>Steps: </a:t>
            </a:r>
          </a:p>
          <a:p>
            <a:pPr indent="-228600" lvl="1" marL="685800" marR="0" rtl="0" algn="l">
              <a:lnSpc>
                <a:spcPct val="90000"/>
              </a:lnSpc>
              <a:spcBef>
                <a:spcPts val="500"/>
              </a:spcBef>
              <a:spcAft>
                <a:spcPts val="0"/>
              </a:spcAft>
              <a:buClr>
                <a:schemeClr val="dk1"/>
              </a:buClr>
              <a:buSzPct val="100000"/>
              <a:buFont typeface="Arial"/>
              <a:buChar char="•"/>
            </a:pPr>
            <a:r>
              <a:rPr b="0" i="0" lang="en-US" sz="1600" u="none" cap="none" strike="noStrike">
                <a:solidFill>
                  <a:schemeClr val="dk1"/>
                </a:solidFill>
                <a:latin typeface="Roboto"/>
                <a:ea typeface="Roboto"/>
                <a:cs typeface="Roboto"/>
                <a:sym typeface="Roboto"/>
              </a:rPr>
              <a:t>Incoming requests from engineering</a:t>
            </a:r>
          </a:p>
          <a:p>
            <a:pPr indent="-228600" lvl="1" marL="685800" marR="0" rtl="0" algn="l">
              <a:lnSpc>
                <a:spcPct val="90000"/>
              </a:lnSpc>
              <a:spcBef>
                <a:spcPts val="500"/>
              </a:spcBef>
              <a:spcAft>
                <a:spcPts val="0"/>
              </a:spcAft>
              <a:buClr>
                <a:schemeClr val="dk1"/>
              </a:buClr>
              <a:buSzPct val="100000"/>
              <a:buFont typeface="Arial"/>
              <a:buChar char="•"/>
            </a:pPr>
            <a:r>
              <a:rPr b="0" i="0" lang="en-US" sz="1600" u="none" cap="none" strike="noStrike">
                <a:solidFill>
                  <a:schemeClr val="dk1"/>
                </a:solidFill>
                <a:latin typeface="Roboto"/>
                <a:ea typeface="Roboto"/>
                <a:cs typeface="Roboto"/>
                <a:sym typeface="Roboto"/>
              </a:rPr>
              <a:t>Scans of the software</a:t>
            </a:r>
          </a:p>
          <a:p>
            <a:pPr indent="-228600" lvl="1" marL="685800" marR="0" rtl="0" algn="l">
              <a:lnSpc>
                <a:spcPct val="90000"/>
              </a:lnSpc>
              <a:spcBef>
                <a:spcPts val="500"/>
              </a:spcBef>
              <a:spcAft>
                <a:spcPts val="0"/>
              </a:spcAft>
              <a:buClr>
                <a:schemeClr val="dk1"/>
              </a:buClr>
              <a:buSzPct val="100000"/>
              <a:buFont typeface="Arial"/>
              <a:buChar char="•"/>
            </a:pPr>
            <a:r>
              <a:rPr b="0" i="0" lang="en-US" sz="1600" u="none" cap="none" strike="noStrike">
                <a:solidFill>
                  <a:schemeClr val="dk1"/>
                </a:solidFill>
                <a:latin typeface="Roboto"/>
                <a:ea typeface="Roboto"/>
                <a:cs typeface="Roboto"/>
                <a:sym typeface="Roboto"/>
              </a:rPr>
              <a:t>Due diligence of 3rd-party software</a:t>
            </a:r>
          </a:p>
          <a:p>
            <a:pPr indent="-228600" lvl="1" marL="685800" marR="0" rtl="0" algn="l">
              <a:lnSpc>
                <a:spcPct val="90000"/>
              </a:lnSpc>
              <a:spcBef>
                <a:spcPts val="500"/>
              </a:spcBef>
              <a:spcAft>
                <a:spcPts val="0"/>
              </a:spcAft>
              <a:buClr>
                <a:schemeClr val="dk1"/>
              </a:buClr>
              <a:buSzPct val="100000"/>
              <a:buFont typeface="Arial"/>
              <a:buChar char="•"/>
            </a:pPr>
            <a:r>
              <a:rPr b="0" i="0" lang="en-US" sz="1600" u="none" cap="none" strike="noStrike">
                <a:solidFill>
                  <a:schemeClr val="dk1"/>
                </a:solidFill>
                <a:latin typeface="Roboto"/>
                <a:ea typeface="Roboto"/>
                <a:cs typeface="Roboto"/>
                <a:sym typeface="Roboto"/>
              </a:rPr>
              <a:t>Manual recognition of new components added to the repository</a:t>
            </a:r>
          </a:p>
        </p:txBody>
      </p:sp>
      <p:sp>
        <p:nvSpPr>
          <p:cNvPr id="596" name="Shape 596"/>
          <p:cNvSpPr/>
          <p:nvPr/>
        </p:nvSpPr>
        <p:spPr>
          <a:xfrm>
            <a:off x="238125" y="3228975"/>
            <a:ext cx="3876382"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400">
                <a:solidFill>
                  <a:schemeClr val="dk1"/>
                </a:solidFill>
                <a:latin typeface="Roboto"/>
                <a:ea typeface="Roboto"/>
                <a:cs typeface="Roboto"/>
                <a:sym typeface="Roboto"/>
              </a:rPr>
              <a:t>Identify FOSS components</a:t>
            </a:r>
          </a:p>
          <a:p>
            <a:pPr indent="0" lvl="0" marL="0" marR="0" rtl="0" algn="l">
              <a:spcBef>
                <a:spcPts val="0"/>
              </a:spcBef>
              <a:buNone/>
            </a:pPr>
            <a:r>
              <a:t/>
            </a:r>
            <a:endParaRPr sz="2400">
              <a:solidFill>
                <a:schemeClr val="dk1"/>
              </a:solidFill>
              <a:latin typeface="Roboto"/>
              <a:ea typeface="Roboto"/>
              <a:cs typeface="Roboto"/>
              <a:sym typeface="Roboto"/>
            </a:endParaRPr>
          </a:p>
        </p:txBody>
      </p:sp>
      <p:sp>
        <p:nvSpPr>
          <p:cNvPr id="597" name="Shape 597"/>
          <p:cNvSpPr txBox="1"/>
          <p:nvPr/>
        </p:nvSpPr>
        <p:spPr>
          <a:xfrm>
            <a:off x="261747" y="531277"/>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lang="en-US" sz="4000">
                <a:solidFill>
                  <a:schemeClr val="dk2"/>
                </a:solidFill>
                <a:latin typeface="Roboto"/>
                <a:ea typeface="Roboto"/>
                <a:cs typeface="Roboto"/>
                <a:sym typeface="Roboto"/>
              </a:rPr>
              <a:t>Identify and Track FOSS Usage</a:t>
            </a: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2" name="Shape 602"/>
        <p:cNvGrpSpPr/>
        <p:nvPr/>
      </p:nvGrpSpPr>
      <p:grpSpPr>
        <a:xfrm>
          <a:off x="0" y="0"/>
          <a:ext cx="0" cy="0"/>
          <a:chOff x="0" y="0"/>
          <a:chExt cx="0" cy="0"/>
        </a:xfrm>
      </p:grpSpPr>
      <p:sp>
        <p:nvSpPr>
          <p:cNvPr id="603" name="Shape 603"/>
          <p:cNvSpPr/>
          <p:nvPr/>
        </p:nvSpPr>
        <p:spPr>
          <a:xfrm>
            <a:off x="3523932" y="1013779"/>
            <a:ext cx="4508500" cy="1792286"/>
          </a:xfrm>
          <a:prstGeom prst="cloudCallout">
            <a:avLst>
              <a:gd fmla="val -24583" name="adj1"/>
              <a:gd fmla="val 15722" name="adj2"/>
            </a:avLst>
          </a:prstGeom>
          <a:solidFill>
            <a:srgbClr val="DDDDDD"/>
          </a:solidFill>
          <a:ln>
            <a:noFill/>
          </a:ln>
        </p:spPr>
        <p:txBody>
          <a:bodyPr anchorCtr="0" anchor="t" bIns="45700" lIns="91425" rIns="91425" tIns="45700">
            <a:noAutofit/>
          </a:bodyPr>
          <a:lstStyle/>
          <a:p>
            <a:pPr indent="0" lvl="0" marL="0" marR="0" rtl="0" algn="ctr">
              <a:spcBef>
                <a:spcPts val="0"/>
              </a:spcBef>
              <a:buNone/>
            </a:pPr>
            <a:r>
              <a:t/>
            </a:r>
            <a:endParaRPr sz="1100">
              <a:solidFill>
                <a:schemeClr val="dk1"/>
              </a:solidFill>
              <a:latin typeface="Roboto"/>
              <a:ea typeface="Roboto"/>
              <a:cs typeface="Roboto"/>
              <a:sym typeface="Roboto"/>
            </a:endParaRPr>
          </a:p>
        </p:txBody>
      </p:sp>
      <p:cxnSp>
        <p:nvCxnSpPr>
          <p:cNvPr id="604" name="Shape 604"/>
          <p:cNvCxnSpPr>
            <a:stCxn id="603" idx="2"/>
          </p:cNvCxnSpPr>
          <p:nvPr/>
        </p:nvCxnSpPr>
        <p:spPr>
          <a:xfrm flipH="1" rot="10800000">
            <a:off x="8028675" y="1905122"/>
            <a:ext cx="255600" cy="4800"/>
          </a:xfrm>
          <a:prstGeom prst="straightConnector1">
            <a:avLst/>
          </a:prstGeom>
          <a:noFill/>
          <a:ln cap="flat" cmpd="sng" w="9525">
            <a:solidFill>
              <a:schemeClr val="dk1"/>
            </a:solidFill>
            <a:prstDash val="solid"/>
            <a:round/>
            <a:headEnd len="med" w="med" type="none"/>
            <a:tailEnd len="lg" w="lg" type="triangle"/>
          </a:ln>
        </p:spPr>
      </p:cxnSp>
      <p:sp>
        <p:nvSpPr>
          <p:cNvPr id="605" name="Shape 605"/>
          <p:cNvSpPr/>
          <p:nvPr/>
        </p:nvSpPr>
        <p:spPr>
          <a:xfrm rot="10800000">
            <a:off x="4197617" y="1156653"/>
            <a:ext cx="338554" cy="1319211"/>
          </a:xfrm>
          <a:prstGeom prst="rect">
            <a:avLst/>
          </a:prstGeom>
          <a:gradFill>
            <a:gsLst>
              <a:gs pos="0">
                <a:srgbClr val="95E5FF"/>
              </a:gs>
              <a:gs pos="35001">
                <a:srgbClr val="B4EBFF"/>
              </a:gs>
              <a:gs pos="100000">
                <a:srgbClr val="E0F7FF"/>
              </a:gs>
            </a:gsLst>
            <a:lin ang="16200000" scaled="0"/>
          </a:gradFill>
          <a:ln cap="flat" cmpd="sng" w="9525">
            <a:solidFill>
              <a:srgbClr val="55B4E5"/>
            </a:solidFill>
            <a:prstDash val="solid"/>
            <a:miter/>
            <a:headEnd len="med" w="med" type="none"/>
            <a:tailEnd len="med" w="med" type="none"/>
          </a:ln>
          <a:effectLst>
            <a:outerShdw blurRad="63500" rotWithShape="0" dir="5400000" dist="20000">
              <a:srgbClr val="000000">
                <a:alpha val="37647"/>
              </a:srgbClr>
            </a:outerShdw>
          </a:effectLst>
        </p:spPr>
        <p:txBody>
          <a:bodyPr anchorCtr="0" anchor="ctr" bIns="91425" lIns="91425" rIns="91425" tIns="91425">
            <a:noAutofit/>
          </a:bodyPr>
          <a:lstStyle/>
          <a:p>
            <a:pPr lvl="0">
              <a:spcBef>
                <a:spcPts val="0"/>
              </a:spcBef>
              <a:buNone/>
            </a:pPr>
            <a:r>
              <a:t/>
            </a:r>
            <a:endParaRPr/>
          </a:p>
        </p:txBody>
      </p:sp>
      <p:sp>
        <p:nvSpPr>
          <p:cNvPr id="606" name="Shape 606"/>
          <p:cNvSpPr txBox="1"/>
          <p:nvPr/>
        </p:nvSpPr>
        <p:spPr>
          <a:xfrm rot="-5400000">
            <a:off x="3707271" y="1646978"/>
            <a:ext cx="1319211" cy="338554"/>
          </a:xfrm>
          <a:prstGeom prst="rect">
            <a:avLst/>
          </a:prstGeom>
          <a:noFill/>
          <a:ln>
            <a:noFill/>
          </a:ln>
        </p:spPr>
        <p:txBody>
          <a:bodyPr anchorCtr="1" anchor="ctr" bIns="45700" lIns="91425" rIns="91425" tIns="45700">
            <a:noAutofit/>
          </a:bodyPr>
          <a:lstStyle/>
          <a:p>
            <a:pPr indent="0" lvl="0" marL="0" marR="0" rtl="0" algn="ctr">
              <a:spcBef>
                <a:spcPts val="0"/>
              </a:spcBef>
              <a:buSzPct val="25000"/>
              <a:buNone/>
            </a:pPr>
            <a:r>
              <a:rPr b="1" lang="en-US" sz="1000">
                <a:solidFill>
                  <a:srgbClr val="000000"/>
                </a:solidFill>
                <a:latin typeface="Roboto"/>
                <a:ea typeface="Roboto"/>
                <a:cs typeface="Roboto"/>
                <a:sym typeface="Roboto"/>
              </a:rPr>
              <a:t>Audit</a:t>
            </a:r>
          </a:p>
        </p:txBody>
      </p:sp>
      <p:sp>
        <p:nvSpPr>
          <p:cNvPr id="607" name="Shape 607"/>
          <p:cNvSpPr/>
          <p:nvPr/>
        </p:nvSpPr>
        <p:spPr>
          <a:xfrm rot="-5400000">
            <a:off x="3478689" y="1578462"/>
            <a:ext cx="893763" cy="523219"/>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identification</a:t>
            </a:r>
          </a:p>
        </p:txBody>
      </p:sp>
      <p:sp>
        <p:nvSpPr>
          <p:cNvPr id="608" name="Shape 608"/>
          <p:cNvSpPr/>
          <p:nvPr/>
        </p:nvSpPr>
        <p:spPr>
          <a:xfrm rot="-5400000">
            <a:off x="4374038" y="1581637"/>
            <a:ext cx="887412" cy="523219"/>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Resolve Issues</a:t>
            </a:r>
          </a:p>
        </p:txBody>
      </p:sp>
      <p:sp>
        <p:nvSpPr>
          <p:cNvPr id="609" name="Shape 609"/>
          <p:cNvSpPr/>
          <p:nvPr/>
        </p:nvSpPr>
        <p:spPr>
          <a:xfrm rot="-5400000">
            <a:off x="4785994" y="1659132"/>
            <a:ext cx="885825" cy="35394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Reviews</a:t>
            </a:r>
          </a:p>
        </p:txBody>
      </p:sp>
      <p:sp>
        <p:nvSpPr>
          <p:cNvPr id="610" name="Shape 610"/>
          <p:cNvSpPr/>
          <p:nvPr/>
        </p:nvSpPr>
        <p:spPr>
          <a:xfrm rot="-5400000">
            <a:off x="5183664" y="1659132"/>
            <a:ext cx="885825" cy="35394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Approvals</a:t>
            </a:r>
          </a:p>
        </p:txBody>
      </p:sp>
      <p:sp>
        <p:nvSpPr>
          <p:cNvPr id="611" name="Shape 611"/>
          <p:cNvSpPr/>
          <p:nvPr/>
        </p:nvSpPr>
        <p:spPr>
          <a:xfrm rot="-5400000">
            <a:off x="5578951" y="1656751"/>
            <a:ext cx="884236" cy="35394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Registration</a:t>
            </a:r>
          </a:p>
        </p:txBody>
      </p:sp>
      <p:sp>
        <p:nvSpPr>
          <p:cNvPr id="612" name="Shape 612"/>
          <p:cNvSpPr/>
          <p:nvPr/>
        </p:nvSpPr>
        <p:spPr>
          <a:xfrm rot="-5400000">
            <a:off x="5973444" y="1651194"/>
            <a:ext cx="885825" cy="35394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Notices</a:t>
            </a:r>
          </a:p>
        </p:txBody>
      </p:sp>
      <p:sp>
        <p:nvSpPr>
          <p:cNvPr id="613" name="Shape 613"/>
          <p:cNvSpPr/>
          <p:nvPr/>
        </p:nvSpPr>
        <p:spPr>
          <a:xfrm rot="-5400000">
            <a:off x="6368733" y="1566556"/>
            <a:ext cx="885825" cy="523219"/>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Verifications</a:t>
            </a:r>
          </a:p>
        </p:txBody>
      </p:sp>
      <p:sp>
        <p:nvSpPr>
          <p:cNvPr id="614" name="Shape 614"/>
          <p:cNvSpPr/>
          <p:nvPr/>
        </p:nvSpPr>
        <p:spPr>
          <a:xfrm rot="-5400000">
            <a:off x="6764019" y="1646432"/>
            <a:ext cx="885825" cy="35394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Distribution</a:t>
            </a:r>
          </a:p>
        </p:txBody>
      </p:sp>
      <p:sp>
        <p:nvSpPr>
          <p:cNvPr id="615" name="Shape 615"/>
          <p:cNvSpPr/>
          <p:nvPr/>
        </p:nvSpPr>
        <p:spPr>
          <a:xfrm rot="-5400000">
            <a:off x="7165658" y="1563381"/>
            <a:ext cx="885825" cy="523219"/>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Verifications</a:t>
            </a:r>
          </a:p>
        </p:txBody>
      </p:sp>
      <p:cxnSp>
        <p:nvCxnSpPr>
          <p:cNvPr id="616" name="Shape 616"/>
          <p:cNvCxnSpPr/>
          <p:nvPr/>
        </p:nvCxnSpPr>
        <p:spPr>
          <a:xfrm>
            <a:off x="3752532" y="1840865"/>
            <a:ext cx="0" cy="0"/>
          </a:xfrm>
          <a:prstGeom prst="straightConnector1">
            <a:avLst/>
          </a:prstGeom>
          <a:noFill/>
          <a:ln cap="flat" cmpd="sng" w="9525">
            <a:solidFill>
              <a:schemeClr val="dk1"/>
            </a:solidFill>
            <a:prstDash val="solid"/>
            <a:round/>
            <a:headEnd len="med" w="med" type="none"/>
            <a:tailEnd len="med" w="med" type="none"/>
          </a:ln>
        </p:spPr>
      </p:cxnSp>
      <p:sp>
        <p:nvSpPr>
          <p:cNvPr id="617" name="Shape 617"/>
          <p:cNvSpPr txBox="1"/>
          <p:nvPr/>
        </p:nvSpPr>
        <p:spPr>
          <a:xfrm>
            <a:off x="5784917" y="3659187"/>
            <a:ext cx="5781607" cy="2301874"/>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rgbClr val="0070C0"/>
              </a:buClr>
              <a:buSzPct val="100000"/>
              <a:buFont typeface="Arial"/>
              <a:buChar char="•"/>
            </a:pPr>
            <a:r>
              <a:rPr b="0" i="0" lang="en-US" sz="1800" u="sng" cap="none" strike="noStrike">
                <a:solidFill>
                  <a:srgbClr val="0070C0"/>
                </a:solidFill>
                <a:latin typeface="Roboto"/>
                <a:ea typeface="Roboto"/>
                <a:cs typeface="Roboto"/>
                <a:sym typeface="Roboto"/>
              </a:rPr>
              <a:t>Outcome: </a:t>
            </a:r>
          </a:p>
          <a:p>
            <a:pPr indent="-285750" lvl="0" marL="971550" marR="0" rtl="0" algn="l">
              <a:spcBef>
                <a:spcPts val="0"/>
              </a:spcBef>
              <a:buClr>
                <a:schemeClr val="dk1"/>
              </a:buClr>
              <a:buSzPct val="100000"/>
              <a:buFont typeface="Arial"/>
              <a:buChar char="•"/>
            </a:pPr>
            <a:r>
              <a:rPr lang="en-US" sz="1600">
                <a:solidFill>
                  <a:schemeClr val="dk1"/>
                </a:solidFill>
                <a:latin typeface="Roboto"/>
                <a:ea typeface="Roboto"/>
                <a:cs typeface="Roboto"/>
                <a:sym typeface="Roboto"/>
              </a:rPr>
              <a:t>An audit report identifying:</a:t>
            </a:r>
          </a:p>
          <a:p>
            <a:pPr indent="-342900" lvl="1" marL="1485900" marR="0" rtl="0" algn="l">
              <a:spcBef>
                <a:spcPts val="0"/>
              </a:spcBef>
              <a:buClr>
                <a:schemeClr val="dk1"/>
              </a:buClr>
              <a:buSzPct val="100000"/>
              <a:buFont typeface="Arial"/>
              <a:buAutoNum type="arabicPeriod"/>
            </a:pPr>
            <a:r>
              <a:rPr b="0" i="0" lang="en-US" sz="1600" u="none" cap="none" strike="noStrike">
                <a:solidFill>
                  <a:schemeClr val="dk1"/>
                </a:solidFill>
                <a:latin typeface="Roboto"/>
                <a:ea typeface="Roboto"/>
                <a:cs typeface="Roboto"/>
                <a:sym typeface="Roboto"/>
              </a:rPr>
              <a:t>The origins and licenses of the source code </a:t>
            </a:r>
          </a:p>
          <a:p>
            <a:pPr indent="-342900" lvl="1" marL="1485900" marR="0" rtl="0" algn="l">
              <a:spcBef>
                <a:spcPts val="0"/>
              </a:spcBef>
              <a:buClr>
                <a:schemeClr val="dk1"/>
              </a:buClr>
              <a:buSzPct val="100000"/>
              <a:buFont typeface="Arial"/>
              <a:buAutoNum type="arabicPeriod"/>
            </a:pPr>
            <a:r>
              <a:rPr b="0" i="0" lang="en-US" sz="1600" u="none" cap="none" strike="noStrike">
                <a:solidFill>
                  <a:schemeClr val="dk1"/>
                </a:solidFill>
                <a:latin typeface="Roboto"/>
                <a:ea typeface="Roboto"/>
                <a:cs typeface="Roboto"/>
                <a:sym typeface="Roboto"/>
              </a:rPr>
              <a:t>Issues that need resolving</a:t>
            </a:r>
          </a:p>
          <a:p>
            <a:pPr indent="0" lvl="0" marL="685800" marR="0" rtl="0" algn="l">
              <a:spcBef>
                <a:spcPts val="0"/>
              </a:spcBef>
              <a:buNone/>
            </a:pPr>
            <a:r>
              <a:t/>
            </a:r>
            <a:endParaRPr sz="1600">
              <a:solidFill>
                <a:schemeClr val="dk1"/>
              </a:solidFill>
              <a:latin typeface="Roboto"/>
              <a:ea typeface="Roboto"/>
              <a:cs typeface="Roboto"/>
              <a:sym typeface="Roboto"/>
            </a:endParaRPr>
          </a:p>
        </p:txBody>
      </p:sp>
      <p:sp>
        <p:nvSpPr>
          <p:cNvPr id="618" name="Shape 618"/>
          <p:cNvSpPr txBox="1"/>
          <p:nvPr/>
        </p:nvSpPr>
        <p:spPr>
          <a:xfrm>
            <a:off x="368300" y="3705225"/>
            <a:ext cx="5308510" cy="2619375"/>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rgbClr val="0070C0"/>
              </a:buClr>
              <a:buSzPct val="100000"/>
              <a:buFont typeface="Arial"/>
              <a:buChar char="•"/>
            </a:pPr>
            <a:r>
              <a:rPr b="0" i="0" lang="en-US" sz="1800" u="sng" cap="none" strike="noStrike">
                <a:solidFill>
                  <a:srgbClr val="0070C0"/>
                </a:solidFill>
                <a:latin typeface="Roboto"/>
                <a:ea typeface="Roboto"/>
                <a:cs typeface="Roboto"/>
                <a:sym typeface="Roboto"/>
              </a:rPr>
              <a:t>Steps: </a:t>
            </a:r>
          </a:p>
          <a:p>
            <a:pPr indent="-228600" lvl="1" marL="685800" marR="0" rtl="0" algn="l">
              <a:lnSpc>
                <a:spcPct val="90000"/>
              </a:lnSpc>
              <a:spcBef>
                <a:spcPts val="500"/>
              </a:spcBef>
              <a:spcAft>
                <a:spcPts val="0"/>
              </a:spcAft>
              <a:buClr>
                <a:schemeClr val="dk1"/>
              </a:buClr>
              <a:buSzPct val="100000"/>
              <a:buFont typeface="Arial"/>
              <a:buChar char="•"/>
            </a:pPr>
            <a:r>
              <a:rPr b="0" i="0" lang="en-US" sz="1600" u="none" cap="none" strike="noStrike">
                <a:solidFill>
                  <a:schemeClr val="dk1"/>
                </a:solidFill>
                <a:latin typeface="Roboto"/>
                <a:ea typeface="Roboto"/>
                <a:cs typeface="Roboto"/>
                <a:sym typeface="Roboto"/>
              </a:rPr>
              <a:t>Source code for the audit is identified</a:t>
            </a:r>
          </a:p>
          <a:p>
            <a:pPr indent="-228600" lvl="1" marL="685800" marR="0" rtl="0" algn="l">
              <a:lnSpc>
                <a:spcPct val="90000"/>
              </a:lnSpc>
              <a:spcBef>
                <a:spcPts val="500"/>
              </a:spcBef>
              <a:spcAft>
                <a:spcPts val="0"/>
              </a:spcAft>
              <a:buClr>
                <a:schemeClr val="dk1"/>
              </a:buClr>
              <a:buSzPct val="100000"/>
              <a:buFont typeface="Arial"/>
              <a:buChar char="•"/>
            </a:pPr>
            <a:r>
              <a:rPr b="0" i="0" lang="en-US" sz="1600" u="none" cap="none" strike="noStrike">
                <a:solidFill>
                  <a:schemeClr val="dk1"/>
                </a:solidFill>
                <a:latin typeface="Roboto"/>
                <a:ea typeface="Roboto"/>
                <a:cs typeface="Roboto"/>
                <a:sym typeface="Roboto"/>
              </a:rPr>
              <a:t>Source may be scanned by a software tool</a:t>
            </a:r>
          </a:p>
          <a:p>
            <a:pPr indent="-228600" lvl="1" marL="685800" marR="0" rtl="0" algn="l">
              <a:lnSpc>
                <a:spcPct val="90000"/>
              </a:lnSpc>
              <a:spcBef>
                <a:spcPts val="500"/>
              </a:spcBef>
              <a:spcAft>
                <a:spcPts val="0"/>
              </a:spcAft>
              <a:buClr>
                <a:schemeClr val="dk1"/>
              </a:buClr>
              <a:buSzPct val="100000"/>
              <a:buFont typeface="Arial"/>
              <a:buChar char="•"/>
            </a:pPr>
            <a:r>
              <a:rPr b="0" i="0" lang="en-US" sz="1600" u="none" cap="none" strike="noStrike">
                <a:solidFill>
                  <a:schemeClr val="dk1"/>
                </a:solidFill>
                <a:latin typeface="Roboto"/>
                <a:ea typeface="Roboto"/>
                <a:cs typeface="Roboto"/>
                <a:sym typeface="Roboto"/>
              </a:rPr>
              <a:t>“Hits” from the audit or scan are reviewed and verified as to the proper origin of the code</a:t>
            </a:r>
          </a:p>
          <a:p>
            <a:pPr indent="-228600" lvl="1" marL="685800" marR="0" rtl="0" algn="l">
              <a:lnSpc>
                <a:spcPct val="90000"/>
              </a:lnSpc>
              <a:spcBef>
                <a:spcPts val="500"/>
              </a:spcBef>
              <a:spcAft>
                <a:spcPts val="0"/>
              </a:spcAft>
              <a:buClr>
                <a:schemeClr val="dk1"/>
              </a:buClr>
              <a:buSzPct val="100000"/>
              <a:buFont typeface="Arial"/>
              <a:buChar char="•"/>
            </a:pPr>
            <a:r>
              <a:rPr b="0" i="0" lang="en-US" sz="1600" u="none" cap="none" strike="noStrike">
                <a:solidFill>
                  <a:schemeClr val="dk1"/>
                </a:solidFill>
                <a:latin typeface="Roboto"/>
                <a:ea typeface="Roboto"/>
                <a:cs typeface="Roboto"/>
                <a:sym typeface="Roboto"/>
              </a:rPr>
              <a:t>Audits or scans are performed iteratively based on the software development and release lifecycles</a:t>
            </a:r>
          </a:p>
        </p:txBody>
      </p:sp>
      <p:sp>
        <p:nvSpPr>
          <p:cNvPr id="619" name="Shape 619"/>
          <p:cNvSpPr/>
          <p:nvPr/>
        </p:nvSpPr>
        <p:spPr>
          <a:xfrm>
            <a:off x="246508" y="3091933"/>
            <a:ext cx="3308918" cy="461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400">
                <a:solidFill>
                  <a:schemeClr val="dk1"/>
                </a:solidFill>
                <a:latin typeface="Roboto"/>
                <a:ea typeface="Roboto"/>
                <a:cs typeface="Roboto"/>
                <a:sym typeface="Roboto"/>
              </a:rPr>
              <a:t>Identify FOSS licenses </a:t>
            </a:r>
          </a:p>
        </p:txBody>
      </p:sp>
      <p:sp>
        <p:nvSpPr>
          <p:cNvPr id="620" name="Shape 620"/>
          <p:cNvSpPr txBox="1"/>
          <p:nvPr/>
        </p:nvSpPr>
        <p:spPr>
          <a:xfrm>
            <a:off x="246508" y="515302"/>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lang="en-US" sz="4000">
                <a:solidFill>
                  <a:schemeClr val="dk2"/>
                </a:solidFill>
                <a:latin typeface="Roboto"/>
                <a:ea typeface="Roboto"/>
                <a:cs typeface="Roboto"/>
                <a:sym typeface="Roboto"/>
              </a:rPr>
              <a:t>Auditing Source Code</a:t>
            </a:r>
          </a:p>
        </p:txBody>
      </p:sp>
      <p:sp>
        <p:nvSpPr>
          <p:cNvPr id="621" name="Shape 621"/>
          <p:cNvSpPr/>
          <p:nvPr/>
        </p:nvSpPr>
        <p:spPr>
          <a:xfrm>
            <a:off x="2343125" y="1675766"/>
            <a:ext cx="855600" cy="468300"/>
          </a:xfrm>
          <a:prstGeom prst="rect">
            <a:avLst/>
          </a:prstGeom>
          <a:solidFill>
            <a:schemeClr val="lt1"/>
          </a:solidFill>
          <a:ln cap="flat" cmpd="sng" w="9525">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ctr">
              <a:lnSpc>
                <a:spcPct val="65000"/>
              </a:lnSpc>
              <a:spcBef>
                <a:spcPts val="0"/>
              </a:spcBef>
              <a:buSzPct val="25000"/>
              <a:buNone/>
            </a:pPr>
            <a:r>
              <a:rPr b="1" lang="en-US" sz="1100">
                <a:solidFill>
                  <a:srgbClr val="000000"/>
                </a:solidFill>
                <a:latin typeface="Roboto"/>
                <a:ea typeface="Roboto"/>
                <a:cs typeface="Roboto"/>
                <a:sym typeface="Roboto"/>
              </a:rPr>
              <a:t>Incoming: </a:t>
            </a:r>
          </a:p>
          <a:p>
            <a:pPr indent="0" lvl="0" marL="0" marR="0" rtl="0" algn="ctr">
              <a:lnSpc>
                <a:spcPct val="65000"/>
              </a:lnSpc>
              <a:spcBef>
                <a:spcPts val="0"/>
              </a:spcBef>
              <a:buSzPct val="25000"/>
              <a:buNone/>
            </a:pPr>
            <a:r>
              <a:rPr b="1" lang="en-US" sz="1100">
                <a:solidFill>
                  <a:srgbClr val="000000"/>
                </a:solidFill>
                <a:latin typeface="Roboto"/>
                <a:ea typeface="Roboto"/>
                <a:cs typeface="Roboto"/>
                <a:sym typeface="Roboto"/>
              </a:rPr>
              <a:t>FOSS</a:t>
            </a:r>
          </a:p>
        </p:txBody>
      </p:sp>
      <p:cxnSp>
        <p:nvCxnSpPr>
          <p:cNvPr id="622" name="Shape 622"/>
          <p:cNvCxnSpPr>
            <a:stCxn id="621" idx="3"/>
          </p:cNvCxnSpPr>
          <p:nvPr/>
        </p:nvCxnSpPr>
        <p:spPr>
          <a:xfrm>
            <a:off x="3198725" y="1909916"/>
            <a:ext cx="325200" cy="0"/>
          </a:xfrm>
          <a:prstGeom prst="straightConnector1">
            <a:avLst/>
          </a:prstGeom>
          <a:noFill/>
          <a:ln cap="flat" cmpd="sng" w="9525">
            <a:solidFill>
              <a:schemeClr val="dk1"/>
            </a:solidFill>
            <a:prstDash val="solid"/>
            <a:round/>
            <a:headEnd len="med" w="med" type="none"/>
            <a:tailEnd len="lg" w="lg" type="triangle"/>
          </a:ln>
        </p:spPr>
      </p:cxnSp>
      <p:sp>
        <p:nvSpPr>
          <p:cNvPr id="623" name="Shape 623"/>
          <p:cNvSpPr/>
          <p:nvPr/>
        </p:nvSpPr>
        <p:spPr>
          <a:xfrm>
            <a:off x="8296525" y="1675775"/>
            <a:ext cx="1319700" cy="468300"/>
          </a:xfrm>
          <a:prstGeom prst="rect">
            <a:avLst/>
          </a:prstGeom>
          <a:solidFill>
            <a:schemeClr val="lt1"/>
          </a:solidFill>
          <a:ln cap="flat" cmpd="sng" w="9525">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ctr">
              <a:lnSpc>
                <a:spcPct val="70000"/>
              </a:lnSpc>
              <a:spcBef>
                <a:spcPts val="0"/>
              </a:spcBef>
              <a:buSzPct val="25000"/>
              <a:buNone/>
            </a:pPr>
            <a:r>
              <a:rPr b="1" lang="en-US" sz="1100">
                <a:solidFill>
                  <a:srgbClr val="000000"/>
                </a:solidFill>
                <a:latin typeface="Roboto"/>
                <a:ea typeface="Roboto"/>
                <a:cs typeface="Roboto"/>
                <a:sym typeface="Roboto"/>
              </a:rPr>
              <a:t>Outgoing: </a:t>
            </a:r>
          </a:p>
          <a:p>
            <a:pPr indent="0" lvl="0" marL="0" marR="0" rtl="0" algn="ctr">
              <a:lnSpc>
                <a:spcPct val="70000"/>
              </a:lnSpc>
              <a:spcBef>
                <a:spcPts val="0"/>
              </a:spcBef>
              <a:buSzPct val="25000"/>
              <a:buNone/>
            </a:pPr>
            <a:r>
              <a:rPr b="1" lang="en-US" sz="1100">
                <a:solidFill>
                  <a:srgbClr val="000000"/>
                </a:solidFill>
                <a:latin typeface="Roboto"/>
                <a:ea typeface="Roboto"/>
                <a:cs typeface="Roboto"/>
                <a:sym typeface="Roboto"/>
              </a:rPr>
              <a:t>FOSS + Mods</a:t>
            </a: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8" name="Shape 628"/>
        <p:cNvGrpSpPr/>
        <p:nvPr/>
      </p:nvGrpSpPr>
      <p:grpSpPr>
        <a:xfrm>
          <a:off x="0" y="0"/>
          <a:ext cx="0" cy="0"/>
          <a:chOff x="0" y="0"/>
          <a:chExt cx="0" cy="0"/>
        </a:xfrm>
      </p:grpSpPr>
      <p:sp>
        <p:nvSpPr>
          <p:cNvPr id="629" name="Shape 629"/>
          <p:cNvSpPr txBox="1"/>
          <p:nvPr/>
        </p:nvSpPr>
        <p:spPr>
          <a:xfrm>
            <a:off x="6061844" y="3675062"/>
            <a:ext cx="5504680" cy="2301874"/>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rgbClr val="0070C0"/>
              </a:buClr>
              <a:buSzPct val="100000"/>
              <a:buFont typeface="Arial"/>
              <a:buChar char="•"/>
            </a:pPr>
            <a:r>
              <a:rPr b="0" i="0" lang="en-US" sz="1800" u="sng" cap="none" strike="noStrike">
                <a:solidFill>
                  <a:srgbClr val="0070C0"/>
                </a:solidFill>
                <a:latin typeface="Roboto"/>
                <a:ea typeface="Roboto"/>
                <a:cs typeface="Roboto"/>
                <a:sym typeface="Roboto"/>
              </a:rPr>
              <a:t>Outcome: </a:t>
            </a:r>
          </a:p>
          <a:p>
            <a:pPr indent="0" lvl="0" marL="685800" marR="0" rtl="0" algn="l">
              <a:spcBef>
                <a:spcPts val="0"/>
              </a:spcBef>
              <a:buSzPct val="25000"/>
              <a:buNone/>
            </a:pPr>
            <a:r>
              <a:rPr lang="en-US" sz="1600">
                <a:solidFill>
                  <a:schemeClr val="dk1"/>
                </a:solidFill>
                <a:latin typeface="Roboto"/>
                <a:ea typeface="Roboto"/>
                <a:cs typeface="Roboto"/>
                <a:sym typeface="Roboto"/>
              </a:rPr>
              <a:t>A resolution for each of the flagged files in the report and a resolution for any flagged license conflict </a:t>
            </a:r>
          </a:p>
          <a:p>
            <a:pPr indent="0" lvl="0" marL="685800" marR="0" rtl="0" algn="l">
              <a:spcBef>
                <a:spcPts val="0"/>
              </a:spcBef>
              <a:buNone/>
            </a:pPr>
            <a:r>
              <a:t/>
            </a:r>
            <a:endParaRPr sz="1600">
              <a:solidFill>
                <a:schemeClr val="dk1"/>
              </a:solidFill>
              <a:latin typeface="Roboto"/>
              <a:ea typeface="Roboto"/>
              <a:cs typeface="Roboto"/>
              <a:sym typeface="Roboto"/>
            </a:endParaRPr>
          </a:p>
        </p:txBody>
      </p:sp>
      <p:sp>
        <p:nvSpPr>
          <p:cNvPr id="630" name="Shape 630"/>
          <p:cNvSpPr txBox="1"/>
          <p:nvPr/>
        </p:nvSpPr>
        <p:spPr>
          <a:xfrm>
            <a:off x="433387" y="3721100"/>
            <a:ext cx="5536638" cy="2619375"/>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rgbClr val="0070C0"/>
              </a:buClr>
              <a:buSzPct val="100000"/>
              <a:buFont typeface="Arial"/>
              <a:buChar char="•"/>
            </a:pPr>
            <a:r>
              <a:rPr b="0" i="0" lang="en-US" sz="1800" u="sng" cap="none" strike="noStrike">
                <a:solidFill>
                  <a:srgbClr val="0070C0"/>
                </a:solidFill>
                <a:latin typeface="Roboto"/>
                <a:ea typeface="Roboto"/>
                <a:cs typeface="Roboto"/>
                <a:sym typeface="Roboto"/>
              </a:rPr>
              <a:t>Steps: </a:t>
            </a:r>
          </a:p>
          <a:p>
            <a:pPr indent="-285750" lvl="1" marL="742950" marR="0" rtl="0" algn="l">
              <a:lnSpc>
                <a:spcPct val="90000"/>
              </a:lnSpc>
              <a:spcBef>
                <a:spcPts val="500"/>
              </a:spcBef>
              <a:spcAft>
                <a:spcPts val="0"/>
              </a:spcAft>
              <a:buClr>
                <a:schemeClr val="dk1"/>
              </a:buClr>
              <a:buSzPct val="100000"/>
              <a:buFont typeface="Arial"/>
              <a:buChar char="•"/>
            </a:pPr>
            <a:r>
              <a:rPr b="0" i="0" lang="en-US" sz="1600" u="none" cap="none" strike="noStrike">
                <a:solidFill>
                  <a:schemeClr val="dk1"/>
                </a:solidFill>
                <a:latin typeface="Roboto"/>
                <a:ea typeface="Roboto"/>
                <a:cs typeface="Roboto"/>
                <a:sym typeface="Roboto"/>
              </a:rPr>
              <a:t>Provide feedback to the appropriate engineers to resolve issues in the audit report that conflict with your FOSS policy </a:t>
            </a:r>
          </a:p>
          <a:p>
            <a:pPr indent="-228600" lvl="1" marL="685800" marR="0" rtl="0" algn="l">
              <a:lnSpc>
                <a:spcPct val="90000"/>
              </a:lnSpc>
              <a:spcBef>
                <a:spcPts val="500"/>
              </a:spcBef>
              <a:spcAft>
                <a:spcPts val="0"/>
              </a:spcAft>
              <a:buClr>
                <a:schemeClr val="dk1"/>
              </a:buClr>
              <a:buSzPct val="100000"/>
              <a:buFont typeface="Arial"/>
              <a:buChar char="•"/>
            </a:pPr>
            <a:r>
              <a:rPr b="0" i="0" lang="en-US" sz="1600" u="none" cap="none" strike="noStrike">
                <a:solidFill>
                  <a:schemeClr val="dk1"/>
                </a:solidFill>
                <a:latin typeface="Roboto"/>
                <a:ea typeface="Roboto"/>
                <a:cs typeface="Roboto"/>
                <a:sym typeface="Roboto"/>
              </a:rPr>
              <a:t>The appropriate engineers then conduct FOSS Reviews on the relevant source code (see next slide for template)</a:t>
            </a:r>
          </a:p>
          <a:p>
            <a:pPr indent="-228600" lvl="1" marL="685800" marR="0" rtl="0" algn="l">
              <a:lnSpc>
                <a:spcPct val="90000"/>
              </a:lnSpc>
              <a:spcBef>
                <a:spcPts val="500"/>
              </a:spcBef>
              <a:buClr>
                <a:schemeClr val="dk1"/>
              </a:buClr>
              <a:buFont typeface="Arial"/>
              <a:buNone/>
            </a:pPr>
            <a:r>
              <a:t/>
            </a:r>
            <a:endParaRPr b="0" i="0" sz="1600" u="none" cap="none" strike="noStrike">
              <a:solidFill>
                <a:schemeClr val="dk1"/>
              </a:solidFill>
              <a:latin typeface="Roboto"/>
              <a:ea typeface="Roboto"/>
              <a:cs typeface="Roboto"/>
              <a:sym typeface="Roboto"/>
            </a:endParaRPr>
          </a:p>
        </p:txBody>
      </p:sp>
      <p:sp>
        <p:nvSpPr>
          <p:cNvPr id="631" name="Shape 631"/>
          <p:cNvSpPr/>
          <p:nvPr/>
        </p:nvSpPr>
        <p:spPr>
          <a:xfrm>
            <a:off x="246508" y="3070794"/>
            <a:ext cx="7240676" cy="461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400">
                <a:solidFill>
                  <a:schemeClr val="dk1"/>
                </a:solidFill>
                <a:latin typeface="Roboto"/>
                <a:ea typeface="Roboto"/>
                <a:cs typeface="Roboto"/>
                <a:sym typeface="Roboto"/>
              </a:rPr>
              <a:t>Resolve all issues identified in the audit</a:t>
            </a:r>
          </a:p>
        </p:txBody>
      </p:sp>
      <p:sp>
        <p:nvSpPr>
          <p:cNvPr id="632" name="Shape 632"/>
          <p:cNvSpPr txBox="1"/>
          <p:nvPr/>
        </p:nvSpPr>
        <p:spPr>
          <a:xfrm>
            <a:off x="246508" y="515302"/>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lang="en-US" sz="4000">
                <a:solidFill>
                  <a:schemeClr val="dk2"/>
                </a:solidFill>
                <a:latin typeface="Roboto"/>
                <a:ea typeface="Roboto"/>
                <a:cs typeface="Roboto"/>
                <a:sym typeface="Roboto"/>
              </a:rPr>
              <a:t>Resolving Issues</a:t>
            </a:r>
          </a:p>
        </p:txBody>
      </p:sp>
      <p:sp>
        <p:nvSpPr>
          <p:cNvPr id="633" name="Shape 633"/>
          <p:cNvSpPr/>
          <p:nvPr/>
        </p:nvSpPr>
        <p:spPr>
          <a:xfrm>
            <a:off x="3419746" y="961296"/>
            <a:ext cx="5032743" cy="2336956"/>
          </a:xfrm>
          <a:prstGeom prst="cloudCallout">
            <a:avLst>
              <a:gd fmla="val -24583" name="adj1"/>
              <a:gd fmla="val 15722" name="adj2"/>
            </a:avLst>
          </a:prstGeom>
          <a:solidFill>
            <a:srgbClr val="DDDDDD"/>
          </a:solidFill>
          <a:ln>
            <a:noFill/>
          </a:ln>
        </p:spPr>
        <p:txBody>
          <a:bodyPr anchorCtr="0" anchor="t" bIns="45700" lIns="91425" rIns="91425" tIns="45700">
            <a:noAutofit/>
          </a:bodyPr>
          <a:lstStyle/>
          <a:p>
            <a:pPr indent="0" lvl="0" marL="0" marR="0" rtl="0" algn="ctr">
              <a:spcBef>
                <a:spcPts val="0"/>
              </a:spcBef>
              <a:buNone/>
            </a:pPr>
            <a:r>
              <a:t/>
            </a:r>
            <a:endParaRPr sz="1100">
              <a:solidFill>
                <a:schemeClr val="dk1"/>
              </a:solidFill>
              <a:latin typeface="Roboto"/>
              <a:ea typeface="Roboto"/>
              <a:cs typeface="Roboto"/>
              <a:sym typeface="Roboto"/>
            </a:endParaRPr>
          </a:p>
        </p:txBody>
      </p:sp>
      <p:cxnSp>
        <p:nvCxnSpPr>
          <p:cNvPr id="634" name="Shape 634"/>
          <p:cNvCxnSpPr>
            <a:stCxn id="633" idx="2"/>
          </p:cNvCxnSpPr>
          <p:nvPr/>
        </p:nvCxnSpPr>
        <p:spPr>
          <a:xfrm>
            <a:off x="8448295" y="2129775"/>
            <a:ext cx="559200" cy="0"/>
          </a:xfrm>
          <a:prstGeom prst="straightConnector1">
            <a:avLst/>
          </a:prstGeom>
          <a:noFill/>
          <a:ln cap="flat" cmpd="sng" w="9525">
            <a:solidFill>
              <a:schemeClr val="dk1"/>
            </a:solidFill>
            <a:prstDash val="solid"/>
            <a:round/>
            <a:headEnd len="med" w="med" type="none"/>
            <a:tailEnd len="lg" w="lg" type="triangle"/>
          </a:ln>
        </p:spPr>
      </p:cxnSp>
      <p:sp>
        <p:nvSpPr>
          <p:cNvPr id="635" name="Shape 635"/>
          <p:cNvSpPr/>
          <p:nvPr/>
        </p:nvSpPr>
        <p:spPr>
          <a:xfrm rot="10800000">
            <a:off x="4513902" y="1033353"/>
            <a:ext cx="559193" cy="1752717"/>
          </a:xfrm>
          <a:prstGeom prst="rect">
            <a:avLst/>
          </a:prstGeom>
          <a:gradFill>
            <a:gsLst>
              <a:gs pos="0">
                <a:srgbClr val="95E5FF"/>
              </a:gs>
              <a:gs pos="35000">
                <a:srgbClr val="B4EBFF"/>
              </a:gs>
              <a:gs pos="100000">
                <a:srgbClr val="E0F7FF"/>
              </a:gs>
            </a:gsLst>
            <a:lin ang="16200038" scaled="0"/>
          </a:gradFill>
          <a:ln cap="flat" cmpd="sng" w="9525">
            <a:solidFill>
              <a:srgbClr val="55B4E5"/>
            </a:solidFill>
            <a:prstDash val="solid"/>
            <a:miter/>
            <a:headEnd len="med" w="med" type="none"/>
            <a:tailEnd len="med" w="med" type="none"/>
          </a:ln>
          <a:effectLst>
            <a:outerShdw blurRad="63500" rotWithShape="0" dir="5400000" dist="20000">
              <a:srgbClr val="000000">
                <a:alpha val="37650"/>
              </a:srgbClr>
            </a:outerShdw>
          </a:effectLst>
        </p:spPr>
        <p:txBody>
          <a:bodyPr anchorCtr="0" anchor="ctr" bIns="91425" lIns="91425" rIns="91425" tIns="91425">
            <a:noAutofit/>
          </a:bodyPr>
          <a:lstStyle/>
          <a:p>
            <a:pPr lvl="0">
              <a:spcBef>
                <a:spcPts val="0"/>
              </a:spcBef>
              <a:buNone/>
            </a:pPr>
            <a:r>
              <a:t/>
            </a:r>
            <a:endParaRPr/>
          </a:p>
        </p:txBody>
      </p:sp>
      <p:sp>
        <p:nvSpPr>
          <p:cNvPr id="636" name="Shape 636"/>
          <p:cNvSpPr txBox="1"/>
          <p:nvPr/>
        </p:nvSpPr>
        <p:spPr>
          <a:xfrm rot="-5400000">
            <a:off x="4103537" y="1620377"/>
            <a:ext cx="1752717" cy="559193"/>
          </a:xfrm>
          <a:prstGeom prst="rect">
            <a:avLst/>
          </a:prstGeom>
          <a:noFill/>
          <a:ln>
            <a:noFill/>
          </a:ln>
        </p:spPr>
        <p:txBody>
          <a:bodyPr anchorCtr="1" anchor="ctr" bIns="45700" lIns="91425" rIns="91425" tIns="45700">
            <a:noAutofit/>
          </a:bodyPr>
          <a:lstStyle/>
          <a:p>
            <a:pPr indent="0" lvl="0" marL="0" marR="0" rtl="0" algn="ctr">
              <a:spcBef>
                <a:spcPts val="0"/>
              </a:spcBef>
              <a:buSzPct val="25000"/>
              <a:buNone/>
            </a:pPr>
            <a:r>
              <a:rPr b="1" lang="en-US" sz="1000">
                <a:solidFill>
                  <a:srgbClr val="000000"/>
                </a:solidFill>
                <a:latin typeface="Roboto"/>
                <a:ea typeface="Roboto"/>
                <a:cs typeface="Roboto"/>
                <a:sym typeface="Roboto"/>
              </a:rPr>
              <a:t>Resolving Issues</a:t>
            </a:r>
          </a:p>
        </p:txBody>
      </p:sp>
      <p:sp>
        <p:nvSpPr>
          <p:cNvPr id="637" name="Shape 637"/>
          <p:cNvSpPr/>
          <p:nvPr/>
        </p:nvSpPr>
        <p:spPr>
          <a:xfrm rot="-5400000">
            <a:off x="3405884" y="1661274"/>
            <a:ext cx="1168478" cy="55919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identification</a:t>
            </a:r>
          </a:p>
        </p:txBody>
      </p:sp>
      <p:sp>
        <p:nvSpPr>
          <p:cNvPr id="638" name="Shape 638"/>
          <p:cNvSpPr/>
          <p:nvPr/>
        </p:nvSpPr>
        <p:spPr>
          <a:xfrm rot="-5400000">
            <a:off x="3897975" y="1643747"/>
            <a:ext cx="1168478" cy="55919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Audit</a:t>
            </a:r>
          </a:p>
        </p:txBody>
      </p:sp>
      <p:sp>
        <p:nvSpPr>
          <p:cNvPr id="639" name="Shape 639"/>
          <p:cNvSpPr/>
          <p:nvPr/>
        </p:nvSpPr>
        <p:spPr>
          <a:xfrm rot="-5400000">
            <a:off x="4938075" y="1651537"/>
            <a:ext cx="1168478" cy="55919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Reviews</a:t>
            </a:r>
          </a:p>
        </p:txBody>
      </p:sp>
      <p:sp>
        <p:nvSpPr>
          <p:cNvPr id="640" name="Shape 640"/>
          <p:cNvSpPr/>
          <p:nvPr/>
        </p:nvSpPr>
        <p:spPr>
          <a:xfrm rot="-5400000">
            <a:off x="5404070" y="1651537"/>
            <a:ext cx="1168478" cy="55919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Approvals</a:t>
            </a:r>
          </a:p>
        </p:txBody>
      </p:sp>
      <p:sp>
        <p:nvSpPr>
          <p:cNvPr id="641" name="Shape 641"/>
          <p:cNvSpPr/>
          <p:nvPr/>
        </p:nvSpPr>
        <p:spPr>
          <a:xfrm rot="-5400000">
            <a:off x="5866336" y="1647642"/>
            <a:ext cx="1168478" cy="55919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Registration</a:t>
            </a:r>
          </a:p>
        </p:txBody>
      </p:sp>
      <p:sp>
        <p:nvSpPr>
          <p:cNvPr id="642" name="Shape 642"/>
          <p:cNvSpPr/>
          <p:nvPr/>
        </p:nvSpPr>
        <p:spPr>
          <a:xfrm rot="-5400000">
            <a:off x="6330467" y="1641799"/>
            <a:ext cx="1168478" cy="55919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Notices</a:t>
            </a:r>
          </a:p>
        </p:txBody>
      </p:sp>
      <p:sp>
        <p:nvSpPr>
          <p:cNvPr id="643" name="Shape 643"/>
          <p:cNvSpPr/>
          <p:nvPr/>
        </p:nvSpPr>
        <p:spPr>
          <a:xfrm rot="-5400000">
            <a:off x="6794598" y="1641799"/>
            <a:ext cx="1168478" cy="55919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Verifications</a:t>
            </a:r>
          </a:p>
        </p:txBody>
      </p:sp>
      <p:sp>
        <p:nvSpPr>
          <p:cNvPr id="644" name="Shape 644"/>
          <p:cNvSpPr/>
          <p:nvPr/>
        </p:nvSpPr>
        <p:spPr>
          <a:xfrm rot="-5400000">
            <a:off x="7258729" y="1635957"/>
            <a:ext cx="1168478" cy="55919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Distribution</a:t>
            </a:r>
          </a:p>
        </p:txBody>
      </p:sp>
      <p:sp>
        <p:nvSpPr>
          <p:cNvPr id="645" name="Shape 645"/>
          <p:cNvSpPr/>
          <p:nvPr/>
        </p:nvSpPr>
        <p:spPr>
          <a:xfrm rot="-5400000">
            <a:off x="7730315" y="1635957"/>
            <a:ext cx="1168478" cy="55919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Verifications</a:t>
            </a:r>
          </a:p>
        </p:txBody>
      </p:sp>
      <p:cxnSp>
        <p:nvCxnSpPr>
          <p:cNvPr id="646" name="Shape 646"/>
          <p:cNvCxnSpPr/>
          <p:nvPr/>
        </p:nvCxnSpPr>
        <p:spPr>
          <a:xfrm>
            <a:off x="3688159" y="1975925"/>
            <a:ext cx="0" cy="0"/>
          </a:xfrm>
          <a:prstGeom prst="straightConnector1">
            <a:avLst/>
          </a:prstGeom>
          <a:noFill/>
          <a:ln cap="flat" cmpd="sng" w="9525">
            <a:solidFill>
              <a:schemeClr val="dk1"/>
            </a:solidFill>
            <a:prstDash val="solid"/>
            <a:round/>
            <a:headEnd len="med" w="med" type="none"/>
            <a:tailEnd len="med" w="med" type="none"/>
          </a:ln>
        </p:spPr>
      </p:cxnSp>
      <p:sp>
        <p:nvSpPr>
          <p:cNvPr id="647" name="Shape 647"/>
          <p:cNvSpPr/>
          <p:nvPr/>
        </p:nvSpPr>
        <p:spPr>
          <a:xfrm>
            <a:off x="2235225" y="1835691"/>
            <a:ext cx="855600" cy="468300"/>
          </a:xfrm>
          <a:prstGeom prst="rect">
            <a:avLst/>
          </a:prstGeom>
          <a:solidFill>
            <a:schemeClr val="lt1"/>
          </a:solidFill>
          <a:ln cap="flat" cmpd="sng" w="9525">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ctr">
              <a:lnSpc>
                <a:spcPct val="65000"/>
              </a:lnSpc>
              <a:spcBef>
                <a:spcPts val="0"/>
              </a:spcBef>
              <a:buSzPct val="25000"/>
              <a:buNone/>
            </a:pPr>
            <a:r>
              <a:rPr b="1" lang="en-US" sz="1100">
                <a:solidFill>
                  <a:srgbClr val="000000"/>
                </a:solidFill>
                <a:latin typeface="Roboto"/>
                <a:ea typeface="Roboto"/>
                <a:cs typeface="Roboto"/>
                <a:sym typeface="Roboto"/>
              </a:rPr>
              <a:t>Incoming: </a:t>
            </a:r>
          </a:p>
          <a:p>
            <a:pPr indent="0" lvl="0" marL="0" marR="0" rtl="0" algn="ctr">
              <a:lnSpc>
                <a:spcPct val="65000"/>
              </a:lnSpc>
              <a:spcBef>
                <a:spcPts val="0"/>
              </a:spcBef>
              <a:buSzPct val="25000"/>
              <a:buNone/>
            </a:pPr>
            <a:r>
              <a:rPr b="1" lang="en-US" sz="1100">
                <a:solidFill>
                  <a:srgbClr val="000000"/>
                </a:solidFill>
                <a:latin typeface="Roboto"/>
                <a:ea typeface="Roboto"/>
                <a:cs typeface="Roboto"/>
                <a:sym typeface="Roboto"/>
              </a:rPr>
              <a:t>FOSS</a:t>
            </a:r>
          </a:p>
        </p:txBody>
      </p:sp>
      <p:cxnSp>
        <p:nvCxnSpPr>
          <p:cNvPr id="648" name="Shape 648"/>
          <p:cNvCxnSpPr>
            <a:stCxn id="647" idx="3"/>
          </p:cNvCxnSpPr>
          <p:nvPr/>
        </p:nvCxnSpPr>
        <p:spPr>
          <a:xfrm>
            <a:off x="3090825" y="2069841"/>
            <a:ext cx="325200" cy="0"/>
          </a:xfrm>
          <a:prstGeom prst="straightConnector1">
            <a:avLst/>
          </a:prstGeom>
          <a:noFill/>
          <a:ln cap="flat" cmpd="sng" w="9525">
            <a:solidFill>
              <a:schemeClr val="dk1"/>
            </a:solidFill>
            <a:prstDash val="solid"/>
            <a:round/>
            <a:headEnd len="med" w="med" type="none"/>
            <a:tailEnd len="lg" w="lg" type="triangle"/>
          </a:ln>
        </p:spPr>
      </p:cxnSp>
      <p:sp>
        <p:nvSpPr>
          <p:cNvPr id="649" name="Shape 649"/>
          <p:cNvSpPr/>
          <p:nvPr/>
        </p:nvSpPr>
        <p:spPr>
          <a:xfrm>
            <a:off x="8970675" y="1895625"/>
            <a:ext cx="1319700" cy="468300"/>
          </a:xfrm>
          <a:prstGeom prst="rect">
            <a:avLst/>
          </a:prstGeom>
          <a:solidFill>
            <a:schemeClr val="lt1"/>
          </a:solidFill>
          <a:ln cap="flat" cmpd="sng" w="9525">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ctr">
              <a:lnSpc>
                <a:spcPct val="70000"/>
              </a:lnSpc>
              <a:spcBef>
                <a:spcPts val="0"/>
              </a:spcBef>
              <a:buSzPct val="25000"/>
              <a:buNone/>
            </a:pPr>
            <a:r>
              <a:rPr b="1" lang="en-US" sz="1100">
                <a:solidFill>
                  <a:srgbClr val="000000"/>
                </a:solidFill>
                <a:latin typeface="Roboto"/>
                <a:ea typeface="Roboto"/>
                <a:cs typeface="Roboto"/>
                <a:sym typeface="Roboto"/>
              </a:rPr>
              <a:t>Outgoing: </a:t>
            </a:r>
          </a:p>
          <a:p>
            <a:pPr indent="0" lvl="0" marL="0" marR="0" rtl="0" algn="ctr">
              <a:lnSpc>
                <a:spcPct val="70000"/>
              </a:lnSpc>
              <a:spcBef>
                <a:spcPts val="0"/>
              </a:spcBef>
              <a:buSzPct val="25000"/>
              <a:buNone/>
            </a:pPr>
            <a:r>
              <a:rPr b="1" lang="en-US" sz="1100">
                <a:solidFill>
                  <a:srgbClr val="000000"/>
                </a:solidFill>
                <a:latin typeface="Roboto"/>
                <a:ea typeface="Roboto"/>
                <a:cs typeface="Roboto"/>
                <a:sym typeface="Roboto"/>
              </a:rPr>
              <a:t>FOSS + Mods</a:t>
            </a: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4" name="Shape 654"/>
        <p:cNvGrpSpPr/>
        <p:nvPr/>
      </p:nvGrpSpPr>
      <p:grpSpPr>
        <a:xfrm>
          <a:off x="0" y="0"/>
          <a:ext cx="0" cy="0"/>
          <a:chOff x="0" y="0"/>
          <a:chExt cx="0" cy="0"/>
        </a:xfrm>
      </p:grpSpPr>
      <p:sp>
        <p:nvSpPr>
          <p:cNvPr id="655" name="Shape 655"/>
          <p:cNvSpPr txBox="1"/>
          <p:nvPr/>
        </p:nvSpPr>
        <p:spPr>
          <a:xfrm>
            <a:off x="3346450" y="2105927"/>
            <a:ext cx="934870" cy="27699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200">
                <a:solidFill>
                  <a:schemeClr val="dk1"/>
                </a:solidFill>
                <a:latin typeface="Roboto"/>
                <a:ea typeface="Roboto"/>
                <a:cs typeface="Roboto"/>
                <a:sym typeface="Roboto"/>
              </a:rPr>
              <a:t>Proprietary</a:t>
            </a:r>
          </a:p>
        </p:txBody>
      </p:sp>
      <p:sp>
        <p:nvSpPr>
          <p:cNvPr id="656" name="Shape 656"/>
          <p:cNvSpPr txBox="1"/>
          <p:nvPr/>
        </p:nvSpPr>
        <p:spPr>
          <a:xfrm>
            <a:off x="2914650" y="1721752"/>
            <a:ext cx="782586" cy="307777"/>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1400">
                <a:solidFill>
                  <a:schemeClr val="dk1"/>
                </a:solidFill>
                <a:latin typeface="Roboto"/>
                <a:ea typeface="Roboto"/>
                <a:cs typeface="Roboto"/>
                <a:sym typeface="Roboto"/>
              </a:rPr>
              <a:t>Legend</a:t>
            </a:r>
          </a:p>
        </p:txBody>
      </p:sp>
      <p:sp>
        <p:nvSpPr>
          <p:cNvPr id="657" name="Shape 657"/>
          <p:cNvSpPr/>
          <p:nvPr/>
        </p:nvSpPr>
        <p:spPr>
          <a:xfrm>
            <a:off x="2889250" y="1675715"/>
            <a:ext cx="2230437" cy="4340225"/>
          </a:xfrm>
          <a:prstGeom prst="rect">
            <a:avLst/>
          </a:prstGeom>
          <a:noFill/>
          <a:ln cap="flat" cmpd="sng" w="12700">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Roboto"/>
              <a:ea typeface="Roboto"/>
              <a:cs typeface="Roboto"/>
              <a:sym typeface="Roboto"/>
            </a:endParaRPr>
          </a:p>
        </p:txBody>
      </p:sp>
      <p:sp>
        <p:nvSpPr>
          <p:cNvPr id="658" name="Shape 658"/>
          <p:cNvSpPr/>
          <p:nvPr/>
        </p:nvSpPr>
        <p:spPr>
          <a:xfrm>
            <a:off x="3003550" y="2059889"/>
            <a:ext cx="284162" cy="260350"/>
          </a:xfrm>
          <a:prstGeom prst="rect">
            <a:avLst/>
          </a:prstGeom>
          <a:solidFill>
            <a:srgbClr val="009900"/>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Roboto"/>
              <a:ea typeface="Roboto"/>
              <a:cs typeface="Roboto"/>
              <a:sym typeface="Roboto"/>
            </a:endParaRPr>
          </a:p>
        </p:txBody>
      </p:sp>
      <p:sp>
        <p:nvSpPr>
          <p:cNvPr id="659" name="Shape 659"/>
          <p:cNvSpPr/>
          <p:nvPr/>
        </p:nvSpPr>
        <p:spPr>
          <a:xfrm>
            <a:off x="3003550" y="2425014"/>
            <a:ext cx="284162" cy="260350"/>
          </a:xfrm>
          <a:prstGeom prst="rect">
            <a:avLst/>
          </a:prstGeom>
          <a:solidFill>
            <a:srgbClr val="CC6600"/>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Roboto"/>
              <a:ea typeface="Roboto"/>
              <a:cs typeface="Roboto"/>
              <a:sym typeface="Roboto"/>
            </a:endParaRPr>
          </a:p>
        </p:txBody>
      </p:sp>
      <p:sp>
        <p:nvSpPr>
          <p:cNvPr id="660" name="Shape 660"/>
          <p:cNvSpPr/>
          <p:nvPr/>
        </p:nvSpPr>
        <p:spPr>
          <a:xfrm>
            <a:off x="3003550" y="2790139"/>
            <a:ext cx="284162" cy="260350"/>
          </a:xfrm>
          <a:prstGeom prst="rect">
            <a:avLst/>
          </a:prstGeom>
          <a:solidFill>
            <a:srgbClr val="FF3300"/>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Roboto"/>
              <a:ea typeface="Roboto"/>
              <a:cs typeface="Roboto"/>
              <a:sym typeface="Roboto"/>
            </a:endParaRPr>
          </a:p>
        </p:txBody>
      </p:sp>
      <p:sp>
        <p:nvSpPr>
          <p:cNvPr id="661" name="Shape 661"/>
          <p:cNvSpPr/>
          <p:nvPr/>
        </p:nvSpPr>
        <p:spPr>
          <a:xfrm>
            <a:off x="3003550" y="3153676"/>
            <a:ext cx="284162" cy="260350"/>
          </a:xfrm>
          <a:prstGeom prst="rect">
            <a:avLst/>
          </a:prstGeom>
          <a:solidFill>
            <a:srgbClr val="FFFF66"/>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Roboto"/>
              <a:ea typeface="Roboto"/>
              <a:cs typeface="Roboto"/>
              <a:sym typeface="Roboto"/>
            </a:endParaRPr>
          </a:p>
        </p:txBody>
      </p:sp>
      <p:sp>
        <p:nvSpPr>
          <p:cNvPr id="662" name="Shape 662"/>
          <p:cNvSpPr/>
          <p:nvPr/>
        </p:nvSpPr>
        <p:spPr>
          <a:xfrm>
            <a:off x="3003550" y="3518801"/>
            <a:ext cx="284162" cy="260350"/>
          </a:xfrm>
          <a:prstGeom prst="rect">
            <a:avLst/>
          </a:prstGeom>
          <a:solidFill>
            <a:srgbClr val="3366CC"/>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Roboto"/>
              <a:ea typeface="Roboto"/>
              <a:cs typeface="Roboto"/>
              <a:sym typeface="Roboto"/>
            </a:endParaRPr>
          </a:p>
        </p:txBody>
      </p:sp>
      <p:sp>
        <p:nvSpPr>
          <p:cNvPr id="663" name="Shape 663"/>
          <p:cNvSpPr txBox="1"/>
          <p:nvPr/>
        </p:nvSpPr>
        <p:spPr>
          <a:xfrm>
            <a:off x="3346450" y="2471052"/>
            <a:ext cx="1622559" cy="27699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200">
                <a:solidFill>
                  <a:schemeClr val="dk1"/>
                </a:solidFill>
                <a:latin typeface="Roboto"/>
                <a:ea typeface="Roboto"/>
                <a:cs typeface="Roboto"/>
                <a:sym typeface="Roboto"/>
              </a:rPr>
              <a:t>3</a:t>
            </a:r>
            <a:r>
              <a:rPr baseline="30000" lang="en-US" sz="1200">
                <a:solidFill>
                  <a:schemeClr val="dk1"/>
                </a:solidFill>
                <a:latin typeface="Roboto"/>
                <a:ea typeface="Roboto"/>
                <a:cs typeface="Roboto"/>
                <a:sym typeface="Roboto"/>
              </a:rPr>
              <a:t>rd</a:t>
            </a:r>
            <a:r>
              <a:rPr lang="en-US" sz="1200">
                <a:solidFill>
                  <a:schemeClr val="dk1"/>
                </a:solidFill>
                <a:latin typeface="Roboto"/>
                <a:ea typeface="Roboto"/>
                <a:cs typeface="Roboto"/>
                <a:sym typeface="Roboto"/>
              </a:rPr>
              <a:t> Party Commercial</a:t>
            </a:r>
          </a:p>
        </p:txBody>
      </p:sp>
      <p:sp>
        <p:nvSpPr>
          <p:cNvPr id="664" name="Shape 664"/>
          <p:cNvSpPr txBox="1"/>
          <p:nvPr/>
        </p:nvSpPr>
        <p:spPr>
          <a:xfrm>
            <a:off x="3346451" y="2855227"/>
            <a:ext cx="469999" cy="27699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200">
                <a:solidFill>
                  <a:schemeClr val="dk1"/>
                </a:solidFill>
                <a:latin typeface="Roboto"/>
                <a:ea typeface="Roboto"/>
                <a:cs typeface="Roboto"/>
                <a:sym typeface="Roboto"/>
              </a:rPr>
              <a:t>GPL</a:t>
            </a:r>
          </a:p>
        </p:txBody>
      </p:sp>
      <p:sp>
        <p:nvSpPr>
          <p:cNvPr id="665" name="Shape 665"/>
          <p:cNvSpPr txBox="1"/>
          <p:nvPr/>
        </p:nvSpPr>
        <p:spPr>
          <a:xfrm>
            <a:off x="3346451" y="3220352"/>
            <a:ext cx="553357" cy="27699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200">
                <a:solidFill>
                  <a:schemeClr val="dk1"/>
                </a:solidFill>
                <a:latin typeface="Roboto"/>
                <a:ea typeface="Roboto"/>
                <a:cs typeface="Roboto"/>
                <a:sym typeface="Roboto"/>
              </a:rPr>
              <a:t>LGPL</a:t>
            </a:r>
          </a:p>
        </p:txBody>
      </p:sp>
      <p:sp>
        <p:nvSpPr>
          <p:cNvPr id="666" name="Shape 666"/>
          <p:cNvSpPr txBox="1"/>
          <p:nvPr/>
        </p:nvSpPr>
        <p:spPr>
          <a:xfrm>
            <a:off x="3346450" y="3595003"/>
            <a:ext cx="1353255" cy="27699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200">
                <a:solidFill>
                  <a:schemeClr val="dk1"/>
                </a:solidFill>
                <a:latin typeface="Roboto"/>
                <a:ea typeface="Roboto"/>
                <a:cs typeface="Roboto"/>
                <a:sym typeface="Roboto"/>
              </a:rPr>
              <a:t>FOSS Permissive</a:t>
            </a:r>
          </a:p>
        </p:txBody>
      </p:sp>
      <p:cxnSp>
        <p:nvCxnSpPr>
          <p:cNvPr id="667" name="Shape 667"/>
          <p:cNvCxnSpPr/>
          <p:nvPr/>
        </p:nvCxnSpPr>
        <p:spPr>
          <a:xfrm>
            <a:off x="3028950" y="4877701"/>
            <a:ext cx="628649" cy="0"/>
          </a:xfrm>
          <a:prstGeom prst="straightConnector1">
            <a:avLst/>
          </a:prstGeom>
          <a:noFill/>
          <a:ln cap="flat" cmpd="sng" w="12700">
            <a:solidFill>
              <a:schemeClr val="dk1"/>
            </a:solidFill>
            <a:prstDash val="solid"/>
            <a:round/>
            <a:headEnd len="lg" w="lg" type="triangle"/>
            <a:tailEnd len="lg" w="lg" type="triangle"/>
          </a:ln>
        </p:spPr>
      </p:cxnSp>
      <p:cxnSp>
        <p:nvCxnSpPr>
          <p:cNvPr id="668" name="Shape 668"/>
          <p:cNvCxnSpPr/>
          <p:nvPr/>
        </p:nvCxnSpPr>
        <p:spPr>
          <a:xfrm>
            <a:off x="3028950" y="5109476"/>
            <a:ext cx="628649" cy="0"/>
          </a:xfrm>
          <a:prstGeom prst="straightConnector1">
            <a:avLst/>
          </a:prstGeom>
          <a:noFill/>
          <a:ln cap="flat" cmpd="sng" w="12700">
            <a:solidFill>
              <a:schemeClr val="dk1"/>
            </a:solidFill>
            <a:prstDash val="lgDash"/>
            <a:round/>
            <a:headEnd len="lg" w="lg" type="triangle"/>
            <a:tailEnd len="lg" w="lg" type="triangle"/>
          </a:ln>
        </p:spPr>
      </p:cxnSp>
      <p:sp>
        <p:nvSpPr>
          <p:cNvPr id="669" name="Shape 669"/>
          <p:cNvSpPr txBox="1"/>
          <p:nvPr/>
        </p:nvSpPr>
        <p:spPr>
          <a:xfrm>
            <a:off x="3841750" y="4776103"/>
            <a:ext cx="1055096" cy="27699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200">
                <a:solidFill>
                  <a:schemeClr val="dk1"/>
                </a:solidFill>
                <a:latin typeface="Roboto"/>
                <a:ea typeface="Roboto"/>
                <a:cs typeface="Roboto"/>
                <a:sym typeface="Roboto"/>
              </a:rPr>
              <a:t>Function call</a:t>
            </a:r>
          </a:p>
        </p:txBody>
      </p:sp>
      <p:sp>
        <p:nvSpPr>
          <p:cNvPr id="670" name="Shape 670"/>
          <p:cNvSpPr txBox="1"/>
          <p:nvPr/>
        </p:nvSpPr>
        <p:spPr>
          <a:xfrm>
            <a:off x="3841751" y="5015814"/>
            <a:ext cx="1295547" cy="27699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200">
                <a:solidFill>
                  <a:schemeClr val="dk1"/>
                </a:solidFill>
                <a:latin typeface="Roboto"/>
                <a:ea typeface="Roboto"/>
                <a:cs typeface="Roboto"/>
                <a:sym typeface="Roboto"/>
              </a:rPr>
              <a:t>Socket interface</a:t>
            </a:r>
          </a:p>
        </p:txBody>
      </p:sp>
      <p:sp>
        <p:nvSpPr>
          <p:cNvPr id="671" name="Shape 671"/>
          <p:cNvSpPr txBox="1"/>
          <p:nvPr/>
        </p:nvSpPr>
        <p:spPr>
          <a:xfrm>
            <a:off x="3162300" y="4720539"/>
            <a:ext cx="385042" cy="24622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000">
                <a:solidFill>
                  <a:schemeClr val="dk1"/>
                </a:solidFill>
                <a:latin typeface="Roboto"/>
                <a:ea typeface="Roboto"/>
                <a:cs typeface="Roboto"/>
                <a:sym typeface="Roboto"/>
              </a:rPr>
              <a:t>(fc)</a:t>
            </a:r>
          </a:p>
        </p:txBody>
      </p:sp>
      <p:sp>
        <p:nvSpPr>
          <p:cNvPr id="672" name="Shape 672"/>
          <p:cNvSpPr txBox="1"/>
          <p:nvPr/>
        </p:nvSpPr>
        <p:spPr>
          <a:xfrm>
            <a:off x="3162300" y="4931678"/>
            <a:ext cx="369011" cy="24622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000">
                <a:solidFill>
                  <a:schemeClr val="dk1"/>
                </a:solidFill>
                <a:latin typeface="Roboto"/>
                <a:ea typeface="Roboto"/>
                <a:cs typeface="Roboto"/>
                <a:sym typeface="Roboto"/>
              </a:rPr>
              <a:t>(si)</a:t>
            </a:r>
          </a:p>
        </p:txBody>
      </p:sp>
      <p:cxnSp>
        <p:nvCxnSpPr>
          <p:cNvPr id="673" name="Shape 673"/>
          <p:cNvCxnSpPr/>
          <p:nvPr/>
        </p:nvCxnSpPr>
        <p:spPr>
          <a:xfrm>
            <a:off x="3028950" y="5349189"/>
            <a:ext cx="628649" cy="0"/>
          </a:xfrm>
          <a:prstGeom prst="straightConnector1">
            <a:avLst/>
          </a:prstGeom>
          <a:noFill/>
          <a:ln cap="flat" cmpd="sng" w="12700">
            <a:solidFill>
              <a:schemeClr val="dk1"/>
            </a:solidFill>
            <a:prstDash val="solid"/>
            <a:round/>
            <a:headEnd len="med" w="med" type="none"/>
            <a:tailEnd len="lg" w="lg" type="triangle"/>
          </a:ln>
        </p:spPr>
      </p:cxnSp>
      <p:sp>
        <p:nvSpPr>
          <p:cNvPr id="674" name="Shape 674"/>
          <p:cNvSpPr txBox="1"/>
          <p:nvPr/>
        </p:nvSpPr>
        <p:spPr>
          <a:xfrm>
            <a:off x="3841751" y="5255528"/>
            <a:ext cx="970137" cy="27699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200">
                <a:solidFill>
                  <a:schemeClr val="dk1"/>
                </a:solidFill>
                <a:latin typeface="Roboto"/>
                <a:ea typeface="Roboto"/>
                <a:cs typeface="Roboto"/>
                <a:sym typeface="Roboto"/>
              </a:rPr>
              <a:t>System call</a:t>
            </a:r>
          </a:p>
        </p:txBody>
      </p:sp>
      <p:sp>
        <p:nvSpPr>
          <p:cNvPr id="675" name="Shape 675"/>
          <p:cNvSpPr txBox="1"/>
          <p:nvPr/>
        </p:nvSpPr>
        <p:spPr>
          <a:xfrm>
            <a:off x="3143250" y="5174564"/>
            <a:ext cx="405880" cy="24622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000">
                <a:solidFill>
                  <a:schemeClr val="dk1"/>
                </a:solidFill>
                <a:latin typeface="Roboto"/>
                <a:ea typeface="Roboto"/>
                <a:cs typeface="Roboto"/>
                <a:sym typeface="Roboto"/>
              </a:rPr>
              <a:t>(sc)</a:t>
            </a:r>
          </a:p>
        </p:txBody>
      </p:sp>
      <p:cxnSp>
        <p:nvCxnSpPr>
          <p:cNvPr id="676" name="Shape 676"/>
          <p:cNvCxnSpPr/>
          <p:nvPr/>
        </p:nvCxnSpPr>
        <p:spPr>
          <a:xfrm>
            <a:off x="3028950" y="5612714"/>
            <a:ext cx="628649" cy="0"/>
          </a:xfrm>
          <a:prstGeom prst="straightConnector1">
            <a:avLst/>
          </a:prstGeom>
          <a:noFill/>
          <a:ln cap="flat" cmpd="sng" w="12700">
            <a:solidFill>
              <a:schemeClr val="dk1"/>
            </a:solidFill>
            <a:prstDash val="dash"/>
            <a:round/>
            <a:headEnd len="lg" w="lg" type="triangle"/>
            <a:tailEnd len="lg" w="lg" type="triangle"/>
          </a:ln>
        </p:spPr>
      </p:cxnSp>
      <p:sp>
        <p:nvSpPr>
          <p:cNvPr id="677" name="Shape 677"/>
          <p:cNvSpPr txBox="1"/>
          <p:nvPr/>
        </p:nvSpPr>
        <p:spPr>
          <a:xfrm>
            <a:off x="3841751" y="5541278"/>
            <a:ext cx="1252265" cy="27699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200">
                <a:solidFill>
                  <a:schemeClr val="dk1"/>
                </a:solidFill>
                <a:latin typeface="Roboto"/>
                <a:ea typeface="Roboto"/>
                <a:cs typeface="Roboto"/>
                <a:sym typeface="Roboto"/>
              </a:rPr>
              <a:t>Shared headers</a:t>
            </a:r>
          </a:p>
        </p:txBody>
      </p:sp>
      <p:sp>
        <p:nvSpPr>
          <p:cNvPr id="678" name="Shape 678"/>
          <p:cNvSpPr txBox="1"/>
          <p:nvPr/>
        </p:nvSpPr>
        <p:spPr>
          <a:xfrm>
            <a:off x="3143250" y="5458728"/>
            <a:ext cx="409086" cy="24622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000">
                <a:solidFill>
                  <a:schemeClr val="dk1"/>
                </a:solidFill>
                <a:latin typeface="Roboto"/>
                <a:ea typeface="Roboto"/>
                <a:cs typeface="Roboto"/>
                <a:sym typeface="Roboto"/>
              </a:rPr>
              <a:t>(sh)</a:t>
            </a:r>
          </a:p>
        </p:txBody>
      </p:sp>
      <p:cxnSp>
        <p:nvCxnSpPr>
          <p:cNvPr id="679" name="Shape 679"/>
          <p:cNvCxnSpPr/>
          <p:nvPr/>
        </p:nvCxnSpPr>
        <p:spPr>
          <a:xfrm>
            <a:off x="5319714" y="4926914"/>
            <a:ext cx="3767137" cy="0"/>
          </a:xfrm>
          <a:prstGeom prst="straightConnector1">
            <a:avLst/>
          </a:prstGeom>
          <a:noFill/>
          <a:ln cap="flat" cmpd="sng" w="12700">
            <a:solidFill>
              <a:schemeClr val="dk1"/>
            </a:solidFill>
            <a:prstDash val="solid"/>
            <a:round/>
            <a:headEnd len="med" w="med" type="none"/>
            <a:tailEnd len="med" w="med" type="none"/>
          </a:ln>
        </p:spPr>
      </p:cxnSp>
      <p:cxnSp>
        <p:nvCxnSpPr>
          <p:cNvPr id="680" name="Shape 680"/>
          <p:cNvCxnSpPr/>
          <p:nvPr/>
        </p:nvCxnSpPr>
        <p:spPr>
          <a:xfrm>
            <a:off x="5319714" y="3763276"/>
            <a:ext cx="3767137" cy="0"/>
          </a:xfrm>
          <a:prstGeom prst="straightConnector1">
            <a:avLst/>
          </a:prstGeom>
          <a:noFill/>
          <a:ln cap="flat" cmpd="sng" w="12700">
            <a:solidFill>
              <a:schemeClr val="dk1"/>
            </a:solidFill>
            <a:prstDash val="solid"/>
            <a:round/>
            <a:headEnd len="med" w="med" type="none"/>
            <a:tailEnd len="med" w="med" type="none"/>
          </a:ln>
        </p:spPr>
      </p:cxnSp>
      <p:sp>
        <p:nvSpPr>
          <p:cNvPr id="681" name="Shape 681"/>
          <p:cNvSpPr txBox="1"/>
          <p:nvPr/>
        </p:nvSpPr>
        <p:spPr>
          <a:xfrm>
            <a:off x="8402639" y="3079065"/>
            <a:ext cx="968535" cy="27699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1200">
                <a:solidFill>
                  <a:schemeClr val="dk1"/>
                </a:solidFill>
                <a:latin typeface="Roboto"/>
                <a:ea typeface="Roboto"/>
                <a:cs typeface="Roboto"/>
                <a:sym typeface="Roboto"/>
              </a:rPr>
              <a:t>User Space</a:t>
            </a:r>
          </a:p>
        </p:txBody>
      </p:sp>
      <p:sp>
        <p:nvSpPr>
          <p:cNvPr id="682" name="Shape 682"/>
          <p:cNvSpPr txBox="1"/>
          <p:nvPr/>
        </p:nvSpPr>
        <p:spPr>
          <a:xfrm>
            <a:off x="8402639" y="4099828"/>
            <a:ext cx="1096775" cy="27699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1200">
                <a:solidFill>
                  <a:schemeClr val="dk1"/>
                </a:solidFill>
                <a:latin typeface="Roboto"/>
                <a:ea typeface="Roboto"/>
                <a:cs typeface="Roboto"/>
                <a:sym typeface="Roboto"/>
              </a:rPr>
              <a:t>Kernel Space</a:t>
            </a:r>
          </a:p>
        </p:txBody>
      </p:sp>
      <p:sp>
        <p:nvSpPr>
          <p:cNvPr id="683" name="Shape 683"/>
          <p:cNvSpPr txBox="1"/>
          <p:nvPr/>
        </p:nvSpPr>
        <p:spPr>
          <a:xfrm>
            <a:off x="8402639" y="5279339"/>
            <a:ext cx="853118" cy="27699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1200">
                <a:solidFill>
                  <a:schemeClr val="dk1"/>
                </a:solidFill>
                <a:latin typeface="Roboto"/>
                <a:ea typeface="Roboto"/>
                <a:cs typeface="Roboto"/>
                <a:sym typeface="Roboto"/>
              </a:rPr>
              <a:t>Hardware</a:t>
            </a:r>
          </a:p>
        </p:txBody>
      </p:sp>
      <p:sp>
        <p:nvSpPr>
          <p:cNvPr id="684" name="Shape 684"/>
          <p:cNvSpPr/>
          <p:nvPr/>
        </p:nvSpPr>
        <p:spPr>
          <a:xfrm>
            <a:off x="5197476" y="1678890"/>
            <a:ext cx="4265612" cy="4340225"/>
          </a:xfrm>
          <a:prstGeom prst="rect">
            <a:avLst/>
          </a:prstGeom>
          <a:noFill/>
          <a:ln cap="flat" cmpd="sng" w="12700">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Roboto"/>
              <a:ea typeface="Roboto"/>
              <a:cs typeface="Roboto"/>
              <a:sym typeface="Roboto"/>
            </a:endParaRPr>
          </a:p>
        </p:txBody>
      </p:sp>
      <p:sp>
        <p:nvSpPr>
          <p:cNvPr id="685" name="Shape 685"/>
          <p:cNvSpPr txBox="1"/>
          <p:nvPr/>
        </p:nvSpPr>
        <p:spPr>
          <a:xfrm>
            <a:off x="5992812" y="2853639"/>
            <a:ext cx="2037736"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dk1"/>
                </a:solidFill>
                <a:latin typeface="Roboto"/>
                <a:ea typeface="Roboto"/>
                <a:cs typeface="Roboto"/>
                <a:sym typeface="Roboto"/>
              </a:rPr>
              <a:t>[Insert Components]</a:t>
            </a:r>
          </a:p>
        </p:txBody>
      </p:sp>
      <p:sp>
        <p:nvSpPr>
          <p:cNvPr id="686" name="Shape 686"/>
          <p:cNvSpPr txBox="1"/>
          <p:nvPr/>
        </p:nvSpPr>
        <p:spPr>
          <a:xfrm>
            <a:off x="5992812" y="4082364"/>
            <a:ext cx="2037736"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dk1"/>
                </a:solidFill>
                <a:latin typeface="Roboto"/>
                <a:ea typeface="Roboto"/>
                <a:cs typeface="Roboto"/>
                <a:sym typeface="Roboto"/>
              </a:rPr>
              <a:t>[Insert Components]</a:t>
            </a:r>
          </a:p>
        </p:txBody>
      </p:sp>
      <p:sp>
        <p:nvSpPr>
          <p:cNvPr id="687" name="Shape 687"/>
          <p:cNvSpPr txBox="1"/>
          <p:nvPr/>
        </p:nvSpPr>
        <p:spPr>
          <a:xfrm>
            <a:off x="5992812" y="5246003"/>
            <a:ext cx="2037736" cy="33855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600">
                <a:solidFill>
                  <a:schemeClr val="dk1"/>
                </a:solidFill>
                <a:latin typeface="Roboto"/>
                <a:ea typeface="Roboto"/>
                <a:cs typeface="Roboto"/>
                <a:sym typeface="Roboto"/>
              </a:rPr>
              <a:t>[Insert Components]</a:t>
            </a:r>
          </a:p>
        </p:txBody>
      </p:sp>
      <p:cxnSp>
        <p:nvCxnSpPr>
          <p:cNvPr id="688" name="Shape 688"/>
          <p:cNvCxnSpPr/>
          <p:nvPr/>
        </p:nvCxnSpPr>
        <p:spPr>
          <a:xfrm>
            <a:off x="6807200" y="3194951"/>
            <a:ext cx="0" cy="863599"/>
          </a:xfrm>
          <a:prstGeom prst="straightConnector1">
            <a:avLst/>
          </a:prstGeom>
          <a:noFill/>
          <a:ln cap="flat" cmpd="sng" w="9525">
            <a:solidFill>
              <a:schemeClr val="dk1"/>
            </a:solidFill>
            <a:prstDash val="solid"/>
            <a:round/>
            <a:headEnd len="lg" w="lg" type="triangle"/>
            <a:tailEnd len="lg" w="lg" type="triangle"/>
          </a:ln>
        </p:spPr>
      </p:cxnSp>
      <p:cxnSp>
        <p:nvCxnSpPr>
          <p:cNvPr id="689" name="Shape 689"/>
          <p:cNvCxnSpPr/>
          <p:nvPr/>
        </p:nvCxnSpPr>
        <p:spPr>
          <a:xfrm>
            <a:off x="6807200" y="4445903"/>
            <a:ext cx="0" cy="777875"/>
          </a:xfrm>
          <a:prstGeom prst="straightConnector1">
            <a:avLst/>
          </a:prstGeom>
          <a:noFill/>
          <a:ln cap="flat" cmpd="sng" w="9525">
            <a:solidFill>
              <a:schemeClr val="dk1"/>
            </a:solidFill>
            <a:prstDash val="solid"/>
            <a:round/>
            <a:headEnd len="lg" w="lg" type="triangle"/>
            <a:tailEnd len="lg" w="lg" type="triangle"/>
          </a:ln>
        </p:spPr>
      </p:cxnSp>
      <p:sp>
        <p:nvSpPr>
          <p:cNvPr id="690" name="Shape 690"/>
          <p:cNvSpPr txBox="1"/>
          <p:nvPr/>
        </p:nvSpPr>
        <p:spPr>
          <a:xfrm>
            <a:off x="6807200" y="3382278"/>
            <a:ext cx="1659429" cy="24622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i="1" lang="en-US" sz="1000">
                <a:solidFill>
                  <a:schemeClr val="dk1"/>
                </a:solidFill>
                <a:latin typeface="Roboto"/>
                <a:ea typeface="Roboto"/>
                <a:cs typeface="Roboto"/>
                <a:sym typeface="Roboto"/>
              </a:rPr>
              <a:t>[Insert interaction method]</a:t>
            </a:r>
          </a:p>
        </p:txBody>
      </p:sp>
      <p:sp>
        <p:nvSpPr>
          <p:cNvPr id="691" name="Shape 691"/>
          <p:cNvSpPr txBox="1"/>
          <p:nvPr/>
        </p:nvSpPr>
        <p:spPr>
          <a:xfrm>
            <a:off x="6807200" y="4447489"/>
            <a:ext cx="1659429" cy="24622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i="1" lang="en-US" sz="1000">
                <a:solidFill>
                  <a:schemeClr val="dk1"/>
                </a:solidFill>
                <a:latin typeface="Roboto"/>
                <a:ea typeface="Roboto"/>
                <a:cs typeface="Roboto"/>
                <a:sym typeface="Roboto"/>
              </a:rPr>
              <a:t>[Insert interaction method]</a:t>
            </a:r>
          </a:p>
        </p:txBody>
      </p:sp>
      <p:sp>
        <p:nvSpPr>
          <p:cNvPr id="692" name="Shape 692"/>
          <p:cNvSpPr txBox="1"/>
          <p:nvPr/>
        </p:nvSpPr>
        <p:spPr>
          <a:xfrm>
            <a:off x="246508" y="515302"/>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lang="en-US" sz="4000">
                <a:solidFill>
                  <a:schemeClr val="dk2"/>
                </a:solidFill>
                <a:latin typeface="Roboto"/>
                <a:ea typeface="Roboto"/>
                <a:cs typeface="Roboto"/>
                <a:sym typeface="Roboto"/>
              </a:rPr>
              <a:t>Architecture Review (Example Template)</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What is “Intellectual Property”?</a:t>
            </a:r>
          </a:p>
        </p:txBody>
      </p:sp>
      <p:sp>
        <p:nvSpPr>
          <p:cNvPr id="90" name="Shape 90"/>
          <p:cNvSpPr txBox="1"/>
          <p:nvPr>
            <p:ph idx="1" type="body"/>
          </p:nvPr>
        </p:nvSpPr>
        <p:spPr>
          <a:xfrm>
            <a:off x="623093" y="1600200"/>
            <a:ext cx="10945811" cy="4953000"/>
          </a:xfrm>
          <a:prstGeom prst="rect">
            <a:avLst/>
          </a:prstGeom>
          <a:noFill/>
          <a:ln>
            <a:noFill/>
          </a:ln>
        </p:spPr>
        <p:txBody>
          <a:bodyPr anchorCtr="0" anchor="t" bIns="45700" lIns="91425" rIns="91425" tIns="45700">
            <a:noAutofit/>
          </a:bodyPr>
          <a:lstStyle/>
          <a:p>
            <a:pPr indent="-182880" lvl="0" marL="182880" marR="0" rtl="0" algn="l">
              <a:spcBef>
                <a:spcPts val="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Copyright: protects original works of authorship </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Protects expression (not the underlying idea) </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It covers software, books, and similar works</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Patents: useful inventions that are novel and non-obvious </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Limited monopoly to incentivize innovation</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Trade secrets: protects valuable confidential information</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Trademarks: protects marks (word, logos, slogans, color, etc.) that identify</a:t>
            </a:r>
            <a:br>
              <a:rPr b="0" i="0" lang="en-US" sz="2400" u="none" cap="none" strike="noStrike">
                <a:solidFill>
                  <a:schemeClr val="dk1"/>
                </a:solidFill>
                <a:latin typeface="Roboto"/>
                <a:ea typeface="Roboto"/>
                <a:cs typeface="Roboto"/>
                <a:sym typeface="Roboto"/>
              </a:rPr>
            </a:br>
            <a:r>
              <a:rPr b="0" i="0" lang="en-US" sz="2400" u="none" cap="none" strike="noStrike">
                <a:solidFill>
                  <a:schemeClr val="dk1"/>
                </a:solidFill>
                <a:latin typeface="Roboto"/>
                <a:ea typeface="Roboto"/>
                <a:cs typeface="Roboto"/>
                <a:sym typeface="Roboto"/>
              </a:rPr>
              <a:t>the source of the product	</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Consumer and brand protection; avoid consumer confusion and brand dilution</a:t>
            </a:r>
          </a:p>
          <a:p>
            <a:pPr indent="-182880" lvl="0" marL="182880" marR="0" rtl="0" algn="l">
              <a:spcBef>
                <a:spcPts val="480"/>
              </a:spcBef>
              <a:spcAft>
                <a:spcPts val="0"/>
              </a:spcAft>
              <a:buClr>
                <a:schemeClr val="accent1"/>
              </a:buClr>
              <a:buSzPct val="85000"/>
              <a:buFont typeface="Arial"/>
              <a:buNone/>
            </a:pPr>
            <a:r>
              <a:t/>
            </a:r>
            <a:endParaRPr b="0" i="0" sz="2400" u="none" cap="none" strike="noStrike">
              <a:solidFill>
                <a:schemeClr val="dk1"/>
              </a:solidFill>
              <a:latin typeface="Roboto"/>
              <a:ea typeface="Roboto"/>
              <a:cs typeface="Roboto"/>
              <a:sym typeface="Roboto"/>
            </a:endParaRPr>
          </a:p>
          <a:p>
            <a:pPr indent="0" lvl="0" marL="0" marR="0" rtl="0" algn="ctr">
              <a:spcBef>
                <a:spcPts val="480"/>
              </a:spcBef>
              <a:spcAft>
                <a:spcPts val="0"/>
              </a:spcAft>
              <a:buClr>
                <a:schemeClr val="accent1"/>
              </a:buClr>
              <a:buSzPct val="25000"/>
              <a:buFont typeface="Arial"/>
              <a:buNone/>
            </a:pPr>
            <a:r>
              <a:rPr b="0" i="1" lang="en-US" sz="2400" u="none" cap="none" strike="noStrike">
                <a:solidFill>
                  <a:schemeClr val="dk1"/>
                </a:solidFill>
                <a:latin typeface="Roboto Condensed"/>
                <a:ea typeface="Roboto Condensed"/>
                <a:cs typeface="Roboto Condensed"/>
                <a:sym typeface="Roboto Condensed"/>
              </a:rPr>
              <a:t>This chapter will focus on copyright and patents,</a:t>
            </a:r>
            <a:br>
              <a:rPr b="0" i="1" lang="en-US" sz="2400" u="none" cap="none" strike="noStrike">
                <a:solidFill>
                  <a:schemeClr val="dk1"/>
                </a:solidFill>
                <a:latin typeface="Roboto Condensed"/>
                <a:ea typeface="Roboto Condensed"/>
                <a:cs typeface="Roboto Condensed"/>
                <a:sym typeface="Roboto Condensed"/>
              </a:rPr>
            </a:br>
            <a:r>
              <a:rPr b="0" i="1" lang="en-US" sz="2400" u="none" cap="none" strike="noStrike">
                <a:solidFill>
                  <a:schemeClr val="dk1"/>
                </a:solidFill>
                <a:latin typeface="Roboto Condensed"/>
                <a:ea typeface="Roboto Condensed"/>
                <a:cs typeface="Roboto Condensed"/>
                <a:sym typeface="Roboto Condensed"/>
              </a:rPr>
              <a:t>the areas most relevant to FOSS compliance.</a:t>
            </a:r>
          </a:p>
          <a:p>
            <a:pPr indent="-190500" lvl="1" marL="457200" marR="0" rtl="0" algn="l">
              <a:spcBef>
                <a:spcPts val="400"/>
              </a:spcBef>
              <a:buClr>
                <a:schemeClr val="accent1"/>
              </a:buClr>
              <a:buSzPct val="85000"/>
              <a:buFont typeface="Arial"/>
              <a:buNone/>
            </a:pPr>
            <a:r>
              <a:t/>
            </a:r>
            <a:endParaRPr b="0" i="0" sz="2000" u="none" cap="none" strike="noStrike">
              <a:solidFill>
                <a:schemeClr val="dk1"/>
              </a:solidFill>
              <a:latin typeface="Roboto"/>
              <a:ea typeface="Roboto"/>
              <a:cs typeface="Roboto"/>
              <a:sym typeface="Roboto"/>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7" name="Shape 697"/>
        <p:cNvGrpSpPr/>
        <p:nvPr/>
      </p:nvGrpSpPr>
      <p:grpSpPr>
        <a:xfrm>
          <a:off x="0" y="0"/>
          <a:ext cx="0" cy="0"/>
          <a:chOff x="0" y="0"/>
          <a:chExt cx="0" cy="0"/>
        </a:xfrm>
      </p:grpSpPr>
      <p:sp>
        <p:nvSpPr>
          <p:cNvPr id="698" name="Shape 698"/>
          <p:cNvSpPr/>
          <p:nvPr/>
        </p:nvSpPr>
        <p:spPr>
          <a:xfrm>
            <a:off x="3524193" y="946056"/>
            <a:ext cx="5094539" cy="2371724"/>
          </a:xfrm>
          <a:prstGeom prst="cloudCallout">
            <a:avLst>
              <a:gd fmla="val -653" name="adj1"/>
              <a:gd fmla="val 11648" name="adj2"/>
            </a:avLst>
          </a:prstGeom>
          <a:solidFill>
            <a:srgbClr val="DDDDDD"/>
          </a:solidFill>
          <a:ln>
            <a:noFill/>
          </a:ln>
        </p:spPr>
        <p:txBody>
          <a:bodyPr anchorCtr="0" anchor="t" bIns="45700" lIns="91425" rIns="91425" tIns="45700">
            <a:noAutofit/>
          </a:bodyPr>
          <a:lstStyle/>
          <a:p>
            <a:pPr indent="0" lvl="0" marL="0" marR="0" rtl="0" algn="ctr">
              <a:spcBef>
                <a:spcPts val="0"/>
              </a:spcBef>
              <a:buNone/>
            </a:pPr>
            <a:r>
              <a:t/>
            </a:r>
            <a:endParaRPr sz="1200">
              <a:solidFill>
                <a:schemeClr val="dk1"/>
              </a:solidFill>
              <a:latin typeface="Roboto"/>
              <a:ea typeface="Roboto"/>
              <a:cs typeface="Roboto"/>
              <a:sym typeface="Roboto"/>
            </a:endParaRPr>
          </a:p>
        </p:txBody>
      </p:sp>
      <p:cxnSp>
        <p:nvCxnSpPr>
          <p:cNvPr id="699" name="Shape 699"/>
          <p:cNvCxnSpPr>
            <a:stCxn id="698" idx="2"/>
          </p:cNvCxnSpPr>
          <p:nvPr/>
        </p:nvCxnSpPr>
        <p:spPr>
          <a:xfrm>
            <a:off x="8614487" y="2131919"/>
            <a:ext cx="538200" cy="0"/>
          </a:xfrm>
          <a:prstGeom prst="straightConnector1">
            <a:avLst/>
          </a:prstGeom>
          <a:noFill/>
          <a:ln cap="flat" cmpd="sng" w="9525">
            <a:solidFill>
              <a:schemeClr val="dk1"/>
            </a:solidFill>
            <a:prstDash val="solid"/>
            <a:round/>
            <a:headEnd len="med" w="med" type="none"/>
            <a:tailEnd len="lg" w="lg" type="triangle"/>
          </a:ln>
        </p:spPr>
      </p:cxnSp>
      <p:sp>
        <p:nvSpPr>
          <p:cNvPr id="700" name="Shape 700"/>
          <p:cNvSpPr/>
          <p:nvPr/>
        </p:nvSpPr>
        <p:spPr>
          <a:xfrm rot="10800000">
            <a:off x="5227158" y="1166633"/>
            <a:ext cx="346335" cy="1745707"/>
          </a:xfrm>
          <a:prstGeom prst="rect">
            <a:avLst/>
          </a:prstGeom>
          <a:gradFill>
            <a:gsLst>
              <a:gs pos="0">
                <a:srgbClr val="95E5FF"/>
              </a:gs>
              <a:gs pos="35001">
                <a:srgbClr val="B4EBFF"/>
              </a:gs>
              <a:gs pos="100000">
                <a:srgbClr val="E0F7FF"/>
              </a:gs>
            </a:gsLst>
            <a:lin ang="16200000" scaled="0"/>
          </a:gradFill>
          <a:ln cap="flat" cmpd="sng" w="9525">
            <a:solidFill>
              <a:srgbClr val="55B4E5"/>
            </a:solidFill>
            <a:prstDash val="solid"/>
            <a:miter/>
            <a:headEnd len="med" w="med" type="none"/>
            <a:tailEnd len="med" w="med" type="none"/>
          </a:ln>
          <a:effectLst>
            <a:outerShdw blurRad="63500" rotWithShape="0" dir="5400000" dist="20000">
              <a:srgbClr val="000000">
                <a:alpha val="37647"/>
              </a:srgbClr>
            </a:outerShdw>
          </a:effectLst>
        </p:spPr>
        <p:txBody>
          <a:bodyPr anchorCtr="0" anchor="ctr" bIns="91425" lIns="91425" rIns="91425" tIns="91425">
            <a:noAutofit/>
          </a:bodyPr>
          <a:lstStyle/>
          <a:p>
            <a:pPr lvl="0">
              <a:spcBef>
                <a:spcPts val="0"/>
              </a:spcBef>
              <a:buNone/>
            </a:pPr>
            <a:r>
              <a:t/>
            </a:r>
            <a:endParaRPr/>
          </a:p>
        </p:txBody>
      </p:sp>
      <p:sp>
        <p:nvSpPr>
          <p:cNvPr id="701" name="Shape 701"/>
          <p:cNvSpPr txBox="1"/>
          <p:nvPr/>
        </p:nvSpPr>
        <p:spPr>
          <a:xfrm rot="-5400000">
            <a:off x="4518500" y="1839010"/>
            <a:ext cx="1745707" cy="346335"/>
          </a:xfrm>
          <a:prstGeom prst="rect">
            <a:avLst/>
          </a:prstGeom>
          <a:noFill/>
          <a:ln>
            <a:noFill/>
          </a:ln>
        </p:spPr>
        <p:txBody>
          <a:bodyPr anchorCtr="1" anchor="ctr" bIns="45700" lIns="91425" rIns="91425" tIns="45700">
            <a:noAutofit/>
          </a:bodyPr>
          <a:lstStyle/>
          <a:p>
            <a:pPr indent="0" lvl="0" marL="0" marR="0" rtl="0" algn="ctr">
              <a:spcBef>
                <a:spcPts val="0"/>
              </a:spcBef>
              <a:buSzPct val="25000"/>
              <a:buNone/>
            </a:pPr>
            <a:r>
              <a:rPr b="1" lang="en-US" sz="1050">
                <a:solidFill>
                  <a:srgbClr val="000000"/>
                </a:solidFill>
                <a:latin typeface="Roboto"/>
                <a:ea typeface="Roboto"/>
                <a:cs typeface="Roboto"/>
                <a:sym typeface="Roboto"/>
              </a:rPr>
              <a:t>Reviews</a:t>
            </a:r>
          </a:p>
        </p:txBody>
      </p:sp>
      <p:sp>
        <p:nvSpPr>
          <p:cNvPr id="702" name="Shape 702"/>
          <p:cNvSpPr/>
          <p:nvPr/>
        </p:nvSpPr>
        <p:spPr>
          <a:xfrm rot="-5400000">
            <a:off x="3386842" y="1856756"/>
            <a:ext cx="1182711" cy="36966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200">
                <a:solidFill>
                  <a:srgbClr val="000000"/>
                </a:solidFill>
                <a:latin typeface="Roboto"/>
                <a:ea typeface="Roboto"/>
                <a:cs typeface="Roboto"/>
                <a:sym typeface="Roboto"/>
              </a:rPr>
              <a:t>identification</a:t>
            </a:r>
          </a:p>
        </p:txBody>
      </p:sp>
      <p:sp>
        <p:nvSpPr>
          <p:cNvPr id="703" name="Shape 703"/>
          <p:cNvSpPr/>
          <p:nvPr/>
        </p:nvSpPr>
        <p:spPr>
          <a:xfrm rot="-5400000">
            <a:off x="3861198" y="1842051"/>
            <a:ext cx="1174308" cy="36966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200">
                <a:solidFill>
                  <a:srgbClr val="000000"/>
                </a:solidFill>
                <a:latin typeface="Roboto"/>
                <a:ea typeface="Roboto"/>
                <a:cs typeface="Roboto"/>
                <a:sym typeface="Roboto"/>
              </a:rPr>
              <a:t>Audit</a:t>
            </a:r>
          </a:p>
        </p:txBody>
      </p:sp>
      <p:sp>
        <p:nvSpPr>
          <p:cNvPr id="704" name="Shape 704"/>
          <p:cNvSpPr/>
          <p:nvPr/>
        </p:nvSpPr>
        <p:spPr>
          <a:xfrm rot="-5400000">
            <a:off x="4314458" y="1838900"/>
            <a:ext cx="1172207" cy="36966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200">
                <a:solidFill>
                  <a:srgbClr val="000000"/>
                </a:solidFill>
                <a:latin typeface="Roboto"/>
                <a:ea typeface="Roboto"/>
                <a:cs typeface="Roboto"/>
                <a:sym typeface="Roboto"/>
              </a:rPr>
              <a:t>Resolve Issues</a:t>
            </a:r>
          </a:p>
        </p:txBody>
      </p:sp>
      <p:sp>
        <p:nvSpPr>
          <p:cNvPr id="705" name="Shape 705"/>
          <p:cNvSpPr/>
          <p:nvPr/>
        </p:nvSpPr>
        <p:spPr>
          <a:xfrm rot="-5400000">
            <a:off x="5315780" y="1851504"/>
            <a:ext cx="1172207" cy="36966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200">
                <a:solidFill>
                  <a:srgbClr val="000000"/>
                </a:solidFill>
                <a:latin typeface="Roboto"/>
                <a:ea typeface="Roboto"/>
                <a:cs typeface="Roboto"/>
                <a:sym typeface="Roboto"/>
              </a:rPr>
              <a:t>Approvals</a:t>
            </a:r>
          </a:p>
        </p:txBody>
      </p:sp>
      <p:sp>
        <p:nvSpPr>
          <p:cNvPr id="706" name="Shape 706"/>
          <p:cNvSpPr/>
          <p:nvPr/>
        </p:nvSpPr>
        <p:spPr>
          <a:xfrm rot="-5400000">
            <a:off x="5762913" y="1847303"/>
            <a:ext cx="1168006" cy="36966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200">
                <a:solidFill>
                  <a:srgbClr val="000000"/>
                </a:solidFill>
                <a:latin typeface="Roboto"/>
                <a:ea typeface="Roboto"/>
                <a:cs typeface="Roboto"/>
                <a:sym typeface="Roboto"/>
              </a:rPr>
              <a:t>Registration</a:t>
            </a:r>
          </a:p>
        </p:txBody>
      </p:sp>
      <p:sp>
        <p:nvSpPr>
          <p:cNvPr id="707" name="Shape 707"/>
          <p:cNvSpPr/>
          <p:nvPr/>
        </p:nvSpPr>
        <p:spPr>
          <a:xfrm rot="-5400000">
            <a:off x="6207638" y="1838900"/>
            <a:ext cx="1172207" cy="36966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200">
                <a:solidFill>
                  <a:srgbClr val="000000"/>
                </a:solidFill>
                <a:latin typeface="Roboto"/>
                <a:ea typeface="Roboto"/>
                <a:cs typeface="Roboto"/>
                <a:sym typeface="Roboto"/>
              </a:rPr>
              <a:t>Notices</a:t>
            </a:r>
          </a:p>
        </p:txBody>
      </p:sp>
      <p:sp>
        <p:nvSpPr>
          <p:cNvPr id="708" name="Shape 708"/>
          <p:cNvSpPr/>
          <p:nvPr/>
        </p:nvSpPr>
        <p:spPr>
          <a:xfrm rot="-5400000">
            <a:off x="6654465" y="1838900"/>
            <a:ext cx="1172207" cy="36966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200">
                <a:solidFill>
                  <a:srgbClr val="000000"/>
                </a:solidFill>
                <a:latin typeface="Roboto"/>
                <a:ea typeface="Roboto"/>
                <a:cs typeface="Roboto"/>
                <a:sym typeface="Roboto"/>
              </a:rPr>
              <a:t>Verifications</a:t>
            </a:r>
          </a:p>
        </p:txBody>
      </p:sp>
      <p:sp>
        <p:nvSpPr>
          <p:cNvPr id="709" name="Shape 709"/>
          <p:cNvSpPr/>
          <p:nvPr/>
        </p:nvSpPr>
        <p:spPr>
          <a:xfrm rot="-5400000">
            <a:off x="7101291" y="1832597"/>
            <a:ext cx="1172207" cy="36966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200">
                <a:solidFill>
                  <a:srgbClr val="000000"/>
                </a:solidFill>
                <a:latin typeface="Roboto"/>
                <a:ea typeface="Roboto"/>
                <a:cs typeface="Roboto"/>
                <a:sym typeface="Roboto"/>
              </a:rPr>
              <a:t>Distribution</a:t>
            </a:r>
          </a:p>
        </p:txBody>
      </p:sp>
      <p:sp>
        <p:nvSpPr>
          <p:cNvPr id="710" name="Shape 710"/>
          <p:cNvSpPr/>
          <p:nvPr/>
        </p:nvSpPr>
        <p:spPr>
          <a:xfrm rot="-5400000">
            <a:off x="7555295" y="1834698"/>
            <a:ext cx="1172207" cy="36966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200">
                <a:solidFill>
                  <a:srgbClr val="000000"/>
                </a:solidFill>
                <a:latin typeface="Roboto"/>
                <a:ea typeface="Roboto"/>
                <a:cs typeface="Roboto"/>
                <a:sym typeface="Roboto"/>
              </a:rPr>
              <a:t>Verifications</a:t>
            </a:r>
          </a:p>
        </p:txBody>
      </p:sp>
      <p:cxnSp>
        <p:nvCxnSpPr>
          <p:cNvPr id="711" name="Shape 711"/>
          <p:cNvCxnSpPr/>
          <p:nvPr/>
        </p:nvCxnSpPr>
        <p:spPr>
          <a:xfrm>
            <a:off x="3782599" y="2040537"/>
            <a:ext cx="0" cy="0"/>
          </a:xfrm>
          <a:prstGeom prst="straightConnector1">
            <a:avLst/>
          </a:prstGeom>
          <a:noFill/>
          <a:ln cap="flat" cmpd="sng" w="9525">
            <a:solidFill>
              <a:schemeClr val="dk1"/>
            </a:solidFill>
            <a:prstDash val="solid"/>
            <a:round/>
            <a:headEnd len="med" w="med" type="none"/>
            <a:tailEnd len="med" w="med" type="none"/>
          </a:ln>
        </p:spPr>
      </p:cxnSp>
      <p:sp>
        <p:nvSpPr>
          <p:cNvPr id="712" name="Shape 712"/>
          <p:cNvSpPr txBox="1"/>
          <p:nvPr/>
        </p:nvSpPr>
        <p:spPr>
          <a:xfrm>
            <a:off x="6132094" y="3735387"/>
            <a:ext cx="5434430" cy="2833686"/>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SzPct val="25000"/>
              <a:buNone/>
            </a:pPr>
            <a:r>
              <a:rPr b="0" i="0" lang="en-US" sz="1800" u="sng" cap="none" strike="noStrike">
                <a:solidFill>
                  <a:srgbClr val="0070C0"/>
                </a:solidFill>
                <a:latin typeface="Roboto"/>
                <a:ea typeface="Roboto"/>
                <a:cs typeface="Roboto"/>
                <a:sym typeface="Roboto"/>
              </a:rPr>
              <a:t>Outcome: </a:t>
            </a:r>
          </a:p>
          <a:p>
            <a:pPr indent="-228600" lvl="0" marL="228600" marR="0" rtl="0" algn="l">
              <a:lnSpc>
                <a:spcPct val="90000"/>
              </a:lnSpc>
              <a:spcBef>
                <a:spcPts val="1000"/>
              </a:spcBef>
              <a:spcAft>
                <a:spcPts val="0"/>
              </a:spcAft>
              <a:buClr>
                <a:schemeClr val="dk1"/>
              </a:buClr>
              <a:buSzPct val="100000"/>
              <a:buFont typeface="Arial"/>
              <a:buChar char="•"/>
            </a:pPr>
            <a:r>
              <a:rPr lang="en-US" sz="1600">
                <a:solidFill>
                  <a:schemeClr val="dk1"/>
                </a:solidFill>
                <a:latin typeface="Roboto"/>
                <a:ea typeface="Roboto"/>
                <a:cs typeface="Roboto"/>
                <a:sym typeface="Roboto"/>
              </a:rPr>
              <a:t>Ensure the software in the audit report conforms with FOSS policies </a:t>
            </a:r>
          </a:p>
          <a:p>
            <a:pPr indent="-228600" lvl="0" marL="228600" marR="0" rtl="0" algn="l">
              <a:lnSpc>
                <a:spcPct val="90000"/>
              </a:lnSpc>
              <a:spcBef>
                <a:spcPts val="1000"/>
              </a:spcBef>
              <a:spcAft>
                <a:spcPts val="0"/>
              </a:spcAft>
              <a:buClr>
                <a:schemeClr val="dk1"/>
              </a:buClr>
              <a:buSzPct val="100000"/>
              <a:buFont typeface="Arial"/>
              <a:buChar char="•"/>
            </a:pPr>
            <a:r>
              <a:rPr lang="en-US" sz="1600">
                <a:solidFill>
                  <a:schemeClr val="dk1"/>
                </a:solidFill>
                <a:latin typeface="Roboto"/>
                <a:ea typeface="Roboto"/>
                <a:cs typeface="Roboto"/>
                <a:sym typeface="Roboto"/>
              </a:rPr>
              <a:t>Preserve audit report findings and mark resolved issues as ready for the next step (i.e. Approval)</a:t>
            </a:r>
          </a:p>
          <a:p>
            <a:pPr indent="0" lvl="0" marL="685800" marR="0" rtl="0" algn="l">
              <a:spcBef>
                <a:spcPts val="0"/>
              </a:spcBef>
              <a:buNone/>
            </a:pPr>
            <a:r>
              <a:t/>
            </a:r>
            <a:endParaRPr sz="1600">
              <a:solidFill>
                <a:schemeClr val="dk1"/>
              </a:solidFill>
              <a:latin typeface="Roboto"/>
              <a:ea typeface="Roboto"/>
              <a:cs typeface="Roboto"/>
              <a:sym typeface="Roboto"/>
            </a:endParaRPr>
          </a:p>
          <a:p>
            <a:pPr indent="0" lvl="0" marL="685800" marR="0" rtl="0" algn="l">
              <a:spcBef>
                <a:spcPts val="0"/>
              </a:spcBef>
              <a:buNone/>
            </a:pPr>
            <a:r>
              <a:t/>
            </a:r>
            <a:endParaRPr sz="1600">
              <a:solidFill>
                <a:schemeClr val="dk1"/>
              </a:solidFill>
              <a:latin typeface="Roboto"/>
              <a:ea typeface="Roboto"/>
              <a:cs typeface="Roboto"/>
              <a:sym typeface="Roboto"/>
            </a:endParaRPr>
          </a:p>
          <a:p>
            <a:pPr indent="0" lvl="0" marL="685800" marR="0" rtl="0" algn="l">
              <a:spcBef>
                <a:spcPts val="0"/>
              </a:spcBef>
              <a:buNone/>
            </a:pPr>
            <a:r>
              <a:t/>
            </a:r>
            <a:endParaRPr sz="1600">
              <a:solidFill>
                <a:schemeClr val="dk1"/>
              </a:solidFill>
              <a:latin typeface="Roboto"/>
              <a:ea typeface="Roboto"/>
              <a:cs typeface="Roboto"/>
              <a:sym typeface="Roboto"/>
            </a:endParaRPr>
          </a:p>
        </p:txBody>
      </p:sp>
      <p:sp>
        <p:nvSpPr>
          <p:cNvPr id="713" name="Shape 713"/>
          <p:cNvSpPr txBox="1"/>
          <p:nvPr/>
        </p:nvSpPr>
        <p:spPr>
          <a:xfrm>
            <a:off x="498475" y="3781425"/>
            <a:ext cx="5357522" cy="277177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SzPct val="25000"/>
              <a:buNone/>
            </a:pPr>
            <a:r>
              <a:rPr b="0" i="0" lang="en-US" sz="1800" u="sng" cap="none" strike="noStrike">
                <a:solidFill>
                  <a:srgbClr val="0070C0"/>
                </a:solidFill>
                <a:latin typeface="Roboto"/>
                <a:ea typeface="Roboto"/>
                <a:cs typeface="Roboto"/>
                <a:sym typeface="Roboto"/>
              </a:rPr>
              <a:t>Steps: </a:t>
            </a:r>
          </a:p>
          <a:p>
            <a:pPr indent="-285750" lvl="0" marL="285750" marR="0" rtl="0" algn="l">
              <a:lnSpc>
                <a:spcPct val="90000"/>
              </a:lnSpc>
              <a:spcBef>
                <a:spcPts val="1000"/>
              </a:spcBef>
              <a:spcAft>
                <a:spcPts val="0"/>
              </a:spcAft>
              <a:buClr>
                <a:schemeClr val="dk1"/>
              </a:buClr>
              <a:buSzPct val="100000"/>
              <a:buFont typeface="Arial"/>
              <a:buChar char="•"/>
            </a:pPr>
            <a:r>
              <a:rPr lang="en-US" sz="1600">
                <a:solidFill>
                  <a:schemeClr val="dk1"/>
                </a:solidFill>
                <a:latin typeface="Roboto"/>
                <a:ea typeface="Roboto"/>
                <a:cs typeface="Roboto"/>
                <a:sym typeface="Roboto"/>
              </a:rPr>
              <a:t>Include appropriate authority levels in review staff</a:t>
            </a:r>
          </a:p>
          <a:p>
            <a:pPr indent="-285750" lvl="0" marL="285750" marR="0" rtl="0" algn="l">
              <a:lnSpc>
                <a:spcPct val="90000"/>
              </a:lnSpc>
              <a:spcBef>
                <a:spcPts val="1000"/>
              </a:spcBef>
              <a:spcAft>
                <a:spcPts val="0"/>
              </a:spcAft>
              <a:buClr>
                <a:schemeClr val="dk1"/>
              </a:buClr>
              <a:buSzPct val="100000"/>
              <a:buFont typeface="Arial"/>
              <a:buChar char="•"/>
            </a:pPr>
            <a:r>
              <a:rPr lang="en-US" sz="1600">
                <a:solidFill>
                  <a:schemeClr val="dk1"/>
                </a:solidFill>
                <a:latin typeface="Roboto"/>
                <a:ea typeface="Roboto"/>
                <a:cs typeface="Roboto"/>
                <a:sym typeface="Roboto"/>
              </a:rPr>
              <a:t>Conduct review with reference to your FOSS policy</a:t>
            </a:r>
          </a:p>
        </p:txBody>
      </p:sp>
      <p:sp>
        <p:nvSpPr>
          <p:cNvPr id="714" name="Shape 714"/>
          <p:cNvSpPr/>
          <p:nvPr/>
        </p:nvSpPr>
        <p:spPr>
          <a:xfrm>
            <a:off x="246509" y="3279701"/>
            <a:ext cx="11945491" cy="461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400">
                <a:solidFill>
                  <a:schemeClr val="dk1"/>
                </a:solidFill>
                <a:latin typeface="Roboto"/>
                <a:ea typeface="Roboto"/>
                <a:cs typeface="Roboto"/>
                <a:sym typeface="Roboto"/>
              </a:rPr>
              <a:t>Review the resolved issues to confirm it matches your FOSS policy</a:t>
            </a:r>
          </a:p>
        </p:txBody>
      </p:sp>
      <p:sp>
        <p:nvSpPr>
          <p:cNvPr id="715" name="Shape 715"/>
          <p:cNvSpPr txBox="1"/>
          <p:nvPr/>
        </p:nvSpPr>
        <p:spPr>
          <a:xfrm>
            <a:off x="246508" y="515302"/>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lang="en-US" sz="4000">
                <a:solidFill>
                  <a:schemeClr val="dk2"/>
                </a:solidFill>
                <a:latin typeface="Roboto"/>
                <a:ea typeface="Roboto"/>
                <a:cs typeface="Roboto"/>
                <a:sym typeface="Roboto"/>
              </a:rPr>
              <a:t>Performing Reviews</a:t>
            </a:r>
          </a:p>
        </p:txBody>
      </p:sp>
      <p:sp>
        <p:nvSpPr>
          <p:cNvPr id="716" name="Shape 716"/>
          <p:cNvSpPr/>
          <p:nvPr/>
        </p:nvSpPr>
        <p:spPr>
          <a:xfrm>
            <a:off x="2343400" y="1899853"/>
            <a:ext cx="855600" cy="468300"/>
          </a:xfrm>
          <a:prstGeom prst="rect">
            <a:avLst/>
          </a:prstGeom>
          <a:solidFill>
            <a:schemeClr val="lt1"/>
          </a:solidFill>
          <a:ln cap="flat" cmpd="sng" w="9525">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ctr">
              <a:lnSpc>
                <a:spcPct val="65000"/>
              </a:lnSpc>
              <a:spcBef>
                <a:spcPts val="0"/>
              </a:spcBef>
              <a:buSzPct val="25000"/>
              <a:buNone/>
            </a:pPr>
            <a:r>
              <a:rPr b="1" lang="en-US" sz="1100">
                <a:solidFill>
                  <a:srgbClr val="000000"/>
                </a:solidFill>
                <a:latin typeface="Roboto"/>
                <a:ea typeface="Roboto"/>
                <a:cs typeface="Roboto"/>
                <a:sym typeface="Roboto"/>
              </a:rPr>
              <a:t>Incoming: </a:t>
            </a:r>
          </a:p>
          <a:p>
            <a:pPr indent="0" lvl="0" marL="0" marR="0" rtl="0" algn="ctr">
              <a:lnSpc>
                <a:spcPct val="65000"/>
              </a:lnSpc>
              <a:spcBef>
                <a:spcPts val="0"/>
              </a:spcBef>
              <a:buSzPct val="25000"/>
              <a:buNone/>
            </a:pPr>
            <a:r>
              <a:rPr b="1" lang="en-US" sz="1100">
                <a:solidFill>
                  <a:srgbClr val="000000"/>
                </a:solidFill>
                <a:latin typeface="Roboto"/>
                <a:ea typeface="Roboto"/>
                <a:cs typeface="Roboto"/>
                <a:sym typeface="Roboto"/>
              </a:rPr>
              <a:t>FOSS</a:t>
            </a:r>
          </a:p>
        </p:txBody>
      </p:sp>
      <p:cxnSp>
        <p:nvCxnSpPr>
          <p:cNvPr id="717" name="Shape 717"/>
          <p:cNvCxnSpPr>
            <a:stCxn id="716" idx="3"/>
          </p:cNvCxnSpPr>
          <p:nvPr/>
        </p:nvCxnSpPr>
        <p:spPr>
          <a:xfrm>
            <a:off x="3199000" y="2134003"/>
            <a:ext cx="325200" cy="0"/>
          </a:xfrm>
          <a:prstGeom prst="straightConnector1">
            <a:avLst/>
          </a:prstGeom>
          <a:noFill/>
          <a:ln cap="flat" cmpd="sng" w="9525">
            <a:solidFill>
              <a:schemeClr val="dk1"/>
            </a:solidFill>
            <a:prstDash val="solid"/>
            <a:round/>
            <a:headEnd len="med" w="med" type="none"/>
            <a:tailEnd len="lg" w="lg" type="triangle"/>
          </a:ln>
        </p:spPr>
      </p:cxnSp>
      <p:sp>
        <p:nvSpPr>
          <p:cNvPr id="718" name="Shape 718"/>
          <p:cNvSpPr/>
          <p:nvPr/>
        </p:nvSpPr>
        <p:spPr>
          <a:xfrm>
            <a:off x="9169625" y="1899850"/>
            <a:ext cx="1319700" cy="468300"/>
          </a:xfrm>
          <a:prstGeom prst="rect">
            <a:avLst/>
          </a:prstGeom>
          <a:solidFill>
            <a:schemeClr val="lt1"/>
          </a:solidFill>
          <a:ln cap="flat" cmpd="sng" w="9525">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ctr">
              <a:lnSpc>
                <a:spcPct val="70000"/>
              </a:lnSpc>
              <a:spcBef>
                <a:spcPts val="0"/>
              </a:spcBef>
              <a:buSzPct val="25000"/>
              <a:buNone/>
            </a:pPr>
            <a:r>
              <a:rPr b="1" lang="en-US" sz="1100">
                <a:solidFill>
                  <a:srgbClr val="000000"/>
                </a:solidFill>
                <a:latin typeface="Roboto"/>
                <a:ea typeface="Roboto"/>
                <a:cs typeface="Roboto"/>
                <a:sym typeface="Roboto"/>
              </a:rPr>
              <a:t>Outgoing: </a:t>
            </a:r>
          </a:p>
          <a:p>
            <a:pPr indent="0" lvl="0" marL="0" marR="0" rtl="0" algn="ctr">
              <a:lnSpc>
                <a:spcPct val="70000"/>
              </a:lnSpc>
              <a:spcBef>
                <a:spcPts val="0"/>
              </a:spcBef>
              <a:buSzPct val="25000"/>
              <a:buNone/>
            </a:pPr>
            <a:r>
              <a:rPr b="1" lang="en-US" sz="1100">
                <a:solidFill>
                  <a:srgbClr val="000000"/>
                </a:solidFill>
                <a:latin typeface="Roboto"/>
                <a:ea typeface="Roboto"/>
                <a:cs typeface="Roboto"/>
                <a:sym typeface="Roboto"/>
              </a:rPr>
              <a:t>FOSS + Mods</a:t>
            </a: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3" name="Shape 723"/>
        <p:cNvGrpSpPr/>
        <p:nvPr/>
      </p:nvGrpSpPr>
      <p:grpSpPr>
        <a:xfrm>
          <a:off x="0" y="0"/>
          <a:ext cx="0" cy="0"/>
          <a:chOff x="0" y="0"/>
          <a:chExt cx="0" cy="0"/>
        </a:xfrm>
      </p:grpSpPr>
      <p:sp>
        <p:nvSpPr>
          <p:cNvPr id="724" name="Shape 724"/>
          <p:cNvSpPr txBox="1"/>
          <p:nvPr>
            <p:ph idx="4294967295" type="body"/>
          </p:nvPr>
        </p:nvSpPr>
        <p:spPr>
          <a:xfrm>
            <a:off x="0" y="1446212"/>
            <a:ext cx="8458200" cy="2738437"/>
          </a:xfrm>
          <a:prstGeom prst="rect">
            <a:avLst/>
          </a:prstGeom>
          <a:noFill/>
          <a:ln>
            <a:noFill/>
          </a:ln>
        </p:spPr>
        <p:txBody>
          <a:bodyPr anchorCtr="0" anchor="t" bIns="216000" lIns="252000" rIns="180000" tIns="180000">
            <a:noAutofit/>
          </a:bodyPr>
          <a:lstStyle/>
          <a:p>
            <a:pPr indent="-182880" lvl="0" marL="182880" marR="0" rtl="0" algn="l">
              <a:lnSpc>
                <a:spcPct val="100000"/>
              </a:lnSpc>
              <a:spcBef>
                <a:spcPts val="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Based on the results of the software audit and review in previous steps, software may or may not be approved for use</a:t>
            </a:r>
          </a:p>
          <a:p>
            <a:pPr indent="-182880" lvl="0" marL="182880" marR="0" rtl="0" algn="l">
              <a:lnSpc>
                <a:spcPct val="100000"/>
              </a:lnSpc>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The approval should specify versions of approved FOSS components, the approved usage model for the component, and any other applicable obligations under the FOSS license</a:t>
            </a:r>
          </a:p>
          <a:p>
            <a:pPr indent="-182880" lvl="0" marL="182880" marR="0" rtl="0" algn="l">
              <a:lnSpc>
                <a:spcPct val="100000"/>
              </a:lnSpc>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Approvals should be made at appropriate authority levels</a:t>
            </a:r>
          </a:p>
          <a:p>
            <a:pPr indent="-182880" lvl="0" marL="182880" marR="0" rtl="0" algn="l">
              <a:lnSpc>
                <a:spcPct val="100000"/>
              </a:lnSpc>
              <a:spcBef>
                <a:spcPts val="400"/>
              </a:spcBef>
              <a:buClr>
                <a:schemeClr val="accent1"/>
              </a:buClr>
              <a:buSzPct val="85000"/>
              <a:buFont typeface="Arial"/>
              <a:buNone/>
            </a:pPr>
            <a:r>
              <a:t/>
            </a:r>
            <a:endParaRPr b="0" i="0" sz="2000" u="none" cap="none" strike="noStrike">
              <a:solidFill>
                <a:schemeClr val="dk1"/>
              </a:solidFill>
              <a:latin typeface="Roboto"/>
              <a:ea typeface="Roboto"/>
              <a:cs typeface="Roboto"/>
              <a:sym typeface="Roboto"/>
            </a:endParaRPr>
          </a:p>
        </p:txBody>
      </p:sp>
      <p:sp>
        <p:nvSpPr>
          <p:cNvPr id="725" name="Shape 725"/>
          <p:cNvSpPr/>
          <p:nvPr/>
        </p:nvSpPr>
        <p:spPr>
          <a:xfrm>
            <a:off x="3946614" y="4688548"/>
            <a:ext cx="4506911" cy="1792286"/>
          </a:xfrm>
          <a:prstGeom prst="cloudCallout">
            <a:avLst>
              <a:gd fmla="val -653" name="adj1"/>
              <a:gd fmla="val 11648" name="adj2"/>
            </a:avLst>
          </a:prstGeom>
          <a:solidFill>
            <a:srgbClr val="DDDDDD"/>
          </a:solidFill>
          <a:ln>
            <a:noFill/>
          </a:ln>
        </p:spPr>
        <p:txBody>
          <a:bodyPr anchorCtr="0" anchor="t" bIns="45700" lIns="91425" rIns="91425" tIns="45700">
            <a:noAutofit/>
          </a:bodyPr>
          <a:lstStyle/>
          <a:p>
            <a:pPr indent="0" lvl="0" marL="0" marR="0" rtl="0" algn="ctr">
              <a:spcBef>
                <a:spcPts val="0"/>
              </a:spcBef>
              <a:buNone/>
            </a:pPr>
            <a:r>
              <a:t/>
            </a:r>
            <a:endParaRPr sz="1100">
              <a:solidFill>
                <a:schemeClr val="dk1"/>
              </a:solidFill>
              <a:latin typeface="Roboto"/>
              <a:ea typeface="Roboto"/>
              <a:cs typeface="Roboto"/>
              <a:sym typeface="Roboto"/>
            </a:endParaRPr>
          </a:p>
        </p:txBody>
      </p:sp>
      <p:cxnSp>
        <p:nvCxnSpPr>
          <p:cNvPr id="726" name="Shape 726"/>
          <p:cNvCxnSpPr/>
          <p:nvPr/>
        </p:nvCxnSpPr>
        <p:spPr>
          <a:xfrm>
            <a:off x="8450352" y="5585485"/>
            <a:ext cx="255588" cy="3174"/>
          </a:xfrm>
          <a:prstGeom prst="straightConnector1">
            <a:avLst/>
          </a:prstGeom>
          <a:noFill/>
          <a:ln cap="flat" cmpd="sng" w="9525">
            <a:solidFill>
              <a:schemeClr val="dk1"/>
            </a:solidFill>
            <a:prstDash val="solid"/>
            <a:round/>
            <a:headEnd len="med" w="med" type="none"/>
            <a:tailEnd len="lg" w="lg" type="triangle"/>
          </a:ln>
        </p:spPr>
      </p:cxnSp>
      <p:sp>
        <p:nvSpPr>
          <p:cNvPr id="727" name="Shape 727"/>
          <p:cNvSpPr/>
          <p:nvPr/>
        </p:nvSpPr>
        <p:spPr>
          <a:xfrm rot="10800000">
            <a:off x="5842674" y="4855235"/>
            <a:ext cx="338554" cy="1319213"/>
          </a:xfrm>
          <a:prstGeom prst="rect">
            <a:avLst/>
          </a:prstGeom>
          <a:gradFill>
            <a:gsLst>
              <a:gs pos="0">
                <a:srgbClr val="95E5FF"/>
              </a:gs>
              <a:gs pos="35001">
                <a:srgbClr val="B4EBFF"/>
              </a:gs>
              <a:gs pos="100000">
                <a:srgbClr val="E0F7FF"/>
              </a:gs>
            </a:gsLst>
            <a:lin ang="16200000" scaled="0"/>
          </a:gradFill>
          <a:ln cap="flat" cmpd="sng" w="9525">
            <a:solidFill>
              <a:srgbClr val="55B4E5"/>
            </a:solidFill>
            <a:prstDash val="solid"/>
            <a:miter/>
            <a:headEnd len="med" w="med" type="none"/>
            <a:tailEnd len="med" w="med" type="none"/>
          </a:ln>
          <a:effectLst>
            <a:outerShdw blurRad="63500" rotWithShape="0" dir="5400000" dist="20000">
              <a:srgbClr val="000000">
                <a:alpha val="37647"/>
              </a:srgbClr>
            </a:outerShdw>
          </a:effectLst>
        </p:spPr>
        <p:txBody>
          <a:bodyPr anchorCtr="0" anchor="ctr" bIns="91425" lIns="91425" rIns="91425" tIns="91425">
            <a:noAutofit/>
          </a:bodyPr>
          <a:lstStyle/>
          <a:p>
            <a:pPr lvl="0">
              <a:spcBef>
                <a:spcPts val="0"/>
              </a:spcBef>
              <a:buNone/>
            </a:pPr>
            <a:r>
              <a:t/>
            </a:r>
            <a:endParaRPr/>
          </a:p>
        </p:txBody>
      </p:sp>
      <p:sp>
        <p:nvSpPr>
          <p:cNvPr id="728" name="Shape 728"/>
          <p:cNvSpPr txBox="1"/>
          <p:nvPr/>
        </p:nvSpPr>
        <p:spPr>
          <a:xfrm rot="-5400000">
            <a:off x="5352320" y="5345554"/>
            <a:ext cx="1319213" cy="338554"/>
          </a:xfrm>
          <a:prstGeom prst="rect">
            <a:avLst/>
          </a:prstGeom>
          <a:noFill/>
          <a:ln>
            <a:noFill/>
          </a:ln>
        </p:spPr>
        <p:txBody>
          <a:bodyPr anchorCtr="1" anchor="ctr" bIns="45700" lIns="91425" rIns="91425" tIns="45700">
            <a:noAutofit/>
          </a:bodyPr>
          <a:lstStyle/>
          <a:p>
            <a:pPr indent="0" lvl="0" marL="0" marR="0" rtl="0" algn="ctr">
              <a:spcBef>
                <a:spcPts val="0"/>
              </a:spcBef>
              <a:buSzPct val="25000"/>
              <a:buNone/>
            </a:pPr>
            <a:r>
              <a:rPr b="1" lang="en-US" sz="1000">
                <a:solidFill>
                  <a:srgbClr val="000000"/>
                </a:solidFill>
                <a:latin typeface="Roboto"/>
                <a:ea typeface="Roboto"/>
                <a:cs typeface="Roboto"/>
                <a:sym typeface="Roboto"/>
              </a:rPr>
              <a:t>Approvals</a:t>
            </a:r>
          </a:p>
        </p:txBody>
      </p:sp>
      <p:sp>
        <p:nvSpPr>
          <p:cNvPr id="729" name="Shape 729"/>
          <p:cNvSpPr/>
          <p:nvPr/>
        </p:nvSpPr>
        <p:spPr>
          <a:xfrm rot="-5400000">
            <a:off x="3901371" y="5253231"/>
            <a:ext cx="893763" cy="523219"/>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identification</a:t>
            </a:r>
          </a:p>
        </p:txBody>
      </p:sp>
      <p:sp>
        <p:nvSpPr>
          <p:cNvPr id="730" name="Shape 730"/>
          <p:cNvSpPr/>
          <p:nvPr/>
        </p:nvSpPr>
        <p:spPr>
          <a:xfrm rot="-5400000">
            <a:off x="4322057" y="5328345"/>
            <a:ext cx="887412" cy="35394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Audit</a:t>
            </a:r>
          </a:p>
        </p:txBody>
      </p:sp>
      <p:sp>
        <p:nvSpPr>
          <p:cNvPr id="731" name="Shape 731"/>
          <p:cNvSpPr/>
          <p:nvPr/>
        </p:nvSpPr>
        <p:spPr>
          <a:xfrm rot="-5400000">
            <a:off x="4721314" y="5241325"/>
            <a:ext cx="885825" cy="523219"/>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Resolve Issues</a:t>
            </a:r>
          </a:p>
        </p:txBody>
      </p:sp>
      <p:sp>
        <p:nvSpPr>
          <p:cNvPr id="732" name="Shape 732"/>
          <p:cNvSpPr/>
          <p:nvPr/>
        </p:nvSpPr>
        <p:spPr>
          <a:xfrm rot="-5400000">
            <a:off x="5129301" y="5333901"/>
            <a:ext cx="885825" cy="35394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Reviews</a:t>
            </a:r>
          </a:p>
        </p:txBody>
      </p:sp>
      <p:sp>
        <p:nvSpPr>
          <p:cNvPr id="733" name="Shape 733"/>
          <p:cNvSpPr/>
          <p:nvPr/>
        </p:nvSpPr>
        <p:spPr>
          <a:xfrm rot="-5400000">
            <a:off x="6000045" y="5331520"/>
            <a:ext cx="884236" cy="35394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Registration</a:t>
            </a:r>
          </a:p>
        </p:txBody>
      </p:sp>
      <p:sp>
        <p:nvSpPr>
          <p:cNvPr id="734" name="Shape 734"/>
          <p:cNvSpPr/>
          <p:nvPr/>
        </p:nvSpPr>
        <p:spPr>
          <a:xfrm rot="-5400000">
            <a:off x="6394540" y="5325964"/>
            <a:ext cx="885825" cy="35394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Notices</a:t>
            </a:r>
          </a:p>
        </p:txBody>
      </p:sp>
      <p:sp>
        <p:nvSpPr>
          <p:cNvPr id="735" name="Shape 735"/>
          <p:cNvSpPr/>
          <p:nvPr/>
        </p:nvSpPr>
        <p:spPr>
          <a:xfrm rot="-5400000">
            <a:off x="6789827" y="5241325"/>
            <a:ext cx="885825" cy="523219"/>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Verifications</a:t>
            </a:r>
          </a:p>
        </p:txBody>
      </p:sp>
      <p:sp>
        <p:nvSpPr>
          <p:cNvPr id="736" name="Shape 736"/>
          <p:cNvSpPr/>
          <p:nvPr/>
        </p:nvSpPr>
        <p:spPr>
          <a:xfrm rot="-5400000">
            <a:off x="7185115" y="5321201"/>
            <a:ext cx="885825" cy="35394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Distribution</a:t>
            </a:r>
          </a:p>
        </p:txBody>
      </p:sp>
      <p:sp>
        <p:nvSpPr>
          <p:cNvPr id="737" name="Shape 737"/>
          <p:cNvSpPr/>
          <p:nvPr/>
        </p:nvSpPr>
        <p:spPr>
          <a:xfrm rot="-5400000">
            <a:off x="7586752" y="5238150"/>
            <a:ext cx="885825" cy="523219"/>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Verifications</a:t>
            </a:r>
          </a:p>
        </p:txBody>
      </p:sp>
      <p:cxnSp>
        <p:nvCxnSpPr>
          <p:cNvPr id="738" name="Shape 738"/>
          <p:cNvCxnSpPr/>
          <p:nvPr/>
        </p:nvCxnSpPr>
        <p:spPr>
          <a:xfrm>
            <a:off x="4175214" y="5515633"/>
            <a:ext cx="0" cy="0"/>
          </a:xfrm>
          <a:prstGeom prst="straightConnector1">
            <a:avLst/>
          </a:prstGeom>
          <a:noFill/>
          <a:ln cap="flat" cmpd="sng" w="9525">
            <a:solidFill>
              <a:schemeClr val="dk1"/>
            </a:solidFill>
            <a:prstDash val="solid"/>
            <a:round/>
            <a:headEnd len="med" w="med" type="none"/>
            <a:tailEnd len="med" w="med" type="none"/>
          </a:ln>
        </p:spPr>
      </p:cxnSp>
      <p:sp>
        <p:nvSpPr>
          <p:cNvPr id="739" name="Shape 739"/>
          <p:cNvSpPr txBox="1"/>
          <p:nvPr/>
        </p:nvSpPr>
        <p:spPr>
          <a:xfrm>
            <a:off x="246508" y="515302"/>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lang="en-US" sz="4000">
                <a:solidFill>
                  <a:schemeClr val="dk2"/>
                </a:solidFill>
                <a:latin typeface="Roboto"/>
                <a:ea typeface="Roboto"/>
                <a:cs typeface="Roboto"/>
                <a:sym typeface="Roboto"/>
              </a:rPr>
              <a:t>Approvals</a:t>
            </a:r>
          </a:p>
        </p:txBody>
      </p:sp>
      <p:sp>
        <p:nvSpPr>
          <p:cNvPr id="740" name="Shape 740"/>
          <p:cNvSpPr/>
          <p:nvPr/>
        </p:nvSpPr>
        <p:spPr>
          <a:xfrm>
            <a:off x="2765825" y="5352903"/>
            <a:ext cx="855600" cy="468300"/>
          </a:xfrm>
          <a:prstGeom prst="rect">
            <a:avLst/>
          </a:prstGeom>
          <a:solidFill>
            <a:schemeClr val="lt1"/>
          </a:solidFill>
          <a:ln cap="flat" cmpd="sng" w="9525">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ctr">
              <a:lnSpc>
                <a:spcPct val="65000"/>
              </a:lnSpc>
              <a:spcBef>
                <a:spcPts val="0"/>
              </a:spcBef>
              <a:buSzPct val="25000"/>
              <a:buNone/>
            </a:pPr>
            <a:r>
              <a:rPr b="1" lang="en-US" sz="1100">
                <a:solidFill>
                  <a:srgbClr val="000000"/>
                </a:solidFill>
                <a:latin typeface="Roboto"/>
                <a:ea typeface="Roboto"/>
                <a:cs typeface="Roboto"/>
                <a:sym typeface="Roboto"/>
              </a:rPr>
              <a:t>Incoming: </a:t>
            </a:r>
          </a:p>
          <a:p>
            <a:pPr indent="0" lvl="0" marL="0" marR="0" rtl="0" algn="ctr">
              <a:lnSpc>
                <a:spcPct val="65000"/>
              </a:lnSpc>
              <a:spcBef>
                <a:spcPts val="0"/>
              </a:spcBef>
              <a:buSzPct val="25000"/>
              <a:buNone/>
            </a:pPr>
            <a:r>
              <a:rPr b="1" lang="en-US" sz="1100">
                <a:solidFill>
                  <a:srgbClr val="000000"/>
                </a:solidFill>
                <a:latin typeface="Roboto"/>
                <a:ea typeface="Roboto"/>
                <a:cs typeface="Roboto"/>
                <a:sym typeface="Roboto"/>
              </a:rPr>
              <a:t>FOSS</a:t>
            </a:r>
          </a:p>
        </p:txBody>
      </p:sp>
      <p:cxnSp>
        <p:nvCxnSpPr>
          <p:cNvPr id="741" name="Shape 741"/>
          <p:cNvCxnSpPr>
            <a:stCxn id="740" idx="3"/>
          </p:cNvCxnSpPr>
          <p:nvPr/>
        </p:nvCxnSpPr>
        <p:spPr>
          <a:xfrm>
            <a:off x="3621425" y="5587053"/>
            <a:ext cx="325200" cy="0"/>
          </a:xfrm>
          <a:prstGeom prst="straightConnector1">
            <a:avLst/>
          </a:prstGeom>
          <a:noFill/>
          <a:ln cap="flat" cmpd="sng" w="9525">
            <a:solidFill>
              <a:schemeClr val="dk1"/>
            </a:solidFill>
            <a:prstDash val="solid"/>
            <a:round/>
            <a:headEnd len="med" w="med" type="none"/>
            <a:tailEnd len="lg" w="lg" type="triangle"/>
          </a:ln>
        </p:spPr>
      </p:cxnSp>
      <p:sp>
        <p:nvSpPr>
          <p:cNvPr id="742" name="Shape 742"/>
          <p:cNvSpPr/>
          <p:nvPr/>
        </p:nvSpPr>
        <p:spPr>
          <a:xfrm>
            <a:off x="8716300" y="5352912"/>
            <a:ext cx="1319700" cy="468300"/>
          </a:xfrm>
          <a:prstGeom prst="rect">
            <a:avLst/>
          </a:prstGeom>
          <a:solidFill>
            <a:schemeClr val="lt1"/>
          </a:solidFill>
          <a:ln cap="flat" cmpd="sng" w="9525">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ctr">
              <a:lnSpc>
                <a:spcPct val="70000"/>
              </a:lnSpc>
              <a:spcBef>
                <a:spcPts val="0"/>
              </a:spcBef>
              <a:buSzPct val="25000"/>
              <a:buNone/>
            </a:pPr>
            <a:r>
              <a:rPr b="1" lang="en-US" sz="1100">
                <a:solidFill>
                  <a:srgbClr val="000000"/>
                </a:solidFill>
                <a:latin typeface="Roboto"/>
                <a:ea typeface="Roboto"/>
                <a:cs typeface="Roboto"/>
                <a:sym typeface="Roboto"/>
              </a:rPr>
              <a:t>Outgoing: </a:t>
            </a:r>
          </a:p>
          <a:p>
            <a:pPr indent="0" lvl="0" marL="0" marR="0" rtl="0" algn="ctr">
              <a:lnSpc>
                <a:spcPct val="70000"/>
              </a:lnSpc>
              <a:spcBef>
                <a:spcPts val="0"/>
              </a:spcBef>
              <a:buSzPct val="25000"/>
              <a:buNone/>
            </a:pPr>
            <a:r>
              <a:rPr b="1" lang="en-US" sz="1100">
                <a:solidFill>
                  <a:srgbClr val="000000"/>
                </a:solidFill>
                <a:latin typeface="Roboto"/>
                <a:ea typeface="Roboto"/>
                <a:cs typeface="Roboto"/>
                <a:sym typeface="Roboto"/>
              </a:rPr>
              <a:t>FOSS + Mods</a:t>
            </a: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7" name="Shape 747"/>
        <p:cNvGrpSpPr/>
        <p:nvPr/>
      </p:nvGrpSpPr>
      <p:grpSpPr>
        <a:xfrm>
          <a:off x="0" y="0"/>
          <a:ext cx="0" cy="0"/>
          <a:chOff x="0" y="0"/>
          <a:chExt cx="0" cy="0"/>
        </a:xfrm>
      </p:grpSpPr>
      <p:sp>
        <p:nvSpPr>
          <p:cNvPr id="748" name="Shape 748"/>
          <p:cNvSpPr txBox="1"/>
          <p:nvPr>
            <p:ph idx="4294967295" type="body"/>
          </p:nvPr>
        </p:nvSpPr>
        <p:spPr>
          <a:xfrm>
            <a:off x="4016375" y="1576387"/>
            <a:ext cx="8175624" cy="3049586"/>
          </a:xfrm>
          <a:prstGeom prst="rect">
            <a:avLst/>
          </a:prstGeom>
          <a:noFill/>
          <a:ln>
            <a:noFill/>
          </a:ln>
        </p:spPr>
        <p:txBody>
          <a:bodyPr anchorCtr="0" anchor="t" bIns="216000" lIns="252000" rIns="180000" tIns="180000">
            <a:noAutofit/>
          </a:bodyPr>
          <a:lstStyle/>
          <a:p>
            <a:pPr indent="-182880" lvl="0" marL="182880" marR="0" rtl="0" algn="l">
              <a:lnSpc>
                <a:spcPct val="100000"/>
              </a:lnSpc>
              <a:spcBef>
                <a:spcPts val="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Once a FOSS component has been approved for usage in a product, it should be added to the software inventory for that product </a:t>
            </a:r>
          </a:p>
          <a:p>
            <a:pPr indent="-182880" lvl="0" marL="182880" marR="0" rtl="0" algn="l">
              <a:lnSpc>
                <a:spcPct val="100000"/>
              </a:lnSpc>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The approval and its conditions should be registered in a tracking system </a:t>
            </a:r>
          </a:p>
          <a:p>
            <a:pPr indent="-182880" lvl="0" marL="182880" marR="0" rtl="0" algn="l">
              <a:lnSpc>
                <a:spcPct val="100000"/>
              </a:lnSpc>
              <a:spcBef>
                <a:spcPts val="400"/>
              </a:spcBef>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The tracking system should make it clear that a new approval is needed for a new version of a FOSS component or if a new usage model is proposed </a:t>
            </a:r>
          </a:p>
        </p:txBody>
      </p:sp>
      <p:sp>
        <p:nvSpPr>
          <p:cNvPr id="749" name="Shape 749"/>
          <p:cNvSpPr/>
          <p:nvPr/>
        </p:nvSpPr>
        <p:spPr>
          <a:xfrm>
            <a:off x="3594867" y="4575257"/>
            <a:ext cx="4506912" cy="1792286"/>
          </a:xfrm>
          <a:prstGeom prst="cloudCallout">
            <a:avLst>
              <a:gd fmla="val -653" name="adj1"/>
              <a:gd fmla="val 11648" name="adj2"/>
            </a:avLst>
          </a:prstGeom>
          <a:solidFill>
            <a:srgbClr val="DDDDDD"/>
          </a:solidFill>
          <a:ln>
            <a:noFill/>
          </a:ln>
        </p:spPr>
        <p:txBody>
          <a:bodyPr anchorCtr="0" anchor="t" bIns="45700" lIns="91425" rIns="91425" tIns="45700">
            <a:noAutofit/>
          </a:bodyPr>
          <a:lstStyle/>
          <a:p>
            <a:pPr indent="0" lvl="0" marL="0" marR="0" rtl="0" algn="ctr">
              <a:spcBef>
                <a:spcPts val="0"/>
              </a:spcBef>
              <a:buNone/>
            </a:pPr>
            <a:r>
              <a:t/>
            </a:r>
            <a:endParaRPr sz="1800">
              <a:solidFill>
                <a:schemeClr val="dk1"/>
              </a:solidFill>
              <a:latin typeface="Roboto"/>
              <a:ea typeface="Roboto"/>
              <a:cs typeface="Roboto"/>
              <a:sym typeface="Roboto"/>
            </a:endParaRPr>
          </a:p>
        </p:txBody>
      </p:sp>
      <p:cxnSp>
        <p:nvCxnSpPr>
          <p:cNvPr id="750" name="Shape 750"/>
          <p:cNvCxnSpPr/>
          <p:nvPr/>
        </p:nvCxnSpPr>
        <p:spPr>
          <a:xfrm>
            <a:off x="8098606" y="5472194"/>
            <a:ext cx="255587" cy="3174"/>
          </a:xfrm>
          <a:prstGeom prst="straightConnector1">
            <a:avLst/>
          </a:prstGeom>
          <a:noFill/>
          <a:ln cap="flat" cmpd="sng" w="9525">
            <a:solidFill>
              <a:schemeClr val="dk1"/>
            </a:solidFill>
            <a:prstDash val="solid"/>
            <a:round/>
            <a:headEnd len="med" w="med" type="none"/>
            <a:tailEnd len="lg" w="lg" type="triangle"/>
          </a:ln>
        </p:spPr>
      </p:cxnSp>
      <p:sp>
        <p:nvSpPr>
          <p:cNvPr id="751" name="Shape 751"/>
          <p:cNvSpPr/>
          <p:nvPr/>
        </p:nvSpPr>
        <p:spPr>
          <a:xfrm rot="10800000">
            <a:off x="5879863" y="4741943"/>
            <a:ext cx="338554" cy="1319213"/>
          </a:xfrm>
          <a:prstGeom prst="rect">
            <a:avLst/>
          </a:prstGeom>
          <a:gradFill>
            <a:gsLst>
              <a:gs pos="0">
                <a:srgbClr val="95E5FF"/>
              </a:gs>
              <a:gs pos="35001">
                <a:srgbClr val="B4EBFF"/>
              </a:gs>
              <a:gs pos="100000">
                <a:srgbClr val="E0F7FF"/>
              </a:gs>
            </a:gsLst>
            <a:lin ang="16200000" scaled="0"/>
          </a:gradFill>
          <a:ln cap="flat" cmpd="sng" w="9525">
            <a:solidFill>
              <a:srgbClr val="55B4E5"/>
            </a:solidFill>
            <a:prstDash val="solid"/>
            <a:miter/>
            <a:headEnd len="med" w="med" type="none"/>
            <a:tailEnd len="med" w="med" type="none"/>
          </a:ln>
          <a:effectLst>
            <a:outerShdw blurRad="63500" rotWithShape="0" dir="5400000" dist="20000">
              <a:srgbClr val="000000">
                <a:alpha val="37647"/>
              </a:srgbClr>
            </a:outerShdw>
          </a:effectLst>
        </p:spPr>
        <p:txBody>
          <a:bodyPr anchorCtr="0" anchor="ctr" bIns="91425" lIns="91425" rIns="91425" tIns="91425">
            <a:noAutofit/>
          </a:bodyPr>
          <a:lstStyle/>
          <a:p>
            <a:pPr lvl="0">
              <a:spcBef>
                <a:spcPts val="0"/>
              </a:spcBef>
              <a:buNone/>
            </a:pPr>
            <a:r>
              <a:t/>
            </a:r>
            <a:endParaRPr/>
          </a:p>
        </p:txBody>
      </p:sp>
      <p:sp>
        <p:nvSpPr>
          <p:cNvPr id="752" name="Shape 752"/>
          <p:cNvSpPr txBox="1"/>
          <p:nvPr/>
        </p:nvSpPr>
        <p:spPr>
          <a:xfrm rot="-5400000">
            <a:off x="5389520" y="5232254"/>
            <a:ext cx="1319213" cy="338554"/>
          </a:xfrm>
          <a:prstGeom prst="rect">
            <a:avLst/>
          </a:prstGeom>
          <a:noFill/>
          <a:ln>
            <a:noFill/>
          </a:ln>
        </p:spPr>
        <p:txBody>
          <a:bodyPr anchorCtr="1" anchor="ctr" bIns="45700" lIns="91425" rIns="91425" tIns="45700">
            <a:noAutofit/>
          </a:bodyPr>
          <a:lstStyle/>
          <a:p>
            <a:pPr indent="0" lvl="0" marL="0" marR="0" rtl="0" algn="ctr">
              <a:spcBef>
                <a:spcPts val="0"/>
              </a:spcBef>
              <a:buSzPct val="25000"/>
              <a:buNone/>
            </a:pPr>
            <a:r>
              <a:rPr b="1" lang="en-US" sz="1000">
                <a:solidFill>
                  <a:srgbClr val="000000"/>
                </a:solidFill>
                <a:latin typeface="Roboto"/>
                <a:ea typeface="Roboto"/>
                <a:cs typeface="Roboto"/>
                <a:sym typeface="Roboto"/>
              </a:rPr>
              <a:t>Registration</a:t>
            </a:r>
          </a:p>
        </p:txBody>
      </p:sp>
      <p:sp>
        <p:nvSpPr>
          <p:cNvPr id="753" name="Shape 753"/>
          <p:cNvSpPr/>
          <p:nvPr/>
        </p:nvSpPr>
        <p:spPr>
          <a:xfrm rot="-5400000">
            <a:off x="3549623" y="5139940"/>
            <a:ext cx="893763" cy="523219"/>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identification</a:t>
            </a:r>
          </a:p>
        </p:txBody>
      </p:sp>
      <p:sp>
        <p:nvSpPr>
          <p:cNvPr id="754" name="Shape 754"/>
          <p:cNvSpPr/>
          <p:nvPr/>
        </p:nvSpPr>
        <p:spPr>
          <a:xfrm rot="-5400000">
            <a:off x="3970311" y="5215054"/>
            <a:ext cx="887412" cy="35394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Audit</a:t>
            </a:r>
          </a:p>
        </p:txBody>
      </p:sp>
      <p:sp>
        <p:nvSpPr>
          <p:cNvPr id="755" name="Shape 755"/>
          <p:cNvSpPr/>
          <p:nvPr/>
        </p:nvSpPr>
        <p:spPr>
          <a:xfrm rot="-5400000">
            <a:off x="4369566" y="5128034"/>
            <a:ext cx="885825" cy="523219"/>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Resolve Issues</a:t>
            </a:r>
          </a:p>
        </p:txBody>
      </p:sp>
      <p:sp>
        <p:nvSpPr>
          <p:cNvPr id="756" name="Shape 756"/>
          <p:cNvSpPr/>
          <p:nvPr/>
        </p:nvSpPr>
        <p:spPr>
          <a:xfrm rot="-5400000">
            <a:off x="4777555" y="5220610"/>
            <a:ext cx="885825" cy="35394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Reviews</a:t>
            </a:r>
          </a:p>
        </p:txBody>
      </p:sp>
      <p:sp>
        <p:nvSpPr>
          <p:cNvPr id="757" name="Shape 757"/>
          <p:cNvSpPr/>
          <p:nvPr/>
        </p:nvSpPr>
        <p:spPr>
          <a:xfrm rot="-5400000">
            <a:off x="5179987" y="5218229"/>
            <a:ext cx="884236" cy="35394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Approvals</a:t>
            </a:r>
          </a:p>
        </p:txBody>
      </p:sp>
      <p:sp>
        <p:nvSpPr>
          <p:cNvPr id="758" name="Shape 758"/>
          <p:cNvSpPr/>
          <p:nvPr/>
        </p:nvSpPr>
        <p:spPr>
          <a:xfrm rot="-5400000">
            <a:off x="6042791" y="5212673"/>
            <a:ext cx="885825" cy="35394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Notices</a:t>
            </a:r>
          </a:p>
        </p:txBody>
      </p:sp>
      <p:sp>
        <p:nvSpPr>
          <p:cNvPr id="759" name="Shape 759"/>
          <p:cNvSpPr/>
          <p:nvPr/>
        </p:nvSpPr>
        <p:spPr>
          <a:xfrm rot="-5400000">
            <a:off x="6438080" y="5128034"/>
            <a:ext cx="885825" cy="523219"/>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Verifications</a:t>
            </a:r>
          </a:p>
        </p:txBody>
      </p:sp>
      <p:sp>
        <p:nvSpPr>
          <p:cNvPr id="760" name="Shape 760"/>
          <p:cNvSpPr/>
          <p:nvPr/>
        </p:nvSpPr>
        <p:spPr>
          <a:xfrm rot="-5400000">
            <a:off x="6833366" y="5207910"/>
            <a:ext cx="885825" cy="35394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Distribution</a:t>
            </a:r>
          </a:p>
        </p:txBody>
      </p:sp>
      <p:sp>
        <p:nvSpPr>
          <p:cNvPr id="761" name="Shape 761"/>
          <p:cNvSpPr/>
          <p:nvPr/>
        </p:nvSpPr>
        <p:spPr>
          <a:xfrm rot="-5400000">
            <a:off x="7233417" y="5124859"/>
            <a:ext cx="885825" cy="523219"/>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Verifications</a:t>
            </a:r>
          </a:p>
        </p:txBody>
      </p:sp>
      <p:cxnSp>
        <p:nvCxnSpPr>
          <p:cNvPr id="762" name="Shape 762"/>
          <p:cNvCxnSpPr/>
          <p:nvPr/>
        </p:nvCxnSpPr>
        <p:spPr>
          <a:xfrm>
            <a:off x="3823467" y="5402342"/>
            <a:ext cx="0" cy="0"/>
          </a:xfrm>
          <a:prstGeom prst="straightConnector1">
            <a:avLst/>
          </a:prstGeom>
          <a:noFill/>
          <a:ln cap="flat" cmpd="sng" w="9525">
            <a:solidFill>
              <a:schemeClr val="dk1"/>
            </a:solidFill>
            <a:prstDash val="solid"/>
            <a:round/>
            <a:headEnd len="med" w="med" type="none"/>
            <a:tailEnd len="med" w="med" type="none"/>
          </a:ln>
        </p:spPr>
      </p:cxnSp>
      <p:sp>
        <p:nvSpPr>
          <p:cNvPr id="763" name="Shape 763"/>
          <p:cNvSpPr/>
          <p:nvPr/>
        </p:nvSpPr>
        <p:spPr>
          <a:xfrm>
            <a:off x="974754" y="4655119"/>
            <a:ext cx="10639306" cy="369332"/>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Font typeface="Arial"/>
              <a:buNone/>
            </a:pPr>
            <a:r>
              <a:t/>
            </a:r>
            <a:endParaRPr sz="1800">
              <a:solidFill>
                <a:schemeClr val="dk1"/>
              </a:solidFill>
              <a:latin typeface="Roboto"/>
              <a:ea typeface="Roboto"/>
              <a:cs typeface="Roboto"/>
              <a:sym typeface="Roboto"/>
            </a:endParaRPr>
          </a:p>
        </p:txBody>
      </p:sp>
      <p:sp>
        <p:nvSpPr>
          <p:cNvPr id="764" name="Shape 764"/>
          <p:cNvSpPr txBox="1"/>
          <p:nvPr/>
        </p:nvSpPr>
        <p:spPr>
          <a:xfrm>
            <a:off x="246508" y="515302"/>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lang="en-US" sz="4000">
                <a:solidFill>
                  <a:schemeClr val="dk2"/>
                </a:solidFill>
                <a:latin typeface="Roboto"/>
                <a:ea typeface="Roboto"/>
                <a:cs typeface="Roboto"/>
                <a:sym typeface="Roboto"/>
              </a:rPr>
              <a:t>Registration / Approval Tracking</a:t>
            </a:r>
          </a:p>
        </p:txBody>
      </p:sp>
      <p:sp>
        <p:nvSpPr>
          <p:cNvPr id="765" name="Shape 765"/>
          <p:cNvSpPr/>
          <p:nvPr/>
        </p:nvSpPr>
        <p:spPr>
          <a:xfrm>
            <a:off x="2414075" y="5237241"/>
            <a:ext cx="855600" cy="468300"/>
          </a:xfrm>
          <a:prstGeom prst="rect">
            <a:avLst/>
          </a:prstGeom>
          <a:solidFill>
            <a:schemeClr val="lt1"/>
          </a:solidFill>
          <a:ln cap="flat" cmpd="sng" w="9525">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ctr">
              <a:lnSpc>
                <a:spcPct val="65000"/>
              </a:lnSpc>
              <a:spcBef>
                <a:spcPts val="0"/>
              </a:spcBef>
              <a:buSzPct val="25000"/>
              <a:buNone/>
            </a:pPr>
            <a:r>
              <a:rPr b="1" lang="en-US" sz="1100">
                <a:solidFill>
                  <a:srgbClr val="000000"/>
                </a:solidFill>
                <a:latin typeface="Roboto"/>
                <a:ea typeface="Roboto"/>
                <a:cs typeface="Roboto"/>
                <a:sym typeface="Roboto"/>
              </a:rPr>
              <a:t>Incoming: </a:t>
            </a:r>
          </a:p>
          <a:p>
            <a:pPr indent="0" lvl="0" marL="0" marR="0" rtl="0" algn="ctr">
              <a:lnSpc>
                <a:spcPct val="65000"/>
              </a:lnSpc>
              <a:spcBef>
                <a:spcPts val="0"/>
              </a:spcBef>
              <a:buSzPct val="25000"/>
              <a:buNone/>
            </a:pPr>
            <a:r>
              <a:rPr b="1" lang="en-US" sz="1100">
                <a:solidFill>
                  <a:srgbClr val="000000"/>
                </a:solidFill>
                <a:latin typeface="Roboto"/>
                <a:ea typeface="Roboto"/>
                <a:cs typeface="Roboto"/>
                <a:sym typeface="Roboto"/>
              </a:rPr>
              <a:t>FOSS</a:t>
            </a:r>
          </a:p>
        </p:txBody>
      </p:sp>
      <p:cxnSp>
        <p:nvCxnSpPr>
          <p:cNvPr id="766" name="Shape 766"/>
          <p:cNvCxnSpPr>
            <a:stCxn id="765" idx="3"/>
          </p:cNvCxnSpPr>
          <p:nvPr/>
        </p:nvCxnSpPr>
        <p:spPr>
          <a:xfrm>
            <a:off x="3269675" y="5471391"/>
            <a:ext cx="325200" cy="0"/>
          </a:xfrm>
          <a:prstGeom prst="straightConnector1">
            <a:avLst/>
          </a:prstGeom>
          <a:noFill/>
          <a:ln cap="flat" cmpd="sng" w="9525">
            <a:solidFill>
              <a:schemeClr val="dk1"/>
            </a:solidFill>
            <a:prstDash val="solid"/>
            <a:round/>
            <a:headEnd len="med" w="med" type="none"/>
            <a:tailEnd len="lg" w="lg" type="triangle"/>
          </a:ln>
        </p:spPr>
      </p:cxnSp>
      <p:sp>
        <p:nvSpPr>
          <p:cNvPr id="767" name="Shape 767"/>
          <p:cNvSpPr/>
          <p:nvPr/>
        </p:nvSpPr>
        <p:spPr>
          <a:xfrm>
            <a:off x="8334125" y="5239637"/>
            <a:ext cx="1319700" cy="468300"/>
          </a:xfrm>
          <a:prstGeom prst="rect">
            <a:avLst/>
          </a:prstGeom>
          <a:solidFill>
            <a:schemeClr val="lt1"/>
          </a:solidFill>
          <a:ln cap="flat" cmpd="sng" w="9525">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ctr">
              <a:lnSpc>
                <a:spcPct val="70000"/>
              </a:lnSpc>
              <a:spcBef>
                <a:spcPts val="0"/>
              </a:spcBef>
              <a:buSzPct val="25000"/>
              <a:buNone/>
            </a:pPr>
            <a:r>
              <a:rPr b="1" lang="en-US" sz="1100">
                <a:solidFill>
                  <a:srgbClr val="000000"/>
                </a:solidFill>
                <a:latin typeface="Roboto"/>
                <a:ea typeface="Roboto"/>
                <a:cs typeface="Roboto"/>
                <a:sym typeface="Roboto"/>
              </a:rPr>
              <a:t>Outgoing: </a:t>
            </a:r>
          </a:p>
          <a:p>
            <a:pPr indent="0" lvl="0" marL="0" marR="0" rtl="0" algn="ctr">
              <a:lnSpc>
                <a:spcPct val="70000"/>
              </a:lnSpc>
              <a:spcBef>
                <a:spcPts val="0"/>
              </a:spcBef>
              <a:buSzPct val="25000"/>
              <a:buNone/>
            </a:pPr>
            <a:r>
              <a:rPr b="1" lang="en-US" sz="1100">
                <a:solidFill>
                  <a:srgbClr val="000000"/>
                </a:solidFill>
                <a:latin typeface="Roboto"/>
                <a:ea typeface="Roboto"/>
                <a:cs typeface="Roboto"/>
                <a:sym typeface="Roboto"/>
              </a:rPr>
              <a:t>FOSS + Mods</a:t>
            </a: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2" name="Shape 772"/>
        <p:cNvGrpSpPr/>
        <p:nvPr/>
      </p:nvGrpSpPr>
      <p:grpSpPr>
        <a:xfrm>
          <a:off x="0" y="0"/>
          <a:ext cx="0" cy="0"/>
          <a:chOff x="0" y="0"/>
          <a:chExt cx="0" cy="0"/>
        </a:xfrm>
      </p:grpSpPr>
      <p:sp>
        <p:nvSpPr>
          <p:cNvPr id="773" name="Shape 773"/>
          <p:cNvSpPr txBox="1"/>
          <p:nvPr>
            <p:ph idx="4294967295" type="body"/>
          </p:nvPr>
        </p:nvSpPr>
        <p:spPr>
          <a:xfrm>
            <a:off x="2176463" y="3925887"/>
            <a:ext cx="10015537" cy="2505075"/>
          </a:xfrm>
          <a:prstGeom prst="rect">
            <a:avLst/>
          </a:prstGeom>
          <a:noFill/>
          <a:ln>
            <a:noFill/>
          </a:ln>
        </p:spPr>
        <p:txBody>
          <a:bodyPr anchorCtr="0" anchor="t" bIns="216000" lIns="252000" rIns="180000" tIns="180000">
            <a:noAutofit/>
          </a:bodyPr>
          <a:lstStyle/>
          <a:p>
            <a:pPr indent="-182880" lvl="0" marL="182880" marR="0" rtl="0" algn="l">
              <a:spcBef>
                <a:spcPts val="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Prepare appropriate notices for any FOSS used in a product release:</a:t>
            </a:r>
          </a:p>
          <a:p>
            <a:pPr indent="-190500" lvl="1" marL="457200" marR="0" rtl="0" algn="l">
              <a:spcBef>
                <a:spcPts val="360"/>
              </a:spcBef>
              <a:spcAft>
                <a:spcPts val="0"/>
              </a:spcAft>
              <a:buClr>
                <a:schemeClr val="accent1"/>
              </a:buClr>
              <a:buSzPct val="85000"/>
              <a:buFont typeface="Arial"/>
              <a:buChar char="•"/>
            </a:pPr>
            <a:r>
              <a:rPr b="0" i="0" lang="en-US" sz="1800" u="none" cap="none" strike="noStrike">
                <a:solidFill>
                  <a:schemeClr val="dk1"/>
                </a:solidFill>
                <a:latin typeface="Roboto"/>
                <a:ea typeface="Roboto"/>
                <a:cs typeface="Roboto"/>
                <a:sym typeface="Roboto"/>
              </a:rPr>
              <a:t>Acknowledge the use of FOSS by providing full copyright and attribution notices </a:t>
            </a:r>
          </a:p>
          <a:p>
            <a:pPr indent="-190500" lvl="1" marL="457200" marR="0" rtl="0" algn="l">
              <a:spcBef>
                <a:spcPts val="360"/>
              </a:spcBef>
              <a:spcAft>
                <a:spcPts val="0"/>
              </a:spcAft>
              <a:buClr>
                <a:schemeClr val="accent1"/>
              </a:buClr>
              <a:buSzPct val="85000"/>
              <a:buFont typeface="Arial"/>
              <a:buChar char="•"/>
            </a:pPr>
            <a:r>
              <a:rPr b="0" i="0" lang="en-US" sz="1800" u="none" cap="none" strike="noStrike">
                <a:solidFill>
                  <a:schemeClr val="dk1"/>
                </a:solidFill>
                <a:latin typeface="Roboto"/>
                <a:ea typeface="Roboto"/>
                <a:cs typeface="Roboto"/>
                <a:sym typeface="Roboto"/>
              </a:rPr>
              <a:t>Inform the end user of the product on how to obtain a copy of the FOSS source code (when applicable, for example in the case of GPL and LGPL)</a:t>
            </a:r>
          </a:p>
          <a:p>
            <a:pPr indent="-190500" lvl="1" marL="457200" marR="0" rtl="0" algn="l">
              <a:spcBef>
                <a:spcPts val="360"/>
              </a:spcBef>
              <a:buClr>
                <a:schemeClr val="accent1"/>
              </a:buClr>
              <a:buSzPct val="85000"/>
              <a:buFont typeface="Arial"/>
              <a:buChar char="•"/>
            </a:pPr>
            <a:r>
              <a:rPr b="0" i="0" lang="en-US" sz="1800" u="none" cap="none" strike="noStrike">
                <a:solidFill>
                  <a:schemeClr val="dk1"/>
                </a:solidFill>
                <a:latin typeface="Roboto"/>
                <a:ea typeface="Roboto"/>
                <a:cs typeface="Roboto"/>
                <a:sym typeface="Roboto"/>
              </a:rPr>
              <a:t>Reproduce the entire text of the license agreements for the FOSS code included in the product as needed </a:t>
            </a:r>
          </a:p>
        </p:txBody>
      </p:sp>
      <p:sp>
        <p:nvSpPr>
          <p:cNvPr id="774" name="Shape 774"/>
          <p:cNvSpPr/>
          <p:nvPr/>
        </p:nvSpPr>
        <p:spPr>
          <a:xfrm>
            <a:off x="3097691" y="1693192"/>
            <a:ext cx="4506911" cy="1792286"/>
          </a:xfrm>
          <a:prstGeom prst="cloudCallout">
            <a:avLst>
              <a:gd fmla="val -653" name="adj1"/>
              <a:gd fmla="val 11648" name="adj2"/>
            </a:avLst>
          </a:prstGeom>
          <a:solidFill>
            <a:srgbClr val="DDDDDD"/>
          </a:solidFill>
          <a:ln>
            <a:noFill/>
          </a:ln>
        </p:spPr>
        <p:txBody>
          <a:bodyPr anchorCtr="0" anchor="t" bIns="45700" lIns="91425" rIns="91425" tIns="45700">
            <a:noAutofit/>
          </a:bodyPr>
          <a:lstStyle/>
          <a:p>
            <a:pPr indent="0" lvl="0" marL="0" marR="0" rtl="0" algn="ctr">
              <a:spcBef>
                <a:spcPts val="0"/>
              </a:spcBef>
              <a:buNone/>
            </a:pPr>
            <a:r>
              <a:t/>
            </a:r>
            <a:endParaRPr sz="1100">
              <a:solidFill>
                <a:schemeClr val="dk1"/>
              </a:solidFill>
              <a:latin typeface="Roboto"/>
              <a:ea typeface="Roboto"/>
              <a:cs typeface="Roboto"/>
              <a:sym typeface="Roboto"/>
            </a:endParaRPr>
          </a:p>
        </p:txBody>
      </p:sp>
      <p:cxnSp>
        <p:nvCxnSpPr>
          <p:cNvPr id="775" name="Shape 775"/>
          <p:cNvCxnSpPr/>
          <p:nvPr/>
        </p:nvCxnSpPr>
        <p:spPr>
          <a:xfrm>
            <a:off x="7601428" y="2590130"/>
            <a:ext cx="255588" cy="3174"/>
          </a:xfrm>
          <a:prstGeom prst="straightConnector1">
            <a:avLst/>
          </a:prstGeom>
          <a:noFill/>
          <a:ln cap="flat" cmpd="sng" w="9525">
            <a:solidFill>
              <a:schemeClr val="dk1"/>
            </a:solidFill>
            <a:prstDash val="solid"/>
            <a:round/>
            <a:headEnd len="med" w="med" type="none"/>
            <a:tailEnd len="lg" w="lg" type="triangle"/>
          </a:ln>
        </p:spPr>
      </p:cxnSp>
      <p:sp>
        <p:nvSpPr>
          <p:cNvPr id="776" name="Shape 776"/>
          <p:cNvSpPr/>
          <p:nvPr/>
        </p:nvSpPr>
        <p:spPr>
          <a:xfrm rot="10800000">
            <a:off x="5787501" y="1859879"/>
            <a:ext cx="338554" cy="1319213"/>
          </a:xfrm>
          <a:prstGeom prst="rect">
            <a:avLst/>
          </a:prstGeom>
          <a:gradFill>
            <a:gsLst>
              <a:gs pos="0">
                <a:srgbClr val="95E5FF"/>
              </a:gs>
              <a:gs pos="35001">
                <a:srgbClr val="B4EBFF"/>
              </a:gs>
              <a:gs pos="100000">
                <a:srgbClr val="E0F7FF"/>
              </a:gs>
            </a:gsLst>
            <a:lin ang="16200000" scaled="0"/>
          </a:gradFill>
          <a:ln cap="flat" cmpd="sng" w="9525">
            <a:solidFill>
              <a:srgbClr val="55B4E5"/>
            </a:solidFill>
            <a:prstDash val="solid"/>
            <a:miter/>
            <a:headEnd len="med" w="med" type="none"/>
            <a:tailEnd len="med" w="med" type="none"/>
          </a:ln>
          <a:effectLst>
            <a:outerShdw blurRad="63500" rotWithShape="0" dir="5400000" dist="20000">
              <a:srgbClr val="000000">
                <a:alpha val="37647"/>
              </a:srgbClr>
            </a:outerShdw>
          </a:effectLst>
        </p:spPr>
        <p:txBody>
          <a:bodyPr anchorCtr="0" anchor="ctr" bIns="91425" lIns="91425" rIns="91425" tIns="91425">
            <a:noAutofit/>
          </a:bodyPr>
          <a:lstStyle/>
          <a:p>
            <a:pPr lvl="0">
              <a:spcBef>
                <a:spcPts val="0"/>
              </a:spcBef>
              <a:buNone/>
            </a:pPr>
            <a:r>
              <a:t/>
            </a:r>
            <a:endParaRPr/>
          </a:p>
        </p:txBody>
      </p:sp>
      <p:sp>
        <p:nvSpPr>
          <p:cNvPr id="777" name="Shape 777"/>
          <p:cNvSpPr txBox="1"/>
          <p:nvPr/>
        </p:nvSpPr>
        <p:spPr>
          <a:xfrm rot="-5400000">
            <a:off x="5297170" y="2350204"/>
            <a:ext cx="1319213" cy="338554"/>
          </a:xfrm>
          <a:prstGeom prst="rect">
            <a:avLst/>
          </a:prstGeom>
          <a:noFill/>
          <a:ln>
            <a:noFill/>
          </a:ln>
        </p:spPr>
        <p:txBody>
          <a:bodyPr anchorCtr="1" anchor="ctr" bIns="45700" lIns="91425" rIns="91425" tIns="45700">
            <a:noAutofit/>
          </a:bodyPr>
          <a:lstStyle/>
          <a:p>
            <a:pPr indent="0" lvl="0" marL="0" marR="0" rtl="0" algn="ctr">
              <a:spcBef>
                <a:spcPts val="0"/>
              </a:spcBef>
              <a:buSzPct val="25000"/>
              <a:buNone/>
            </a:pPr>
            <a:r>
              <a:rPr b="1" lang="en-US" sz="1000">
                <a:solidFill>
                  <a:srgbClr val="000000"/>
                </a:solidFill>
                <a:latin typeface="Roboto"/>
                <a:ea typeface="Roboto"/>
                <a:cs typeface="Roboto"/>
                <a:sym typeface="Roboto"/>
              </a:rPr>
              <a:t>Notices</a:t>
            </a:r>
          </a:p>
        </p:txBody>
      </p:sp>
      <p:sp>
        <p:nvSpPr>
          <p:cNvPr id="778" name="Shape 778"/>
          <p:cNvSpPr/>
          <p:nvPr/>
        </p:nvSpPr>
        <p:spPr>
          <a:xfrm rot="-5400000">
            <a:off x="3052448" y="2257876"/>
            <a:ext cx="893763" cy="523219"/>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identification</a:t>
            </a:r>
          </a:p>
        </p:txBody>
      </p:sp>
      <p:sp>
        <p:nvSpPr>
          <p:cNvPr id="779" name="Shape 779"/>
          <p:cNvSpPr/>
          <p:nvPr/>
        </p:nvSpPr>
        <p:spPr>
          <a:xfrm rot="-5400000">
            <a:off x="3473134" y="2332989"/>
            <a:ext cx="887412" cy="35394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Audit</a:t>
            </a:r>
          </a:p>
        </p:txBody>
      </p:sp>
      <p:sp>
        <p:nvSpPr>
          <p:cNvPr id="780" name="Shape 780"/>
          <p:cNvSpPr/>
          <p:nvPr/>
        </p:nvSpPr>
        <p:spPr>
          <a:xfrm rot="-5400000">
            <a:off x="3872391" y="2245970"/>
            <a:ext cx="885825" cy="523219"/>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Resolve Issues</a:t>
            </a:r>
          </a:p>
        </p:txBody>
      </p:sp>
      <p:sp>
        <p:nvSpPr>
          <p:cNvPr id="781" name="Shape 781"/>
          <p:cNvSpPr/>
          <p:nvPr/>
        </p:nvSpPr>
        <p:spPr>
          <a:xfrm rot="-5400000">
            <a:off x="4280378" y="2338546"/>
            <a:ext cx="885825" cy="35394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Reviews</a:t>
            </a:r>
          </a:p>
        </p:txBody>
      </p:sp>
      <p:sp>
        <p:nvSpPr>
          <p:cNvPr id="782" name="Shape 782"/>
          <p:cNvSpPr/>
          <p:nvPr/>
        </p:nvSpPr>
        <p:spPr>
          <a:xfrm rot="-5400000">
            <a:off x="4690749" y="2336165"/>
            <a:ext cx="884236" cy="35394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Approvals</a:t>
            </a:r>
          </a:p>
        </p:txBody>
      </p:sp>
      <p:sp>
        <p:nvSpPr>
          <p:cNvPr id="783" name="Shape 783"/>
          <p:cNvSpPr/>
          <p:nvPr/>
        </p:nvSpPr>
        <p:spPr>
          <a:xfrm rot="-5400000">
            <a:off x="5085241" y="2330608"/>
            <a:ext cx="885825" cy="35394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Registration</a:t>
            </a:r>
          </a:p>
        </p:txBody>
      </p:sp>
      <p:sp>
        <p:nvSpPr>
          <p:cNvPr id="784" name="Shape 784"/>
          <p:cNvSpPr/>
          <p:nvPr/>
        </p:nvSpPr>
        <p:spPr>
          <a:xfrm rot="-5400000">
            <a:off x="5940904" y="2245970"/>
            <a:ext cx="885825" cy="523219"/>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Verifications</a:t>
            </a:r>
          </a:p>
        </p:txBody>
      </p:sp>
      <p:sp>
        <p:nvSpPr>
          <p:cNvPr id="785" name="Shape 785"/>
          <p:cNvSpPr/>
          <p:nvPr/>
        </p:nvSpPr>
        <p:spPr>
          <a:xfrm rot="-5400000">
            <a:off x="6336191" y="2325846"/>
            <a:ext cx="885825" cy="35394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Distribution</a:t>
            </a:r>
          </a:p>
        </p:txBody>
      </p:sp>
      <p:sp>
        <p:nvSpPr>
          <p:cNvPr id="786" name="Shape 786"/>
          <p:cNvSpPr/>
          <p:nvPr/>
        </p:nvSpPr>
        <p:spPr>
          <a:xfrm rot="-5400000">
            <a:off x="6737829" y="2242795"/>
            <a:ext cx="885825" cy="523219"/>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Verifications</a:t>
            </a:r>
          </a:p>
        </p:txBody>
      </p:sp>
      <p:cxnSp>
        <p:nvCxnSpPr>
          <p:cNvPr id="787" name="Shape 787"/>
          <p:cNvCxnSpPr/>
          <p:nvPr/>
        </p:nvCxnSpPr>
        <p:spPr>
          <a:xfrm>
            <a:off x="3326292" y="2520278"/>
            <a:ext cx="0" cy="0"/>
          </a:xfrm>
          <a:prstGeom prst="straightConnector1">
            <a:avLst/>
          </a:prstGeom>
          <a:noFill/>
          <a:ln cap="flat" cmpd="sng" w="9525">
            <a:solidFill>
              <a:schemeClr val="dk1"/>
            </a:solidFill>
            <a:prstDash val="solid"/>
            <a:round/>
            <a:headEnd len="med" w="med" type="none"/>
            <a:tailEnd len="med" w="med" type="none"/>
          </a:ln>
        </p:spPr>
      </p:cxnSp>
      <p:sp>
        <p:nvSpPr>
          <p:cNvPr id="788" name="Shape 788"/>
          <p:cNvSpPr txBox="1"/>
          <p:nvPr/>
        </p:nvSpPr>
        <p:spPr>
          <a:xfrm>
            <a:off x="246508" y="515302"/>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lang="en-US" sz="4000">
                <a:solidFill>
                  <a:schemeClr val="dk2"/>
                </a:solidFill>
                <a:latin typeface="Roboto"/>
                <a:ea typeface="Roboto"/>
                <a:cs typeface="Roboto"/>
                <a:sym typeface="Roboto"/>
              </a:rPr>
              <a:t>Notices</a:t>
            </a:r>
          </a:p>
        </p:txBody>
      </p:sp>
      <p:sp>
        <p:nvSpPr>
          <p:cNvPr id="789" name="Shape 789"/>
          <p:cNvSpPr/>
          <p:nvPr/>
        </p:nvSpPr>
        <p:spPr>
          <a:xfrm>
            <a:off x="1916900" y="2355191"/>
            <a:ext cx="855600" cy="468300"/>
          </a:xfrm>
          <a:prstGeom prst="rect">
            <a:avLst/>
          </a:prstGeom>
          <a:solidFill>
            <a:schemeClr val="lt1"/>
          </a:solidFill>
          <a:ln cap="flat" cmpd="sng" w="9525">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ctr">
              <a:lnSpc>
                <a:spcPct val="65000"/>
              </a:lnSpc>
              <a:spcBef>
                <a:spcPts val="0"/>
              </a:spcBef>
              <a:buSzPct val="25000"/>
              <a:buNone/>
            </a:pPr>
            <a:r>
              <a:rPr b="1" lang="en-US" sz="1100">
                <a:solidFill>
                  <a:srgbClr val="000000"/>
                </a:solidFill>
                <a:latin typeface="Roboto"/>
                <a:ea typeface="Roboto"/>
                <a:cs typeface="Roboto"/>
                <a:sym typeface="Roboto"/>
              </a:rPr>
              <a:t>Incoming: </a:t>
            </a:r>
          </a:p>
          <a:p>
            <a:pPr indent="0" lvl="0" marL="0" marR="0" rtl="0" algn="ctr">
              <a:lnSpc>
                <a:spcPct val="65000"/>
              </a:lnSpc>
              <a:spcBef>
                <a:spcPts val="0"/>
              </a:spcBef>
              <a:buSzPct val="25000"/>
              <a:buNone/>
            </a:pPr>
            <a:r>
              <a:rPr b="1" lang="en-US" sz="1100">
                <a:solidFill>
                  <a:srgbClr val="000000"/>
                </a:solidFill>
                <a:latin typeface="Roboto"/>
                <a:ea typeface="Roboto"/>
                <a:cs typeface="Roboto"/>
                <a:sym typeface="Roboto"/>
              </a:rPr>
              <a:t>FOSS</a:t>
            </a:r>
          </a:p>
        </p:txBody>
      </p:sp>
      <p:cxnSp>
        <p:nvCxnSpPr>
          <p:cNvPr id="790" name="Shape 790"/>
          <p:cNvCxnSpPr>
            <a:stCxn id="789" idx="3"/>
          </p:cNvCxnSpPr>
          <p:nvPr/>
        </p:nvCxnSpPr>
        <p:spPr>
          <a:xfrm>
            <a:off x="2772500" y="2589341"/>
            <a:ext cx="325200" cy="0"/>
          </a:xfrm>
          <a:prstGeom prst="straightConnector1">
            <a:avLst/>
          </a:prstGeom>
          <a:noFill/>
          <a:ln cap="flat" cmpd="sng" w="9525">
            <a:solidFill>
              <a:schemeClr val="dk1"/>
            </a:solidFill>
            <a:prstDash val="solid"/>
            <a:round/>
            <a:headEnd len="med" w="med" type="none"/>
            <a:tailEnd len="lg" w="lg" type="triangle"/>
          </a:ln>
        </p:spPr>
      </p:cxnSp>
      <p:sp>
        <p:nvSpPr>
          <p:cNvPr id="791" name="Shape 791"/>
          <p:cNvSpPr/>
          <p:nvPr/>
        </p:nvSpPr>
        <p:spPr>
          <a:xfrm>
            <a:off x="7853075" y="2357562"/>
            <a:ext cx="1319700" cy="468300"/>
          </a:xfrm>
          <a:prstGeom prst="rect">
            <a:avLst/>
          </a:prstGeom>
          <a:solidFill>
            <a:schemeClr val="lt1"/>
          </a:solidFill>
          <a:ln cap="flat" cmpd="sng" w="9525">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ctr">
              <a:lnSpc>
                <a:spcPct val="70000"/>
              </a:lnSpc>
              <a:spcBef>
                <a:spcPts val="0"/>
              </a:spcBef>
              <a:buSzPct val="25000"/>
              <a:buNone/>
            </a:pPr>
            <a:r>
              <a:rPr b="1" lang="en-US" sz="1100">
                <a:solidFill>
                  <a:srgbClr val="000000"/>
                </a:solidFill>
                <a:latin typeface="Roboto"/>
                <a:ea typeface="Roboto"/>
                <a:cs typeface="Roboto"/>
                <a:sym typeface="Roboto"/>
              </a:rPr>
              <a:t>Outgoing: </a:t>
            </a:r>
          </a:p>
          <a:p>
            <a:pPr indent="0" lvl="0" marL="0" marR="0" rtl="0" algn="ctr">
              <a:lnSpc>
                <a:spcPct val="70000"/>
              </a:lnSpc>
              <a:spcBef>
                <a:spcPts val="0"/>
              </a:spcBef>
              <a:buSzPct val="25000"/>
              <a:buNone/>
            </a:pPr>
            <a:r>
              <a:rPr b="1" lang="en-US" sz="1100">
                <a:solidFill>
                  <a:srgbClr val="000000"/>
                </a:solidFill>
                <a:latin typeface="Roboto"/>
                <a:ea typeface="Roboto"/>
                <a:cs typeface="Roboto"/>
                <a:sym typeface="Roboto"/>
              </a:rPr>
              <a:t>FOSS + Mods</a:t>
            </a: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6" name="Shape 796"/>
        <p:cNvGrpSpPr/>
        <p:nvPr/>
      </p:nvGrpSpPr>
      <p:grpSpPr>
        <a:xfrm>
          <a:off x="0" y="0"/>
          <a:ext cx="0" cy="0"/>
          <a:chOff x="0" y="0"/>
          <a:chExt cx="0" cy="0"/>
        </a:xfrm>
      </p:grpSpPr>
      <p:sp>
        <p:nvSpPr>
          <p:cNvPr id="797" name="Shape 797"/>
          <p:cNvSpPr/>
          <p:nvPr/>
        </p:nvSpPr>
        <p:spPr>
          <a:xfrm>
            <a:off x="3778280" y="1474154"/>
            <a:ext cx="4506911" cy="1792286"/>
          </a:xfrm>
          <a:prstGeom prst="cloudCallout">
            <a:avLst>
              <a:gd fmla="val -653" name="adj1"/>
              <a:gd fmla="val 11648" name="adj2"/>
            </a:avLst>
          </a:prstGeom>
          <a:solidFill>
            <a:srgbClr val="DDDDDD"/>
          </a:solidFill>
          <a:ln>
            <a:noFill/>
          </a:ln>
        </p:spPr>
        <p:txBody>
          <a:bodyPr anchorCtr="0" anchor="t" bIns="45700" lIns="91425" rIns="91425" tIns="45700">
            <a:noAutofit/>
          </a:bodyPr>
          <a:lstStyle/>
          <a:p>
            <a:pPr indent="0" lvl="0" marL="0" marR="0" rtl="0" algn="ctr">
              <a:spcBef>
                <a:spcPts val="0"/>
              </a:spcBef>
              <a:buNone/>
            </a:pPr>
            <a:r>
              <a:t/>
            </a:r>
            <a:endParaRPr sz="1100">
              <a:solidFill>
                <a:schemeClr val="dk1"/>
              </a:solidFill>
              <a:latin typeface="Roboto"/>
              <a:ea typeface="Roboto"/>
              <a:cs typeface="Roboto"/>
              <a:sym typeface="Roboto"/>
            </a:endParaRPr>
          </a:p>
        </p:txBody>
      </p:sp>
      <p:cxnSp>
        <p:nvCxnSpPr>
          <p:cNvPr id="798" name="Shape 798"/>
          <p:cNvCxnSpPr/>
          <p:nvPr/>
        </p:nvCxnSpPr>
        <p:spPr>
          <a:xfrm>
            <a:off x="8282017" y="2371091"/>
            <a:ext cx="255588" cy="3174"/>
          </a:xfrm>
          <a:prstGeom prst="straightConnector1">
            <a:avLst/>
          </a:prstGeom>
          <a:noFill/>
          <a:ln cap="flat" cmpd="sng" w="9525">
            <a:solidFill>
              <a:schemeClr val="dk1"/>
            </a:solidFill>
            <a:prstDash val="solid"/>
            <a:round/>
            <a:headEnd len="med" w="med" type="none"/>
            <a:tailEnd len="lg" w="lg" type="triangle"/>
          </a:ln>
        </p:spPr>
      </p:cxnSp>
      <p:sp>
        <p:nvSpPr>
          <p:cNvPr id="799" name="Shape 799"/>
          <p:cNvSpPr/>
          <p:nvPr/>
        </p:nvSpPr>
        <p:spPr>
          <a:xfrm rot="10800000">
            <a:off x="6864963" y="1640840"/>
            <a:ext cx="338554" cy="1319213"/>
          </a:xfrm>
          <a:prstGeom prst="rect">
            <a:avLst/>
          </a:prstGeom>
          <a:gradFill>
            <a:gsLst>
              <a:gs pos="0">
                <a:srgbClr val="95E5FF"/>
              </a:gs>
              <a:gs pos="35001">
                <a:srgbClr val="B4EBFF"/>
              </a:gs>
              <a:gs pos="100000">
                <a:srgbClr val="E0F7FF"/>
              </a:gs>
            </a:gsLst>
            <a:lin ang="16200000" scaled="0"/>
          </a:gradFill>
          <a:ln cap="flat" cmpd="sng" w="9525">
            <a:solidFill>
              <a:srgbClr val="55B4E5"/>
            </a:solidFill>
            <a:prstDash val="solid"/>
            <a:miter/>
            <a:headEnd len="med" w="med" type="none"/>
            <a:tailEnd len="med" w="med" type="none"/>
          </a:ln>
          <a:effectLst>
            <a:outerShdw blurRad="63500" rotWithShape="0" dir="5400000" dist="20000">
              <a:srgbClr val="000000">
                <a:alpha val="37647"/>
              </a:srgbClr>
            </a:outerShdw>
          </a:effectLst>
        </p:spPr>
        <p:txBody>
          <a:bodyPr anchorCtr="0" anchor="ctr" bIns="91425" lIns="91425" rIns="91425" tIns="91425">
            <a:noAutofit/>
          </a:bodyPr>
          <a:lstStyle/>
          <a:p>
            <a:pPr lvl="0">
              <a:spcBef>
                <a:spcPts val="0"/>
              </a:spcBef>
              <a:buNone/>
            </a:pPr>
            <a:r>
              <a:t/>
            </a:r>
            <a:endParaRPr/>
          </a:p>
        </p:txBody>
      </p:sp>
      <p:sp>
        <p:nvSpPr>
          <p:cNvPr id="800" name="Shape 800"/>
          <p:cNvSpPr txBox="1"/>
          <p:nvPr/>
        </p:nvSpPr>
        <p:spPr>
          <a:xfrm rot="-5400000">
            <a:off x="6374620" y="2131154"/>
            <a:ext cx="1319213" cy="338554"/>
          </a:xfrm>
          <a:prstGeom prst="rect">
            <a:avLst/>
          </a:prstGeom>
          <a:noFill/>
          <a:ln>
            <a:noFill/>
          </a:ln>
        </p:spPr>
        <p:txBody>
          <a:bodyPr anchorCtr="1" anchor="ctr" bIns="45700" lIns="91425" rIns="91425" tIns="45700">
            <a:noAutofit/>
          </a:bodyPr>
          <a:lstStyle/>
          <a:p>
            <a:pPr indent="0" lvl="0" marL="0" marR="0" rtl="0" algn="ctr">
              <a:spcBef>
                <a:spcPts val="0"/>
              </a:spcBef>
              <a:buSzPct val="25000"/>
              <a:buNone/>
            </a:pPr>
            <a:r>
              <a:rPr b="1" lang="en-US" sz="1000">
                <a:solidFill>
                  <a:srgbClr val="000000"/>
                </a:solidFill>
                <a:latin typeface="Roboto"/>
                <a:ea typeface="Roboto"/>
                <a:cs typeface="Roboto"/>
                <a:sym typeface="Roboto"/>
              </a:rPr>
              <a:t>Verifications</a:t>
            </a:r>
          </a:p>
        </p:txBody>
      </p:sp>
      <p:sp>
        <p:nvSpPr>
          <p:cNvPr id="801" name="Shape 801"/>
          <p:cNvSpPr/>
          <p:nvPr/>
        </p:nvSpPr>
        <p:spPr>
          <a:xfrm rot="-5400000">
            <a:off x="3733036" y="2038837"/>
            <a:ext cx="893763" cy="523219"/>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identification</a:t>
            </a:r>
          </a:p>
        </p:txBody>
      </p:sp>
      <p:sp>
        <p:nvSpPr>
          <p:cNvPr id="802" name="Shape 802"/>
          <p:cNvSpPr/>
          <p:nvPr/>
        </p:nvSpPr>
        <p:spPr>
          <a:xfrm rot="-5400000">
            <a:off x="4153722" y="2113950"/>
            <a:ext cx="887412" cy="35394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Audit</a:t>
            </a:r>
          </a:p>
        </p:txBody>
      </p:sp>
      <p:sp>
        <p:nvSpPr>
          <p:cNvPr id="803" name="Shape 803"/>
          <p:cNvSpPr/>
          <p:nvPr/>
        </p:nvSpPr>
        <p:spPr>
          <a:xfrm rot="-5400000">
            <a:off x="4552979" y="2026931"/>
            <a:ext cx="885825" cy="523219"/>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Resolve Issues</a:t>
            </a:r>
          </a:p>
        </p:txBody>
      </p:sp>
      <p:sp>
        <p:nvSpPr>
          <p:cNvPr id="804" name="Shape 804"/>
          <p:cNvSpPr/>
          <p:nvPr/>
        </p:nvSpPr>
        <p:spPr>
          <a:xfrm rot="-5400000">
            <a:off x="4960966" y="2119507"/>
            <a:ext cx="885825" cy="35394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Reviews</a:t>
            </a:r>
          </a:p>
        </p:txBody>
      </p:sp>
      <p:sp>
        <p:nvSpPr>
          <p:cNvPr id="805" name="Shape 805"/>
          <p:cNvSpPr/>
          <p:nvPr/>
        </p:nvSpPr>
        <p:spPr>
          <a:xfrm rot="-5400000">
            <a:off x="5363399" y="2117126"/>
            <a:ext cx="884236" cy="35394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Approvals</a:t>
            </a:r>
          </a:p>
        </p:txBody>
      </p:sp>
      <p:sp>
        <p:nvSpPr>
          <p:cNvPr id="806" name="Shape 806"/>
          <p:cNvSpPr/>
          <p:nvPr/>
        </p:nvSpPr>
        <p:spPr>
          <a:xfrm rot="-5400000">
            <a:off x="5765830" y="2111569"/>
            <a:ext cx="885825" cy="35394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Registration</a:t>
            </a:r>
          </a:p>
        </p:txBody>
      </p:sp>
      <p:sp>
        <p:nvSpPr>
          <p:cNvPr id="807" name="Shape 807"/>
          <p:cNvSpPr/>
          <p:nvPr/>
        </p:nvSpPr>
        <p:spPr>
          <a:xfrm rot="-5400000">
            <a:off x="6161116" y="2111569"/>
            <a:ext cx="885825" cy="35394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Notices</a:t>
            </a:r>
          </a:p>
        </p:txBody>
      </p:sp>
      <p:sp>
        <p:nvSpPr>
          <p:cNvPr id="808" name="Shape 808"/>
          <p:cNvSpPr/>
          <p:nvPr/>
        </p:nvSpPr>
        <p:spPr>
          <a:xfrm rot="-5400000">
            <a:off x="7016780" y="2106807"/>
            <a:ext cx="885825" cy="35394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Distribution</a:t>
            </a:r>
          </a:p>
        </p:txBody>
      </p:sp>
      <p:sp>
        <p:nvSpPr>
          <p:cNvPr id="809" name="Shape 809"/>
          <p:cNvSpPr/>
          <p:nvPr/>
        </p:nvSpPr>
        <p:spPr>
          <a:xfrm rot="-5400000">
            <a:off x="7418417" y="2023756"/>
            <a:ext cx="885825" cy="523219"/>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Verifications</a:t>
            </a:r>
          </a:p>
        </p:txBody>
      </p:sp>
      <p:cxnSp>
        <p:nvCxnSpPr>
          <p:cNvPr id="810" name="Shape 810"/>
          <p:cNvCxnSpPr/>
          <p:nvPr/>
        </p:nvCxnSpPr>
        <p:spPr>
          <a:xfrm>
            <a:off x="4006880" y="2301240"/>
            <a:ext cx="0" cy="0"/>
          </a:xfrm>
          <a:prstGeom prst="straightConnector1">
            <a:avLst/>
          </a:prstGeom>
          <a:noFill/>
          <a:ln cap="flat" cmpd="sng" w="9525">
            <a:solidFill>
              <a:schemeClr val="dk1"/>
            </a:solidFill>
            <a:prstDash val="solid"/>
            <a:round/>
            <a:headEnd len="med" w="med" type="none"/>
            <a:tailEnd len="med" w="med" type="none"/>
          </a:ln>
        </p:spPr>
      </p:cxnSp>
      <p:sp>
        <p:nvSpPr>
          <p:cNvPr id="811" name="Shape 811"/>
          <p:cNvSpPr txBox="1"/>
          <p:nvPr/>
        </p:nvSpPr>
        <p:spPr>
          <a:xfrm>
            <a:off x="6241032" y="3735387"/>
            <a:ext cx="5325493" cy="2679700"/>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rgbClr val="0070C0"/>
              </a:buClr>
              <a:buSzPct val="100000"/>
              <a:buFont typeface="Arial"/>
              <a:buChar char="•"/>
            </a:pPr>
            <a:r>
              <a:rPr b="0" i="0" lang="en-US" sz="1800" u="sng" cap="none" strike="noStrike">
                <a:solidFill>
                  <a:srgbClr val="0070C0"/>
                </a:solidFill>
                <a:latin typeface="Roboto"/>
                <a:ea typeface="Roboto"/>
                <a:cs typeface="Roboto"/>
                <a:sym typeface="Roboto"/>
              </a:rPr>
              <a:t>Outcome: </a:t>
            </a:r>
          </a:p>
          <a:p>
            <a:pPr indent="-347663" lvl="0" marL="614363" marR="0" rtl="0" algn="l">
              <a:spcBef>
                <a:spcPts val="0"/>
              </a:spcBef>
              <a:buClr>
                <a:schemeClr val="dk1"/>
              </a:buClr>
              <a:buSzPct val="100000"/>
              <a:buFont typeface="Arial"/>
              <a:buChar char="•"/>
            </a:pPr>
            <a:r>
              <a:rPr lang="en-US" sz="1600">
                <a:solidFill>
                  <a:schemeClr val="dk1"/>
                </a:solidFill>
                <a:latin typeface="Roboto"/>
                <a:ea typeface="Roboto"/>
                <a:cs typeface="Roboto"/>
                <a:sym typeface="Roboto"/>
              </a:rPr>
              <a:t>The distribution package contains only software that has been reviewed and approved</a:t>
            </a:r>
          </a:p>
          <a:p>
            <a:pPr indent="-347663" lvl="0" marL="614363" marR="0" rtl="0" algn="l">
              <a:spcBef>
                <a:spcPts val="0"/>
              </a:spcBef>
              <a:buClr>
                <a:schemeClr val="dk1"/>
              </a:buClr>
              <a:buSzPct val="100000"/>
              <a:buFont typeface="Arial"/>
              <a:buChar char="•"/>
            </a:pPr>
            <a:r>
              <a:rPr lang="en-US" sz="1600">
                <a:solidFill>
                  <a:schemeClr val="dk1"/>
                </a:solidFill>
                <a:latin typeface="Roboto"/>
                <a:ea typeface="Roboto"/>
                <a:cs typeface="Roboto"/>
                <a:sym typeface="Roboto"/>
              </a:rPr>
              <a:t>"Distributed Compliance Artifacts" (as defined in the OpenChain specification), including appropriate notice files are included in the distribution package or other delivery method</a:t>
            </a:r>
          </a:p>
          <a:p>
            <a:pPr indent="0" lvl="0" marL="685800" marR="0" rtl="0" algn="l">
              <a:spcBef>
                <a:spcPts val="0"/>
              </a:spcBef>
              <a:buNone/>
            </a:pPr>
            <a:r>
              <a:t/>
            </a:r>
            <a:endParaRPr sz="1600">
              <a:solidFill>
                <a:schemeClr val="dk1"/>
              </a:solidFill>
              <a:latin typeface="Roboto"/>
              <a:ea typeface="Roboto"/>
              <a:cs typeface="Roboto"/>
              <a:sym typeface="Roboto"/>
            </a:endParaRPr>
          </a:p>
          <a:p>
            <a:pPr indent="0" lvl="0" marL="685800" marR="0" rtl="0" algn="l">
              <a:spcBef>
                <a:spcPts val="0"/>
              </a:spcBef>
              <a:buNone/>
            </a:pPr>
            <a:r>
              <a:t/>
            </a:r>
            <a:endParaRPr sz="1600">
              <a:solidFill>
                <a:schemeClr val="dk1"/>
              </a:solidFill>
              <a:latin typeface="Roboto"/>
              <a:ea typeface="Roboto"/>
              <a:cs typeface="Roboto"/>
              <a:sym typeface="Roboto"/>
            </a:endParaRPr>
          </a:p>
        </p:txBody>
      </p:sp>
      <p:sp>
        <p:nvSpPr>
          <p:cNvPr id="812" name="Shape 812"/>
          <p:cNvSpPr txBox="1"/>
          <p:nvPr/>
        </p:nvSpPr>
        <p:spPr>
          <a:xfrm>
            <a:off x="530225" y="3781425"/>
            <a:ext cx="5456090" cy="2771774"/>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rgbClr val="0070C0"/>
              </a:buClr>
              <a:buSzPct val="100000"/>
              <a:buFont typeface="Arial"/>
              <a:buChar char="•"/>
            </a:pPr>
            <a:r>
              <a:rPr b="0" i="0" lang="en-US" sz="1800" u="sng" cap="none" strike="noStrike">
                <a:solidFill>
                  <a:srgbClr val="0070C0"/>
                </a:solidFill>
                <a:latin typeface="Roboto"/>
                <a:ea typeface="Roboto"/>
                <a:cs typeface="Roboto"/>
                <a:sym typeface="Roboto"/>
              </a:rPr>
              <a:t>Steps: </a:t>
            </a:r>
          </a:p>
          <a:p>
            <a:pPr indent="-347663" lvl="0" marL="614363" marR="0" rtl="0" algn="l">
              <a:spcBef>
                <a:spcPts val="0"/>
              </a:spcBef>
              <a:buClr>
                <a:schemeClr val="dk1"/>
              </a:buClr>
              <a:buSzPct val="100000"/>
              <a:buFont typeface="Arial"/>
              <a:buChar char="•"/>
            </a:pPr>
            <a:r>
              <a:rPr lang="en-US" sz="1600">
                <a:solidFill>
                  <a:schemeClr val="dk1"/>
                </a:solidFill>
                <a:latin typeface="Roboto"/>
                <a:ea typeface="Roboto"/>
                <a:cs typeface="Roboto"/>
                <a:sym typeface="Roboto"/>
              </a:rPr>
              <a:t>Verify FOSS packages destined for distribution have been identified and approved</a:t>
            </a:r>
          </a:p>
          <a:p>
            <a:pPr indent="-347663" lvl="0" marL="614363" marR="0" rtl="0" algn="l">
              <a:spcBef>
                <a:spcPts val="0"/>
              </a:spcBef>
              <a:buClr>
                <a:schemeClr val="dk1"/>
              </a:buClr>
              <a:buSzPct val="100000"/>
              <a:buFont typeface="Arial"/>
              <a:buChar char="•"/>
            </a:pPr>
            <a:r>
              <a:rPr lang="en-US" sz="1600">
                <a:solidFill>
                  <a:schemeClr val="dk1"/>
                </a:solidFill>
                <a:latin typeface="Roboto"/>
                <a:ea typeface="Roboto"/>
                <a:cs typeface="Roboto"/>
                <a:sym typeface="Roboto"/>
              </a:rPr>
              <a:t>Verify the reviewed source code matches the binary equivalents shipping in the product</a:t>
            </a:r>
          </a:p>
          <a:p>
            <a:pPr indent="-347663" lvl="0" marL="614363" marR="0" rtl="0" algn="l">
              <a:spcBef>
                <a:spcPts val="0"/>
              </a:spcBef>
              <a:buClr>
                <a:schemeClr val="dk1"/>
              </a:buClr>
              <a:buSzPct val="100000"/>
              <a:buFont typeface="Arial"/>
              <a:buChar char="•"/>
            </a:pPr>
            <a:r>
              <a:rPr lang="en-US" sz="1600">
                <a:solidFill>
                  <a:schemeClr val="dk1"/>
                </a:solidFill>
                <a:latin typeface="Roboto"/>
                <a:ea typeface="Roboto"/>
                <a:cs typeface="Roboto"/>
                <a:sym typeface="Roboto"/>
              </a:rPr>
              <a:t>Verify all appropriate notices have been included to inform end-users of their right to request source code for identified FOSS</a:t>
            </a:r>
          </a:p>
          <a:p>
            <a:pPr indent="-347663" lvl="0" marL="614363" marR="0" rtl="0" algn="l">
              <a:spcBef>
                <a:spcPts val="0"/>
              </a:spcBef>
              <a:buClr>
                <a:schemeClr val="dk1"/>
              </a:buClr>
              <a:buSzPct val="100000"/>
              <a:buFont typeface="Arial"/>
              <a:buChar char="•"/>
            </a:pPr>
            <a:r>
              <a:rPr lang="en-US" sz="1600">
                <a:solidFill>
                  <a:schemeClr val="dk1"/>
                </a:solidFill>
                <a:latin typeface="Roboto"/>
                <a:ea typeface="Roboto"/>
                <a:cs typeface="Roboto"/>
                <a:sym typeface="Roboto"/>
              </a:rPr>
              <a:t>Verify compliance with other identified obligations </a:t>
            </a:r>
          </a:p>
          <a:p>
            <a:pPr indent="-347663" lvl="0" marL="614363" marR="0" rtl="0" algn="l">
              <a:spcBef>
                <a:spcPts val="0"/>
              </a:spcBef>
              <a:buClr>
                <a:schemeClr val="dk1"/>
              </a:buClr>
              <a:buFont typeface="Arial"/>
              <a:buNone/>
            </a:pPr>
            <a:r>
              <a:t/>
            </a:r>
            <a:endParaRPr sz="1600">
              <a:solidFill>
                <a:schemeClr val="dk1"/>
              </a:solidFill>
              <a:latin typeface="Roboto"/>
              <a:ea typeface="Roboto"/>
              <a:cs typeface="Roboto"/>
              <a:sym typeface="Roboto"/>
            </a:endParaRPr>
          </a:p>
        </p:txBody>
      </p:sp>
      <p:sp>
        <p:nvSpPr>
          <p:cNvPr id="813" name="Shape 813"/>
          <p:cNvSpPr/>
          <p:nvPr/>
        </p:nvSpPr>
        <p:spPr>
          <a:xfrm>
            <a:off x="246508" y="3216802"/>
            <a:ext cx="11945491" cy="461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400">
                <a:solidFill>
                  <a:schemeClr val="dk1"/>
                </a:solidFill>
                <a:latin typeface="Roboto"/>
                <a:ea typeface="Roboto"/>
                <a:cs typeface="Roboto"/>
                <a:sym typeface="Roboto"/>
              </a:rPr>
              <a:t>Verify that distributed software has been reviewed and approved </a:t>
            </a:r>
          </a:p>
        </p:txBody>
      </p:sp>
      <p:sp>
        <p:nvSpPr>
          <p:cNvPr id="814" name="Shape 814"/>
          <p:cNvSpPr txBox="1"/>
          <p:nvPr/>
        </p:nvSpPr>
        <p:spPr>
          <a:xfrm>
            <a:off x="246508" y="515302"/>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lang="en-US" sz="4000">
                <a:solidFill>
                  <a:schemeClr val="dk2"/>
                </a:solidFill>
                <a:latin typeface="Roboto"/>
                <a:ea typeface="Roboto"/>
                <a:cs typeface="Roboto"/>
                <a:sym typeface="Roboto"/>
              </a:rPr>
              <a:t>Pre-Distribution Verifications</a:t>
            </a:r>
          </a:p>
        </p:txBody>
      </p:sp>
      <p:sp>
        <p:nvSpPr>
          <p:cNvPr id="815" name="Shape 815"/>
          <p:cNvSpPr/>
          <p:nvPr/>
        </p:nvSpPr>
        <p:spPr>
          <a:xfrm>
            <a:off x="2597475" y="2067103"/>
            <a:ext cx="855600" cy="468300"/>
          </a:xfrm>
          <a:prstGeom prst="rect">
            <a:avLst/>
          </a:prstGeom>
          <a:solidFill>
            <a:schemeClr val="lt1"/>
          </a:solidFill>
          <a:ln cap="flat" cmpd="sng" w="9525">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ctr">
              <a:lnSpc>
                <a:spcPct val="65000"/>
              </a:lnSpc>
              <a:spcBef>
                <a:spcPts val="0"/>
              </a:spcBef>
              <a:buSzPct val="25000"/>
              <a:buNone/>
            </a:pPr>
            <a:r>
              <a:rPr b="1" lang="en-US" sz="1100">
                <a:solidFill>
                  <a:srgbClr val="000000"/>
                </a:solidFill>
                <a:latin typeface="Roboto"/>
                <a:ea typeface="Roboto"/>
                <a:cs typeface="Roboto"/>
                <a:sym typeface="Roboto"/>
              </a:rPr>
              <a:t>Incoming: </a:t>
            </a:r>
          </a:p>
          <a:p>
            <a:pPr indent="0" lvl="0" marL="0" marR="0" rtl="0" algn="ctr">
              <a:lnSpc>
                <a:spcPct val="65000"/>
              </a:lnSpc>
              <a:spcBef>
                <a:spcPts val="0"/>
              </a:spcBef>
              <a:buSzPct val="25000"/>
              <a:buNone/>
            </a:pPr>
            <a:r>
              <a:rPr b="1" lang="en-US" sz="1100">
                <a:solidFill>
                  <a:srgbClr val="000000"/>
                </a:solidFill>
                <a:latin typeface="Roboto"/>
                <a:ea typeface="Roboto"/>
                <a:cs typeface="Roboto"/>
                <a:sym typeface="Roboto"/>
              </a:rPr>
              <a:t>FOSS</a:t>
            </a:r>
          </a:p>
        </p:txBody>
      </p:sp>
      <p:cxnSp>
        <p:nvCxnSpPr>
          <p:cNvPr id="816" name="Shape 816"/>
          <p:cNvCxnSpPr>
            <a:stCxn id="815" idx="3"/>
          </p:cNvCxnSpPr>
          <p:nvPr/>
        </p:nvCxnSpPr>
        <p:spPr>
          <a:xfrm>
            <a:off x="3453075" y="2301253"/>
            <a:ext cx="325200" cy="0"/>
          </a:xfrm>
          <a:prstGeom prst="straightConnector1">
            <a:avLst/>
          </a:prstGeom>
          <a:noFill/>
          <a:ln cap="flat" cmpd="sng" w="9525">
            <a:solidFill>
              <a:schemeClr val="dk1"/>
            </a:solidFill>
            <a:prstDash val="solid"/>
            <a:round/>
            <a:headEnd len="med" w="med" type="none"/>
            <a:tailEnd len="lg" w="lg" type="triangle"/>
          </a:ln>
        </p:spPr>
      </p:cxnSp>
      <p:sp>
        <p:nvSpPr>
          <p:cNvPr id="817" name="Shape 817"/>
          <p:cNvSpPr/>
          <p:nvPr/>
        </p:nvSpPr>
        <p:spPr>
          <a:xfrm>
            <a:off x="8519150" y="2127187"/>
            <a:ext cx="1319700" cy="468300"/>
          </a:xfrm>
          <a:prstGeom prst="rect">
            <a:avLst/>
          </a:prstGeom>
          <a:solidFill>
            <a:schemeClr val="lt1"/>
          </a:solidFill>
          <a:ln cap="flat" cmpd="sng" w="9525">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ctr">
              <a:lnSpc>
                <a:spcPct val="70000"/>
              </a:lnSpc>
              <a:spcBef>
                <a:spcPts val="0"/>
              </a:spcBef>
              <a:buSzPct val="25000"/>
              <a:buNone/>
            </a:pPr>
            <a:r>
              <a:rPr b="1" lang="en-US" sz="1100">
                <a:solidFill>
                  <a:srgbClr val="000000"/>
                </a:solidFill>
                <a:latin typeface="Roboto"/>
                <a:ea typeface="Roboto"/>
                <a:cs typeface="Roboto"/>
                <a:sym typeface="Roboto"/>
              </a:rPr>
              <a:t>Outgoing: </a:t>
            </a:r>
          </a:p>
          <a:p>
            <a:pPr indent="0" lvl="0" marL="0" marR="0" rtl="0" algn="ctr">
              <a:lnSpc>
                <a:spcPct val="70000"/>
              </a:lnSpc>
              <a:spcBef>
                <a:spcPts val="0"/>
              </a:spcBef>
              <a:buSzPct val="25000"/>
              <a:buNone/>
            </a:pPr>
            <a:r>
              <a:rPr b="1" lang="en-US" sz="1100">
                <a:solidFill>
                  <a:srgbClr val="000000"/>
                </a:solidFill>
                <a:latin typeface="Roboto"/>
                <a:ea typeface="Roboto"/>
                <a:cs typeface="Roboto"/>
                <a:sym typeface="Roboto"/>
              </a:rPr>
              <a:t>FOSS + Mods</a:t>
            </a: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2" name="Shape 822"/>
        <p:cNvGrpSpPr/>
        <p:nvPr/>
      </p:nvGrpSpPr>
      <p:grpSpPr>
        <a:xfrm>
          <a:off x="0" y="0"/>
          <a:ext cx="0" cy="0"/>
          <a:chOff x="0" y="0"/>
          <a:chExt cx="0" cy="0"/>
        </a:xfrm>
      </p:grpSpPr>
      <p:sp>
        <p:nvSpPr>
          <p:cNvPr id="823" name="Shape 823"/>
          <p:cNvSpPr/>
          <p:nvPr/>
        </p:nvSpPr>
        <p:spPr>
          <a:xfrm>
            <a:off x="3157221" y="1291795"/>
            <a:ext cx="4506912" cy="1792286"/>
          </a:xfrm>
          <a:prstGeom prst="cloudCallout">
            <a:avLst>
              <a:gd fmla="val -653" name="adj1"/>
              <a:gd fmla="val 11648" name="adj2"/>
            </a:avLst>
          </a:prstGeom>
          <a:solidFill>
            <a:srgbClr val="DDDDDD"/>
          </a:solidFill>
          <a:ln>
            <a:noFill/>
          </a:ln>
        </p:spPr>
        <p:txBody>
          <a:bodyPr anchorCtr="0" anchor="t" bIns="45700" lIns="91425" rIns="91425" tIns="45700">
            <a:noAutofit/>
          </a:bodyPr>
          <a:lstStyle/>
          <a:p>
            <a:pPr indent="0" lvl="0" marL="0" marR="0" rtl="0" algn="ctr">
              <a:spcBef>
                <a:spcPts val="0"/>
              </a:spcBef>
              <a:buNone/>
            </a:pPr>
            <a:r>
              <a:t/>
            </a:r>
            <a:endParaRPr sz="1100">
              <a:solidFill>
                <a:schemeClr val="dk1"/>
              </a:solidFill>
              <a:latin typeface="Roboto"/>
              <a:ea typeface="Roboto"/>
              <a:cs typeface="Roboto"/>
              <a:sym typeface="Roboto"/>
            </a:endParaRPr>
          </a:p>
        </p:txBody>
      </p:sp>
      <p:cxnSp>
        <p:nvCxnSpPr>
          <p:cNvPr id="824" name="Shape 824"/>
          <p:cNvCxnSpPr>
            <a:stCxn id="823" idx="2"/>
          </p:cNvCxnSpPr>
          <p:nvPr/>
        </p:nvCxnSpPr>
        <p:spPr>
          <a:xfrm>
            <a:off x="7660378" y="2187938"/>
            <a:ext cx="255600" cy="3300"/>
          </a:xfrm>
          <a:prstGeom prst="straightConnector1">
            <a:avLst/>
          </a:prstGeom>
          <a:noFill/>
          <a:ln cap="flat" cmpd="sng" w="9525">
            <a:solidFill>
              <a:schemeClr val="dk1"/>
            </a:solidFill>
            <a:prstDash val="solid"/>
            <a:round/>
            <a:headEnd len="med" w="med" type="none"/>
            <a:tailEnd len="lg" w="lg" type="triangle"/>
          </a:ln>
        </p:spPr>
      </p:cxnSp>
      <p:sp>
        <p:nvSpPr>
          <p:cNvPr id="825" name="Shape 825"/>
          <p:cNvSpPr/>
          <p:nvPr/>
        </p:nvSpPr>
        <p:spPr>
          <a:xfrm rot="10800000">
            <a:off x="6640778" y="1458481"/>
            <a:ext cx="338554" cy="1319213"/>
          </a:xfrm>
          <a:prstGeom prst="rect">
            <a:avLst/>
          </a:prstGeom>
          <a:gradFill>
            <a:gsLst>
              <a:gs pos="0">
                <a:srgbClr val="95E5FF"/>
              </a:gs>
              <a:gs pos="35001">
                <a:srgbClr val="B4EBFF"/>
              </a:gs>
              <a:gs pos="100000">
                <a:srgbClr val="E0F7FF"/>
              </a:gs>
            </a:gsLst>
            <a:lin ang="16200000" scaled="0"/>
          </a:gradFill>
          <a:ln cap="flat" cmpd="sng" w="9525">
            <a:solidFill>
              <a:srgbClr val="55B4E5"/>
            </a:solidFill>
            <a:prstDash val="solid"/>
            <a:miter/>
            <a:headEnd len="med" w="med" type="none"/>
            <a:tailEnd len="med" w="med" type="none"/>
          </a:ln>
          <a:effectLst>
            <a:outerShdw blurRad="63500" rotWithShape="0" dir="5400000" dist="20000">
              <a:srgbClr val="000000">
                <a:alpha val="37647"/>
              </a:srgbClr>
            </a:outerShdw>
          </a:effectLst>
        </p:spPr>
        <p:txBody>
          <a:bodyPr anchorCtr="0" anchor="ctr" bIns="91425" lIns="91425" rIns="91425" tIns="91425">
            <a:noAutofit/>
          </a:bodyPr>
          <a:lstStyle/>
          <a:p>
            <a:pPr lvl="0">
              <a:spcBef>
                <a:spcPts val="0"/>
              </a:spcBef>
              <a:buNone/>
            </a:pPr>
            <a:r>
              <a:t/>
            </a:r>
            <a:endParaRPr/>
          </a:p>
        </p:txBody>
      </p:sp>
      <p:sp>
        <p:nvSpPr>
          <p:cNvPr id="826" name="Shape 826"/>
          <p:cNvSpPr txBox="1"/>
          <p:nvPr/>
        </p:nvSpPr>
        <p:spPr>
          <a:xfrm rot="-5400000">
            <a:off x="6150445" y="1948804"/>
            <a:ext cx="1319213" cy="338554"/>
          </a:xfrm>
          <a:prstGeom prst="rect">
            <a:avLst/>
          </a:prstGeom>
          <a:noFill/>
          <a:ln>
            <a:noFill/>
          </a:ln>
        </p:spPr>
        <p:txBody>
          <a:bodyPr anchorCtr="1" anchor="ctr" bIns="45700" lIns="91425" rIns="91425" tIns="45700">
            <a:noAutofit/>
          </a:bodyPr>
          <a:lstStyle/>
          <a:p>
            <a:pPr indent="0" lvl="0" marL="0" marR="0" rtl="0" algn="ctr">
              <a:spcBef>
                <a:spcPts val="0"/>
              </a:spcBef>
              <a:buSzPct val="25000"/>
              <a:buNone/>
            </a:pPr>
            <a:r>
              <a:rPr b="1" lang="en-US" sz="1000">
                <a:solidFill>
                  <a:srgbClr val="000000"/>
                </a:solidFill>
                <a:latin typeface="Roboto"/>
                <a:ea typeface="Roboto"/>
                <a:cs typeface="Roboto"/>
                <a:sym typeface="Roboto"/>
              </a:rPr>
              <a:t>Distribution</a:t>
            </a:r>
          </a:p>
        </p:txBody>
      </p:sp>
      <p:sp>
        <p:nvSpPr>
          <p:cNvPr id="827" name="Shape 827"/>
          <p:cNvSpPr/>
          <p:nvPr/>
        </p:nvSpPr>
        <p:spPr>
          <a:xfrm rot="-5400000">
            <a:off x="3111976" y="1856478"/>
            <a:ext cx="893763" cy="523219"/>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identification</a:t>
            </a:r>
          </a:p>
        </p:txBody>
      </p:sp>
      <p:sp>
        <p:nvSpPr>
          <p:cNvPr id="828" name="Shape 828"/>
          <p:cNvSpPr/>
          <p:nvPr/>
        </p:nvSpPr>
        <p:spPr>
          <a:xfrm rot="-5400000">
            <a:off x="3532663" y="1931591"/>
            <a:ext cx="887412" cy="35394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Audit</a:t>
            </a:r>
          </a:p>
        </p:txBody>
      </p:sp>
      <p:sp>
        <p:nvSpPr>
          <p:cNvPr id="829" name="Shape 829"/>
          <p:cNvSpPr/>
          <p:nvPr/>
        </p:nvSpPr>
        <p:spPr>
          <a:xfrm rot="-5400000">
            <a:off x="3931919" y="1844572"/>
            <a:ext cx="885825" cy="523219"/>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Resolve Issues</a:t>
            </a:r>
          </a:p>
        </p:txBody>
      </p:sp>
      <p:sp>
        <p:nvSpPr>
          <p:cNvPr id="830" name="Shape 830"/>
          <p:cNvSpPr/>
          <p:nvPr/>
        </p:nvSpPr>
        <p:spPr>
          <a:xfrm rot="-5400000">
            <a:off x="4339907" y="1937148"/>
            <a:ext cx="885825" cy="35394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Reviews</a:t>
            </a:r>
          </a:p>
        </p:txBody>
      </p:sp>
      <p:sp>
        <p:nvSpPr>
          <p:cNvPr id="831" name="Shape 831"/>
          <p:cNvSpPr/>
          <p:nvPr/>
        </p:nvSpPr>
        <p:spPr>
          <a:xfrm rot="-5400000">
            <a:off x="5147151" y="1942703"/>
            <a:ext cx="884238" cy="35394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Registration</a:t>
            </a:r>
          </a:p>
        </p:txBody>
      </p:sp>
      <p:sp>
        <p:nvSpPr>
          <p:cNvPr id="832" name="Shape 832"/>
          <p:cNvSpPr/>
          <p:nvPr/>
        </p:nvSpPr>
        <p:spPr>
          <a:xfrm rot="-5400000">
            <a:off x="5541644" y="1937148"/>
            <a:ext cx="885825" cy="35394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Notices</a:t>
            </a:r>
          </a:p>
        </p:txBody>
      </p:sp>
      <p:sp>
        <p:nvSpPr>
          <p:cNvPr id="833" name="Shape 833"/>
          <p:cNvSpPr/>
          <p:nvPr/>
        </p:nvSpPr>
        <p:spPr>
          <a:xfrm rot="-5400000">
            <a:off x="5936933" y="1852509"/>
            <a:ext cx="885825" cy="523219"/>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Verifications</a:t>
            </a:r>
          </a:p>
        </p:txBody>
      </p:sp>
      <p:sp>
        <p:nvSpPr>
          <p:cNvPr id="834" name="Shape 834"/>
          <p:cNvSpPr/>
          <p:nvPr/>
        </p:nvSpPr>
        <p:spPr>
          <a:xfrm rot="-5400000">
            <a:off x="4752658" y="1932385"/>
            <a:ext cx="885825" cy="35394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Approvals</a:t>
            </a:r>
          </a:p>
        </p:txBody>
      </p:sp>
      <p:sp>
        <p:nvSpPr>
          <p:cNvPr id="835" name="Shape 835"/>
          <p:cNvSpPr/>
          <p:nvPr/>
        </p:nvSpPr>
        <p:spPr>
          <a:xfrm rot="-5400000">
            <a:off x="6797358" y="1841397"/>
            <a:ext cx="885825" cy="523219"/>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Verifications</a:t>
            </a:r>
          </a:p>
        </p:txBody>
      </p:sp>
      <p:cxnSp>
        <p:nvCxnSpPr>
          <p:cNvPr id="836" name="Shape 836"/>
          <p:cNvCxnSpPr/>
          <p:nvPr/>
        </p:nvCxnSpPr>
        <p:spPr>
          <a:xfrm>
            <a:off x="3385819" y="2118881"/>
            <a:ext cx="0" cy="0"/>
          </a:xfrm>
          <a:prstGeom prst="straightConnector1">
            <a:avLst/>
          </a:prstGeom>
          <a:noFill/>
          <a:ln cap="flat" cmpd="sng" w="9525">
            <a:solidFill>
              <a:schemeClr val="dk1"/>
            </a:solidFill>
            <a:prstDash val="solid"/>
            <a:round/>
            <a:headEnd len="med" w="med" type="none"/>
            <a:tailEnd len="med" w="med" type="none"/>
          </a:ln>
        </p:spPr>
      </p:cxnSp>
      <p:sp>
        <p:nvSpPr>
          <p:cNvPr id="837" name="Shape 837"/>
          <p:cNvSpPr txBox="1"/>
          <p:nvPr/>
        </p:nvSpPr>
        <p:spPr>
          <a:xfrm>
            <a:off x="5524282" y="3908425"/>
            <a:ext cx="6042243" cy="2301874"/>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rgbClr val="0070C0"/>
              </a:buClr>
              <a:buSzPct val="100000"/>
              <a:buFont typeface="Arial"/>
              <a:buChar char="•"/>
            </a:pPr>
            <a:r>
              <a:rPr b="0" i="0" lang="en-US" sz="1800" u="sng" cap="none" strike="noStrike">
                <a:solidFill>
                  <a:srgbClr val="0070C0"/>
                </a:solidFill>
                <a:latin typeface="Roboto"/>
                <a:ea typeface="Roboto"/>
                <a:cs typeface="Roboto"/>
                <a:sym typeface="Roboto"/>
              </a:rPr>
              <a:t>Outcome: </a:t>
            </a:r>
          </a:p>
          <a:p>
            <a:pPr indent="-347663" lvl="0" marL="614363" marR="0" rtl="0" algn="l">
              <a:spcBef>
                <a:spcPts val="0"/>
              </a:spcBef>
              <a:buClr>
                <a:schemeClr val="dk1"/>
              </a:buClr>
              <a:buSzPct val="100000"/>
              <a:buFont typeface="Arial"/>
              <a:buChar char="•"/>
            </a:pPr>
            <a:r>
              <a:rPr lang="en-US" sz="1600">
                <a:solidFill>
                  <a:schemeClr val="dk1"/>
                </a:solidFill>
                <a:latin typeface="Roboto"/>
                <a:ea typeface="Roboto"/>
                <a:cs typeface="Roboto"/>
                <a:sym typeface="Roboto"/>
              </a:rPr>
              <a:t>Obligations to provide accompanying source code are met</a:t>
            </a:r>
          </a:p>
          <a:p>
            <a:pPr indent="0" lvl="0" marL="685800" marR="0" rtl="0" algn="l">
              <a:spcBef>
                <a:spcPts val="0"/>
              </a:spcBef>
              <a:buNone/>
            </a:pPr>
            <a:r>
              <a:t/>
            </a:r>
            <a:endParaRPr sz="1600">
              <a:solidFill>
                <a:schemeClr val="dk1"/>
              </a:solidFill>
              <a:latin typeface="Roboto"/>
              <a:ea typeface="Roboto"/>
              <a:cs typeface="Roboto"/>
              <a:sym typeface="Roboto"/>
            </a:endParaRPr>
          </a:p>
          <a:p>
            <a:pPr indent="0" lvl="0" marL="685800" marR="0" rtl="0" algn="l">
              <a:spcBef>
                <a:spcPts val="0"/>
              </a:spcBef>
              <a:buNone/>
            </a:pPr>
            <a:r>
              <a:t/>
            </a:r>
            <a:endParaRPr sz="1600">
              <a:solidFill>
                <a:schemeClr val="dk1"/>
              </a:solidFill>
              <a:latin typeface="Roboto"/>
              <a:ea typeface="Roboto"/>
              <a:cs typeface="Roboto"/>
              <a:sym typeface="Roboto"/>
            </a:endParaRPr>
          </a:p>
        </p:txBody>
      </p:sp>
      <p:sp>
        <p:nvSpPr>
          <p:cNvPr id="838" name="Shape 838"/>
          <p:cNvSpPr txBox="1"/>
          <p:nvPr/>
        </p:nvSpPr>
        <p:spPr>
          <a:xfrm>
            <a:off x="481012" y="3954462"/>
            <a:ext cx="4935160" cy="2771774"/>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rgbClr val="0070C0"/>
              </a:buClr>
              <a:buSzPct val="100000"/>
              <a:buFont typeface="Arial"/>
              <a:buChar char="•"/>
            </a:pPr>
            <a:r>
              <a:rPr b="0" i="0" lang="en-US" sz="1800" u="sng" cap="none" strike="noStrike">
                <a:solidFill>
                  <a:srgbClr val="0070C0"/>
                </a:solidFill>
                <a:latin typeface="Roboto"/>
                <a:ea typeface="Roboto"/>
                <a:cs typeface="Roboto"/>
                <a:sym typeface="Roboto"/>
              </a:rPr>
              <a:t>Steps: </a:t>
            </a:r>
          </a:p>
          <a:p>
            <a:pPr indent="-347663" lvl="0" marL="614363" marR="0" rtl="0" algn="l">
              <a:spcBef>
                <a:spcPts val="0"/>
              </a:spcBef>
              <a:buClr>
                <a:schemeClr val="dk1"/>
              </a:buClr>
              <a:buSzPct val="100000"/>
              <a:buFont typeface="Arial"/>
              <a:buChar char="•"/>
            </a:pPr>
            <a:r>
              <a:rPr lang="en-US" sz="1600">
                <a:solidFill>
                  <a:schemeClr val="dk1"/>
                </a:solidFill>
                <a:latin typeface="Roboto"/>
                <a:ea typeface="Roboto"/>
                <a:cs typeface="Roboto"/>
                <a:sym typeface="Roboto"/>
              </a:rPr>
              <a:t>Provide accompanying source code along with any associated build tools and documentation (e.g., by uploading to a distribution website or including in the distribution package) </a:t>
            </a:r>
          </a:p>
          <a:p>
            <a:pPr indent="-347663" lvl="0" marL="614363" marR="0" rtl="0" algn="l">
              <a:spcBef>
                <a:spcPts val="0"/>
              </a:spcBef>
              <a:buClr>
                <a:schemeClr val="dk1"/>
              </a:buClr>
              <a:buSzPct val="100000"/>
              <a:buFont typeface="Arial"/>
              <a:buChar char="•"/>
            </a:pPr>
            <a:r>
              <a:rPr lang="en-US" sz="1600">
                <a:solidFill>
                  <a:schemeClr val="dk1"/>
                </a:solidFill>
                <a:latin typeface="Roboto"/>
                <a:ea typeface="Roboto"/>
                <a:cs typeface="Roboto"/>
                <a:sym typeface="Roboto"/>
              </a:rPr>
              <a:t>Accompanying source code is identified with labels as to which product and version to which it corresponds</a:t>
            </a:r>
          </a:p>
          <a:p>
            <a:pPr indent="-347663" lvl="0" marL="614363" marR="0" rtl="0" algn="l">
              <a:spcBef>
                <a:spcPts val="0"/>
              </a:spcBef>
              <a:buClr>
                <a:schemeClr val="dk1"/>
              </a:buClr>
              <a:buFont typeface="Arial"/>
              <a:buNone/>
            </a:pPr>
            <a:r>
              <a:t/>
            </a:r>
            <a:endParaRPr sz="1600">
              <a:solidFill>
                <a:schemeClr val="dk1"/>
              </a:solidFill>
              <a:latin typeface="Roboto"/>
              <a:ea typeface="Roboto"/>
              <a:cs typeface="Roboto"/>
              <a:sym typeface="Roboto"/>
            </a:endParaRPr>
          </a:p>
        </p:txBody>
      </p:sp>
      <p:sp>
        <p:nvSpPr>
          <p:cNvPr id="839" name="Shape 839"/>
          <p:cNvSpPr/>
          <p:nvPr/>
        </p:nvSpPr>
        <p:spPr>
          <a:xfrm>
            <a:off x="246509" y="3279780"/>
            <a:ext cx="11945491" cy="461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400">
                <a:solidFill>
                  <a:schemeClr val="dk1"/>
                </a:solidFill>
                <a:latin typeface="Roboto"/>
                <a:ea typeface="Roboto"/>
                <a:cs typeface="Roboto"/>
                <a:sym typeface="Roboto"/>
              </a:rPr>
              <a:t>Provide accompanying source code as required </a:t>
            </a:r>
          </a:p>
        </p:txBody>
      </p:sp>
      <p:sp>
        <p:nvSpPr>
          <p:cNvPr id="840" name="Shape 840"/>
          <p:cNvSpPr txBox="1"/>
          <p:nvPr/>
        </p:nvSpPr>
        <p:spPr>
          <a:xfrm>
            <a:off x="246508" y="515302"/>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lang="en-US" sz="4000">
                <a:solidFill>
                  <a:schemeClr val="dk2"/>
                </a:solidFill>
                <a:latin typeface="Roboto"/>
                <a:ea typeface="Roboto"/>
                <a:cs typeface="Roboto"/>
                <a:sym typeface="Roboto"/>
              </a:rPr>
              <a:t>Accompanying Source Code Distribution</a:t>
            </a:r>
          </a:p>
        </p:txBody>
      </p:sp>
      <p:sp>
        <p:nvSpPr>
          <p:cNvPr id="841" name="Shape 841"/>
          <p:cNvSpPr/>
          <p:nvPr/>
        </p:nvSpPr>
        <p:spPr>
          <a:xfrm>
            <a:off x="1976425" y="1955453"/>
            <a:ext cx="855600" cy="468300"/>
          </a:xfrm>
          <a:prstGeom prst="rect">
            <a:avLst/>
          </a:prstGeom>
          <a:solidFill>
            <a:schemeClr val="lt1"/>
          </a:solidFill>
          <a:ln cap="flat" cmpd="sng" w="9525">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ctr">
              <a:lnSpc>
                <a:spcPct val="65000"/>
              </a:lnSpc>
              <a:spcBef>
                <a:spcPts val="0"/>
              </a:spcBef>
              <a:buSzPct val="25000"/>
              <a:buNone/>
            </a:pPr>
            <a:r>
              <a:rPr b="1" lang="en-US" sz="1100">
                <a:solidFill>
                  <a:srgbClr val="000000"/>
                </a:solidFill>
                <a:latin typeface="Roboto"/>
                <a:ea typeface="Roboto"/>
                <a:cs typeface="Roboto"/>
                <a:sym typeface="Roboto"/>
              </a:rPr>
              <a:t>Incoming: </a:t>
            </a:r>
          </a:p>
          <a:p>
            <a:pPr indent="0" lvl="0" marL="0" marR="0" rtl="0" algn="ctr">
              <a:lnSpc>
                <a:spcPct val="65000"/>
              </a:lnSpc>
              <a:spcBef>
                <a:spcPts val="0"/>
              </a:spcBef>
              <a:buSzPct val="25000"/>
              <a:buNone/>
            </a:pPr>
            <a:r>
              <a:rPr b="1" lang="en-US" sz="1100">
                <a:solidFill>
                  <a:srgbClr val="000000"/>
                </a:solidFill>
                <a:latin typeface="Roboto"/>
                <a:ea typeface="Roboto"/>
                <a:cs typeface="Roboto"/>
                <a:sym typeface="Roboto"/>
              </a:rPr>
              <a:t>FOSS</a:t>
            </a:r>
          </a:p>
        </p:txBody>
      </p:sp>
      <p:cxnSp>
        <p:nvCxnSpPr>
          <p:cNvPr id="842" name="Shape 842"/>
          <p:cNvCxnSpPr>
            <a:stCxn id="841" idx="3"/>
          </p:cNvCxnSpPr>
          <p:nvPr/>
        </p:nvCxnSpPr>
        <p:spPr>
          <a:xfrm>
            <a:off x="2832025" y="2189603"/>
            <a:ext cx="325200" cy="0"/>
          </a:xfrm>
          <a:prstGeom prst="straightConnector1">
            <a:avLst/>
          </a:prstGeom>
          <a:noFill/>
          <a:ln cap="flat" cmpd="sng" w="9525">
            <a:solidFill>
              <a:schemeClr val="dk1"/>
            </a:solidFill>
            <a:prstDash val="solid"/>
            <a:round/>
            <a:headEnd len="med" w="med" type="none"/>
            <a:tailEnd len="lg" w="lg" type="triangle"/>
          </a:ln>
        </p:spPr>
      </p:cxnSp>
      <p:sp>
        <p:nvSpPr>
          <p:cNvPr id="843" name="Shape 843"/>
          <p:cNvSpPr/>
          <p:nvPr/>
        </p:nvSpPr>
        <p:spPr>
          <a:xfrm>
            <a:off x="7915975" y="1955450"/>
            <a:ext cx="1319700" cy="468300"/>
          </a:xfrm>
          <a:prstGeom prst="rect">
            <a:avLst/>
          </a:prstGeom>
          <a:solidFill>
            <a:schemeClr val="lt1"/>
          </a:solidFill>
          <a:ln cap="flat" cmpd="sng" w="9525">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ctr">
              <a:lnSpc>
                <a:spcPct val="70000"/>
              </a:lnSpc>
              <a:spcBef>
                <a:spcPts val="0"/>
              </a:spcBef>
              <a:buSzPct val="25000"/>
              <a:buNone/>
            </a:pPr>
            <a:r>
              <a:rPr b="1" lang="en-US" sz="1100">
                <a:solidFill>
                  <a:srgbClr val="000000"/>
                </a:solidFill>
                <a:latin typeface="Roboto"/>
                <a:ea typeface="Roboto"/>
                <a:cs typeface="Roboto"/>
                <a:sym typeface="Roboto"/>
              </a:rPr>
              <a:t>Outgoing: </a:t>
            </a:r>
          </a:p>
          <a:p>
            <a:pPr indent="0" lvl="0" marL="0" marR="0" rtl="0" algn="ctr">
              <a:lnSpc>
                <a:spcPct val="70000"/>
              </a:lnSpc>
              <a:spcBef>
                <a:spcPts val="0"/>
              </a:spcBef>
              <a:buSzPct val="25000"/>
              <a:buNone/>
            </a:pPr>
            <a:r>
              <a:rPr b="1" lang="en-US" sz="1100">
                <a:solidFill>
                  <a:srgbClr val="000000"/>
                </a:solidFill>
                <a:latin typeface="Roboto"/>
                <a:ea typeface="Roboto"/>
                <a:cs typeface="Roboto"/>
                <a:sym typeface="Roboto"/>
              </a:rPr>
              <a:t>FOSS + Mods</a:t>
            </a: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8" name="Shape 848"/>
        <p:cNvGrpSpPr/>
        <p:nvPr/>
      </p:nvGrpSpPr>
      <p:grpSpPr>
        <a:xfrm>
          <a:off x="0" y="0"/>
          <a:ext cx="0" cy="0"/>
          <a:chOff x="0" y="0"/>
          <a:chExt cx="0" cy="0"/>
        </a:xfrm>
      </p:grpSpPr>
      <p:sp>
        <p:nvSpPr>
          <p:cNvPr id="849" name="Shape 849"/>
          <p:cNvSpPr/>
          <p:nvPr/>
        </p:nvSpPr>
        <p:spPr>
          <a:xfrm>
            <a:off x="3065781" y="1393551"/>
            <a:ext cx="4506912" cy="1792286"/>
          </a:xfrm>
          <a:prstGeom prst="cloudCallout">
            <a:avLst>
              <a:gd fmla="val -653" name="adj1"/>
              <a:gd fmla="val 11648" name="adj2"/>
            </a:avLst>
          </a:prstGeom>
          <a:solidFill>
            <a:srgbClr val="DDDDDD"/>
          </a:solidFill>
          <a:ln>
            <a:noFill/>
          </a:ln>
        </p:spPr>
        <p:txBody>
          <a:bodyPr anchorCtr="0" anchor="t" bIns="45700" lIns="91425" rIns="91425" tIns="45700">
            <a:noAutofit/>
          </a:bodyPr>
          <a:lstStyle/>
          <a:p>
            <a:pPr indent="0" lvl="0" marL="0" marR="0" rtl="0" algn="ctr">
              <a:spcBef>
                <a:spcPts val="0"/>
              </a:spcBef>
              <a:buNone/>
            </a:pPr>
            <a:r>
              <a:t/>
            </a:r>
            <a:endParaRPr sz="1100">
              <a:solidFill>
                <a:schemeClr val="dk1"/>
              </a:solidFill>
              <a:latin typeface="Roboto"/>
              <a:ea typeface="Roboto"/>
              <a:cs typeface="Roboto"/>
              <a:sym typeface="Roboto"/>
            </a:endParaRPr>
          </a:p>
        </p:txBody>
      </p:sp>
      <p:cxnSp>
        <p:nvCxnSpPr>
          <p:cNvPr id="850" name="Shape 850"/>
          <p:cNvCxnSpPr>
            <a:stCxn id="849" idx="2"/>
          </p:cNvCxnSpPr>
          <p:nvPr/>
        </p:nvCxnSpPr>
        <p:spPr>
          <a:xfrm>
            <a:off x="7568938" y="2289695"/>
            <a:ext cx="255600" cy="3300"/>
          </a:xfrm>
          <a:prstGeom prst="straightConnector1">
            <a:avLst/>
          </a:prstGeom>
          <a:noFill/>
          <a:ln cap="flat" cmpd="sng" w="9525">
            <a:solidFill>
              <a:schemeClr val="dk1"/>
            </a:solidFill>
            <a:prstDash val="solid"/>
            <a:round/>
            <a:headEnd len="med" w="med" type="none"/>
            <a:tailEnd len="lg" w="lg" type="triangle"/>
          </a:ln>
        </p:spPr>
      </p:cxnSp>
      <p:sp>
        <p:nvSpPr>
          <p:cNvPr id="851" name="Shape 851"/>
          <p:cNvSpPr/>
          <p:nvPr/>
        </p:nvSpPr>
        <p:spPr>
          <a:xfrm rot="10800000">
            <a:off x="6960502" y="1569763"/>
            <a:ext cx="338554" cy="1319213"/>
          </a:xfrm>
          <a:prstGeom prst="rect">
            <a:avLst/>
          </a:prstGeom>
          <a:gradFill>
            <a:gsLst>
              <a:gs pos="0">
                <a:srgbClr val="95E5FF"/>
              </a:gs>
              <a:gs pos="35001">
                <a:srgbClr val="B4EBFF"/>
              </a:gs>
              <a:gs pos="100000">
                <a:srgbClr val="E0F7FF"/>
              </a:gs>
            </a:gsLst>
            <a:lin ang="16200000" scaled="0"/>
          </a:gradFill>
          <a:ln cap="flat" cmpd="sng" w="9525">
            <a:solidFill>
              <a:srgbClr val="55B4E5"/>
            </a:solidFill>
            <a:prstDash val="solid"/>
            <a:miter/>
            <a:headEnd len="med" w="med" type="none"/>
            <a:tailEnd len="med" w="med" type="none"/>
          </a:ln>
          <a:effectLst>
            <a:outerShdw blurRad="63500" rotWithShape="0" dir="5400000" dist="20000">
              <a:srgbClr val="000000">
                <a:alpha val="37647"/>
              </a:srgbClr>
            </a:outerShdw>
          </a:effectLst>
        </p:spPr>
        <p:txBody>
          <a:bodyPr anchorCtr="0" anchor="ctr" bIns="91425" lIns="91425" rIns="91425" tIns="91425">
            <a:noAutofit/>
          </a:bodyPr>
          <a:lstStyle/>
          <a:p>
            <a:pPr lvl="0">
              <a:spcBef>
                <a:spcPts val="0"/>
              </a:spcBef>
              <a:buNone/>
            </a:pPr>
            <a:r>
              <a:t/>
            </a:r>
            <a:endParaRPr/>
          </a:p>
        </p:txBody>
      </p:sp>
      <p:sp>
        <p:nvSpPr>
          <p:cNvPr id="852" name="Shape 852"/>
          <p:cNvSpPr txBox="1"/>
          <p:nvPr/>
        </p:nvSpPr>
        <p:spPr>
          <a:xfrm rot="-5400000">
            <a:off x="6470170" y="2060079"/>
            <a:ext cx="1319213" cy="338554"/>
          </a:xfrm>
          <a:prstGeom prst="rect">
            <a:avLst/>
          </a:prstGeom>
          <a:noFill/>
          <a:ln>
            <a:noFill/>
          </a:ln>
        </p:spPr>
        <p:txBody>
          <a:bodyPr anchorCtr="1" anchor="ctr" bIns="45700" lIns="91425" rIns="91425" tIns="45700">
            <a:noAutofit/>
          </a:bodyPr>
          <a:lstStyle/>
          <a:p>
            <a:pPr indent="0" lvl="0" marL="0" marR="0" rtl="0" algn="ctr">
              <a:spcBef>
                <a:spcPts val="0"/>
              </a:spcBef>
              <a:buSzPct val="25000"/>
              <a:buNone/>
            </a:pPr>
            <a:r>
              <a:rPr b="1" lang="en-US" sz="1000">
                <a:solidFill>
                  <a:srgbClr val="000000"/>
                </a:solidFill>
                <a:latin typeface="Roboto"/>
                <a:ea typeface="Roboto"/>
                <a:cs typeface="Roboto"/>
                <a:sym typeface="Roboto"/>
              </a:rPr>
              <a:t>Verifications</a:t>
            </a:r>
          </a:p>
        </p:txBody>
      </p:sp>
      <p:sp>
        <p:nvSpPr>
          <p:cNvPr id="853" name="Shape 853"/>
          <p:cNvSpPr/>
          <p:nvPr/>
        </p:nvSpPr>
        <p:spPr>
          <a:xfrm rot="-5400000">
            <a:off x="3020536" y="1958235"/>
            <a:ext cx="893763" cy="523219"/>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identification</a:t>
            </a:r>
          </a:p>
        </p:txBody>
      </p:sp>
      <p:sp>
        <p:nvSpPr>
          <p:cNvPr id="854" name="Shape 854"/>
          <p:cNvSpPr/>
          <p:nvPr/>
        </p:nvSpPr>
        <p:spPr>
          <a:xfrm rot="-5400000">
            <a:off x="3441224" y="2033348"/>
            <a:ext cx="887412" cy="35394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Audit</a:t>
            </a:r>
          </a:p>
        </p:txBody>
      </p:sp>
      <p:sp>
        <p:nvSpPr>
          <p:cNvPr id="855" name="Shape 855"/>
          <p:cNvSpPr/>
          <p:nvPr/>
        </p:nvSpPr>
        <p:spPr>
          <a:xfrm rot="-5400000">
            <a:off x="3840479" y="1946329"/>
            <a:ext cx="885825" cy="523219"/>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Resolve Issues</a:t>
            </a:r>
          </a:p>
        </p:txBody>
      </p:sp>
      <p:sp>
        <p:nvSpPr>
          <p:cNvPr id="856" name="Shape 856"/>
          <p:cNvSpPr/>
          <p:nvPr/>
        </p:nvSpPr>
        <p:spPr>
          <a:xfrm rot="-5400000">
            <a:off x="4248467" y="2038905"/>
            <a:ext cx="885825" cy="35394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Reviews</a:t>
            </a:r>
          </a:p>
        </p:txBody>
      </p:sp>
      <p:sp>
        <p:nvSpPr>
          <p:cNvPr id="857" name="Shape 857"/>
          <p:cNvSpPr/>
          <p:nvPr/>
        </p:nvSpPr>
        <p:spPr>
          <a:xfrm rot="-5400000">
            <a:off x="4650899" y="2036524"/>
            <a:ext cx="884236" cy="35394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Approvals</a:t>
            </a:r>
          </a:p>
        </p:txBody>
      </p:sp>
      <p:sp>
        <p:nvSpPr>
          <p:cNvPr id="858" name="Shape 858"/>
          <p:cNvSpPr/>
          <p:nvPr/>
        </p:nvSpPr>
        <p:spPr>
          <a:xfrm rot="-5400000">
            <a:off x="5450205" y="2038905"/>
            <a:ext cx="885825" cy="35394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Notices</a:t>
            </a:r>
          </a:p>
        </p:txBody>
      </p:sp>
      <p:sp>
        <p:nvSpPr>
          <p:cNvPr id="859" name="Shape 859"/>
          <p:cNvSpPr/>
          <p:nvPr/>
        </p:nvSpPr>
        <p:spPr>
          <a:xfrm rot="-5400000">
            <a:off x="5845493" y="1954266"/>
            <a:ext cx="885825" cy="523219"/>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Verifications</a:t>
            </a:r>
          </a:p>
        </p:txBody>
      </p:sp>
      <p:sp>
        <p:nvSpPr>
          <p:cNvPr id="860" name="Shape 860"/>
          <p:cNvSpPr/>
          <p:nvPr/>
        </p:nvSpPr>
        <p:spPr>
          <a:xfrm rot="-5400000">
            <a:off x="6240780" y="2034142"/>
            <a:ext cx="885825" cy="35394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Distribution</a:t>
            </a:r>
          </a:p>
        </p:txBody>
      </p:sp>
      <p:sp>
        <p:nvSpPr>
          <p:cNvPr id="861" name="Shape 861"/>
          <p:cNvSpPr/>
          <p:nvPr/>
        </p:nvSpPr>
        <p:spPr>
          <a:xfrm rot="-5400000">
            <a:off x="5046980" y="2035730"/>
            <a:ext cx="885825" cy="353943"/>
          </a:xfrm>
          <a:prstGeom prst="rect">
            <a:avLst/>
          </a:prstGeom>
          <a:solidFill>
            <a:schemeClr val="lt1"/>
          </a:solidFill>
          <a:ln cap="flat" cmpd="sng" w="9525">
            <a:solidFill>
              <a:schemeClr val="dk1"/>
            </a:solidFill>
            <a:prstDash val="solid"/>
            <a:miter/>
            <a:headEnd len="med" w="med" type="none"/>
            <a:tailEnd len="med" w="med" type="none"/>
          </a:ln>
        </p:spPr>
        <p:txBody>
          <a:bodyPr anchorCtr="1" anchor="ctr" bIns="45700" lIns="91425" rIns="91425" tIns="45700">
            <a:noAutofit/>
          </a:bodyPr>
          <a:lstStyle/>
          <a:p>
            <a:pPr indent="0" lvl="0" marL="0" marR="0" rtl="0" algn="ctr">
              <a:spcBef>
                <a:spcPts val="0"/>
              </a:spcBef>
              <a:buSzPct val="25000"/>
              <a:buNone/>
            </a:pPr>
            <a:r>
              <a:rPr b="1" lang="en-US" sz="1100">
                <a:solidFill>
                  <a:srgbClr val="000000"/>
                </a:solidFill>
                <a:latin typeface="Roboto"/>
                <a:ea typeface="Roboto"/>
                <a:cs typeface="Roboto"/>
                <a:sym typeface="Roboto"/>
              </a:rPr>
              <a:t>Registration</a:t>
            </a:r>
          </a:p>
        </p:txBody>
      </p:sp>
      <p:cxnSp>
        <p:nvCxnSpPr>
          <p:cNvPr id="862" name="Shape 862"/>
          <p:cNvCxnSpPr/>
          <p:nvPr/>
        </p:nvCxnSpPr>
        <p:spPr>
          <a:xfrm>
            <a:off x="3294380" y="2220638"/>
            <a:ext cx="0" cy="0"/>
          </a:xfrm>
          <a:prstGeom prst="straightConnector1">
            <a:avLst/>
          </a:prstGeom>
          <a:noFill/>
          <a:ln cap="flat" cmpd="sng" w="9525">
            <a:solidFill>
              <a:schemeClr val="dk1"/>
            </a:solidFill>
            <a:prstDash val="solid"/>
            <a:round/>
            <a:headEnd len="med" w="med" type="none"/>
            <a:tailEnd len="med" w="med" type="none"/>
          </a:ln>
        </p:spPr>
      </p:cxnSp>
      <p:sp>
        <p:nvSpPr>
          <p:cNvPr id="863" name="Shape 863"/>
          <p:cNvSpPr txBox="1"/>
          <p:nvPr/>
        </p:nvSpPr>
        <p:spPr>
          <a:xfrm>
            <a:off x="5426542" y="3944937"/>
            <a:ext cx="6139981" cy="2301874"/>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rgbClr val="0070C0"/>
              </a:buClr>
              <a:buSzPct val="100000"/>
              <a:buFont typeface="Arial"/>
              <a:buChar char="•"/>
            </a:pPr>
            <a:r>
              <a:rPr b="0" i="0" lang="en-US" sz="1800" u="sng" cap="none" strike="noStrike">
                <a:solidFill>
                  <a:srgbClr val="0070C0"/>
                </a:solidFill>
                <a:latin typeface="Roboto"/>
                <a:ea typeface="Roboto"/>
                <a:cs typeface="Roboto"/>
                <a:sym typeface="Roboto"/>
              </a:rPr>
              <a:t>Outcome: </a:t>
            </a:r>
          </a:p>
          <a:p>
            <a:pPr indent="-347663" lvl="0" marL="614363" marR="0" rtl="0" algn="l">
              <a:spcBef>
                <a:spcPts val="0"/>
              </a:spcBef>
              <a:buClr>
                <a:schemeClr val="dk1"/>
              </a:buClr>
              <a:buSzPct val="100000"/>
              <a:buFont typeface="Arial"/>
              <a:buChar char="•"/>
            </a:pPr>
            <a:r>
              <a:rPr lang="en-US" sz="1600">
                <a:solidFill>
                  <a:schemeClr val="dk1"/>
                </a:solidFill>
                <a:latin typeface="Roboto"/>
                <a:ea typeface="Roboto"/>
                <a:cs typeface="Roboto"/>
                <a:sym typeface="Roboto"/>
              </a:rPr>
              <a:t>Verified Distributed Compliance Artifacts are appropriately provided</a:t>
            </a:r>
          </a:p>
          <a:p>
            <a:pPr indent="0" lvl="0" marL="685800" marR="0" rtl="0" algn="l">
              <a:spcBef>
                <a:spcPts val="0"/>
              </a:spcBef>
              <a:buNone/>
            </a:pPr>
            <a:r>
              <a:t/>
            </a:r>
            <a:endParaRPr sz="1600">
              <a:solidFill>
                <a:schemeClr val="dk1"/>
              </a:solidFill>
              <a:latin typeface="Roboto"/>
              <a:ea typeface="Roboto"/>
              <a:cs typeface="Roboto"/>
              <a:sym typeface="Roboto"/>
            </a:endParaRPr>
          </a:p>
          <a:p>
            <a:pPr indent="0" lvl="0" marL="685800" marR="0" rtl="0" algn="l">
              <a:spcBef>
                <a:spcPts val="0"/>
              </a:spcBef>
              <a:buNone/>
            </a:pPr>
            <a:r>
              <a:t/>
            </a:r>
            <a:endParaRPr sz="1600">
              <a:solidFill>
                <a:schemeClr val="dk1"/>
              </a:solidFill>
              <a:latin typeface="Roboto"/>
              <a:ea typeface="Roboto"/>
              <a:cs typeface="Roboto"/>
              <a:sym typeface="Roboto"/>
            </a:endParaRPr>
          </a:p>
        </p:txBody>
      </p:sp>
      <p:sp>
        <p:nvSpPr>
          <p:cNvPr id="864" name="Shape 864"/>
          <p:cNvSpPr txBox="1"/>
          <p:nvPr/>
        </p:nvSpPr>
        <p:spPr>
          <a:xfrm>
            <a:off x="465137" y="3990975"/>
            <a:ext cx="4869586" cy="2771774"/>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rgbClr val="0070C0"/>
              </a:buClr>
              <a:buSzPct val="100000"/>
              <a:buFont typeface="Arial"/>
              <a:buChar char="•"/>
            </a:pPr>
            <a:r>
              <a:rPr b="0" i="0" lang="en-US" sz="1800" u="sng" cap="none" strike="noStrike">
                <a:solidFill>
                  <a:srgbClr val="0070C0"/>
                </a:solidFill>
                <a:latin typeface="Roboto"/>
                <a:ea typeface="Roboto"/>
                <a:cs typeface="Roboto"/>
                <a:sym typeface="Roboto"/>
              </a:rPr>
              <a:t>Steps: </a:t>
            </a:r>
          </a:p>
          <a:p>
            <a:pPr indent="-347663" lvl="0" marL="614363" marR="0" rtl="0" algn="l">
              <a:spcBef>
                <a:spcPts val="0"/>
              </a:spcBef>
              <a:buClr>
                <a:schemeClr val="dk1"/>
              </a:buClr>
              <a:buSzPct val="100000"/>
              <a:buFont typeface="Arial"/>
              <a:buChar char="•"/>
            </a:pPr>
            <a:r>
              <a:rPr lang="en-US" sz="1600">
                <a:solidFill>
                  <a:schemeClr val="dk1"/>
                </a:solidFill>
                <a:latin typeface="Roboto"/>
                <a:ea typeface="Roboto"/>
                <a:cs typeface="Roboto"/>
                <a:sym typeface="Roboto"/>
              </a:rPr>
              <a:t>Verify accompanying source code (if any) has been uploaded or distributed correctly </a:t>
            </a:r>
          </a:p>
          <a:p>
            <a:pPr indent="-347663" lvl="0" marL="614363" marR="0" rtl="0" algn="l">
              <a:spcBef>
                <a:spcPts val="0"/>
              </a:spcBef>
              <a:buClr>
                <a:schemeClr val="dk1"/>
              </a:buClr>
              <a:buSzPct val="100000"/>
              <a:buFont typeface="Arial"/>
              <a:buChar char="•"/>
            </a:pPr>
            <a:r>
              <a:rPr lang="en-US" sz="1600">
                <a:solidFill>
                  <a:schemeClr val="dk1"/>
                </a:solidFill>
                <a:latin typeface="Roboto"/>
                <a:ea typeface="Roboto"/>
                <a:cs typeface="Roboto"/>
                <a:sym typeface="Roboto"/>
              </a:rPr>
              <a:t>Verify uploaded or distributed source code corresponds to the same version that was approved </a:t>
            </a:r>
          </a:p>
          <a:p>
            <a:pPr indent="-347663" lvl="0" marL="614363" marR="0" rtl="0" algn="l">
              <a:spcBef>
                <a:spcPts val="0"/>
              </a:spcBef>
              <a:buClr>
                <a:schemeClr val="dk1"/>
              </a:buClr>
              <a:buSzPct val="100000"/>
              <a:buFont typeface="Arial"/>
              <a:buChar char="•"/>
            </a:pPr>
            <a:r>
              <a:rPr lang="en-US" sz="1600">
                <a:solidFill>
                  <a:schemeClr val="dk1"/>
                </a:solidFill>
                <a:latin typeface="Roboto"/>
                <a:ea typeface="Roboto"/>
                <a:cs typeface="Roboto"/>
                <a:sym typeface="Roboto"/>
              </a:rPr>
              <a:t>Verify notices have been properly published and made available</a:t>
            </a:r>
          </a:p>
          <a:p>
            <a:pPr indent="-347663" lvl="0" marL="614363" marR="0" rtl="0" algn="l">
              <a:spcBef>
                <a:spcPts val="0"/>
              </a:spcBef>
              <a:buClr>
                <a:schemeClr val="dk1"/>
              </a:buClr>
              <a:buSzPct val="100000"/>
              <a:buFont typeface="Arial"/>
              <a:buChar char="•"/>
            </a:pPr>
            <a:r>
              <a:rPr lang="en-US" sz="1600">
                <a:solidFill>
                  <a:schemeClr val="dk1"/>
                </a:solidFill>
                <a:latin typeface="Roboto"/>
                <a:ea typeface="Roboto"/>
                <a:cs typeface="Roboto"/>
                <a:sym typeface="Roboto"/>
              </a:rPr>
              <a:t>Verify other identified obligations are met</a:t>
            </a:r>
          </a:p>
          <a:p>
            <a:pPr indent="-347663" lvl="0" marL="614363" marR="0" rtl="0" algn="l">
              <a:spcBef>
                <a:spcPts val="0"/>
              </a:spcBef>
              <a:buClr>
                <a:schemeClr val="dk1"/>
              </a:buClr>
              <a:buFont typeface="Arial"/>
              <a:buNone/>
            </a:pPr>
            <a:r>
              <a:t/>
            </a:r>
            <a:endParaRPr sz="1600">
              <a:solidFill>
                <a:schemeClr val="dk1"/>
              </a:solidFill>
              <a:latin typeface="Roboto"/>
              <a:ea typeface="Roboto"/>
              <a:cs typeface="Roboto"/>
              <a:sym typeface="Roboto"/>
            </a:endParaRPr>
          </a:p>
          <a:p>
            <a:pPr indent="-347663" lvl="0" marL="614363" marR="0" rtl="0" algn="l">
              <a:spcBef>
                <a:spcPts val="0"/>
              </a:spcBef>
              <a:buClr>
                <a:schemeClr val="dk1"/>
              </a:buClr>
              <a:buFont typeface="Arial"/>
              <a:buNone/>
            </a:pPr>
            <a:r>
              <a:t/>
            </a:r>
            <a:endParaRPr sz="1600">
              <a:solidFill>
                <a:schemeClr val="dk1"/>
              </a:solidFill>
              <a:latin typeface="Roboto"/>
              <a:ea typeface="Roboto"/>
              <a:cs typeface="Roboto"/>
              <a:sym typeface="Roboto"/>
            </a:endParaRPr>
          </a:p>
          <a:p>
            <a:pPr indent="-347663" lvl="0" marL="614363" marR="0" rtl="0" algn="l">
              <a:spcBef>
                <a:spcPts val="0"/>
              </a:spcBef>
              <a:buClr>
                <a:schemeClr val="dk1"/>
              </a:buClr>
              <a:buFont typeface="Arial"/>
              <a:buNone/>
            </a:pPr>
            <a:r>
              <a:t/>
            </a:r>
            <a:endParaRPr sz="1600">
              <a:solidFill>
                <a:schemeClr val="dk1"/>
              </a:solidFill>
              <a:latin typeface="Roboto"/>
              <a:ea typeface="Roboto"/>
              <a:cs typeface="Roboto"/>
              <a:sym typeface="Roboto"/>
            </a:endParaRPr>
          </a:p>
        </p:txBody>
      </p:sp>
      <p:sp>
        <p:nvSpPr>
          <p:cNvPr id="865" name="Shape 865"/>
          <p:cNvSpPr/>
          <p:nvPr/>
        </p:nvSpPr>
        <p:spPr>
          <a:xfrm>
            <a:off x="246509" y="3316767"/>
            <a:ext cx="11945491" cy="461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400">
                <a:solidFill>
                  <a:schemeClr val="dk1"/>
                </a:solidFill>
                <a:latin typeface="Roboto"/>
                <a:ea typeface="Roboto"/>
                <a:cs typeface="Roboto"/>
                <a:sym typeface="Roboto"/>
              </a:rPr>
              <a:t>Validate compliance with license obligations</a:t>
            </a:r>
          </a:p>
        </p:txBody>
      </p:sp>
      <p:sp>
        <p:nvSpPr>
          <p:cNvPr id="866" name="Shape 866"/>
          <p:cNvSpPr txBox="1"/>
          <p:nvPr/>
        </p:nvSpPr>
        <p:spPr>
          <a:xfrm>
            <a:off x="246508" y="515302"/>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lang="en-US" sz="4000">
                <a:solidFill>
                  <a:schemeClr val="dk2"/>
                </a:solidFill>
                <a:latin typeface="Roboto"/>
                <a:ea typeface="Roboto"/>
                <a:cs typeface="Roboto"/>
                <a:sym typeface="Roboto"/>
              </a:rPr>
              <a:t>Final Verifications</a:t>
            </a:r>
          </a:p>
        </p:txBody>
      </p:sp>
      <p:sp>
        <p:nvSpPr>
          <p:cNvPr id="867" name="Shape 867"/>
          <p:cNvSpPr/>
          <p:nvPr/>
        </p:nvSpPr>
        <p:spPr>
          <a:xfrm>
            <a:off x="1884975" y="1973778"/>
            <a:ext cx="855600" cy="468300"/>
          </a:xfrm>
          <a:prstGeom prst="rect">
            <a:avLst/>
          </a:prstGeom>
          <a:solidFill>
            <a:schemeClr val="lt1"/>
          </a:solidFill>
          <a:ln cap="flat" cmpd="sng" w="9525">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ctr">
              <a:lnSpc>
                <a:spcPct val="65000"/>
              </a:lnSpc>
              <a:spcBef>
                <a:spcPts val="0"/>
              </a:spcBef>
              <a:buSzPct val="25000"/>
              <a:buNone/>
            </a:pPr>
            <a:r>
              <a:rPr b="1" lang="en-US" sz="1100">
                <a:solidFill>
                  <a:srgbClr val="000000"/>
                </a:solidFill>
                <a:latin typeface="Roboto"/>
                <a:ea typeface="Roboto"/>
                <a:cs typeface="Roboto"/>
                <a:sym typeface="Roboto"/>
              </a:rPr>
              <a:t>Incoming: </a:t>
            </a:r>
          </a:p>
          <a:p>
            <a:pPr indent="0" lvl="0" marL="0" marR="0" rtl="0" algn="ctr">
              <a:lnSpc>
                <a:spcPct val="65000"/>
              </a:lnSpc>
              <a:spcBef>
                <a:spcPts val="0"/>
              </a:spcBef>
              <a:buSzPct val="25000"/>
              <a:buNone/>
            </a:pPr>
            <a:r>
              <a:rPr b="1" lang="en-US" sz="1100">
                <a:solidFill>
                  <a:srgbClr val="000000"/>
                </a:solidFill>
                <a:latin typeface="Roboto"/>
                <a:ea typeface="Roboto"/>
                <a:cs typeface="Roboto"/>
                <a:sym typeface="Roboto"/>
              </a:rPr>
              <a:t>FOSS</a:t>
            </a:r>
          </a:p>
        </p:txBody>
      </p:sp>
      <p:cxnSp>
        <p:nvCxnSpPr>
          <p:cNvPr id="868" name="Shape 868"/>
          <p:cNvCxnSpPr>
            <a:stCxn id="867" idx="3"/>
          </p:cNvCxnSpPr>
          <p:nvPr/>
        </p:nvCxnSpPr>
        <p:spPr>
          <a:xfrm>
            <a:off x="2740575" y="2207928"/>
            <a:ext cx="325200" cy="0"/>
          </a:xfrm>
          <a:prstGeom prst="straightConnector1">
            <a:avLst/>
          </a:prstGeom>
          <a:noFill/>
          <a:ln cap="flat" cmpd="sng" w="9525">
            <a:solidFill>
              <a:schemeClr val="dk1"/>
            </a:solidFill>
            <a:prstDash val="solid"/>
            <a:round/>
            <a:headEnd len="med" w="med" type="none"/>
            <a:tailEnd len="lg" w="lg" type="triangle"/>
          </a:ln>
        </p:spPr>
      </p:cxnSp>
      <p:sp>
        <p:nvSpPr>
          <p:cNvPr id="869" name="Shape 869"/>
          <p:cNvSpPr/>
          <p:nvPr/>
        </p:nvSpPr>
        <p:spPr>
          <a:xfrm>
            <a:off x="7836687" y="2057200"/>
            <a:ext cx="1319700" cy="468300"/>
          </a:xfrm>
          <a:prstGeom prst="rect">
            <a:avLst/>
          </a:prstGeom>
          <a:solidFill>
            <a:schemeClr val="lt1"/>
          </a:solidFill>
          <a:ln cap="flat" cmpd="sng" w="9525">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ctr">
              <a:lnSpc>
                <a:spcPct val="70000"/>
              </a:lnSpc>
              <a:spcBef>
                <a:spcPts val="0"/>
              </a:spcBef>
              <a:buSzPct val="25000"/>
              <a:buNone/>
            </a:pPr>
            <a:r>
              <a:rPr b="1" lang="en-US" sz="1100">
                <a:solidFill>
                  <a:srgbClr val="000000"/>
                </a:solidFill>
                <a:latin typeface="Roboto"/>
                <a:ea typeface="Roboto"/>
                <a:cs typeface="Roboto"/>
                <a:sym typeface="Roboto"/>
              </a:rPr>
              <a:t>Outgoing: </a:t>
            </a:r>
          </a:p>
          <a:p>
            <a:pPr indent="0" lvl="0" marL="0" marR="0" rtl="0" algn="ctr">
              <a:lnSpc>
                <a:spcPct val="70000"/>
              </a:lnSpc>
              <a:spcBef>
                <a:spcPts val="0"/>
              </a:spcBef>
              <a:buSzPct val="25000"/>
              <a:buNone/>
            </a:pPr>
            <a:r>
              <a:rPr b="1" lang="en-US" sz="1100">
                <a:solidFill>
                  <a:srgbClr val="000000"/>
                </a:solidFill>
                <a:latin typeface="Roboto"/>
                <a:ea typeface="Roboto"/>
                <a:cs typeface="Roboto"/>
                <a:sym typeface="Roboto"/>
              </a:rPr>
              <a:t>FOSS + Mods</a:t>
            </a: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4" name="Shape 874"/>
        <p:cNvGrpSpPr/>
        <p:nvPr/>
      </p:nvGrpSpPr>
      <p:grpSpPr>
        <a:xfrm>
          <a:off x="0" y="0"/>
          <a:ext cx="0" cy="0"/>
          <a:chOff x="0" y="0"/>
          <a:chExt cx="0" cy="0"/>
        </a:xfrm>
      </p:grpSpPr>
      <p:sp>
        <p:nvSpPr>
          <p:cNvPr id="875" name="Shape 875"/>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Check Your Understanding</a:t>
            </a:r>
          </a:p>
        </p:txBody>
      </p:sp>
      <p:sp>
        <p:nvSpPr>
          <p:cNvPr id="876" name="Shape 876"/>
          <p:cNvSpPr txBox="1"/>
          <p:nvPr>
            <p:ph idx="1" type="body"/>
          </p:nvPr>
        </p:nvSpPr>
        <p:spPr>
          <a:xfrm>
            <a:off x="609600" y="1608013"/>
            <a:ext cx="10972799" cy="4876799"/>
          </a:xfrm>
          <a:prstGeom prst="rect">
            <a:avLst/>
          </a:prstGeom>
          <a:noFill/>
          <a:ln>
            <a:noFill/>
          </a:ln>
        </p:spPr>
        <p:txBody>
          <a:bodyPr anchorCtr="0" anchor="t" bIns="45700" lIns="91425" rIns="91425" tIns="45700">
            <a:noAutofit/>
          </a:bodyPr>
          <a:lstStyle/>
          <a:p>
            <a:pPr indent="-182880" lvl="0" marL="182880" marR="0" rtl="0" algn="l">
              <a:spcBef>
                <a:spcPts val="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What is involved in compliance due diligence (for our example process, describe the steps at a high level)?</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Identification</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Audit source code</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Resolving issues</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Performing reviews</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Approvals</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Registration/approval tracking</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Notices</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Pre-distribution verifications</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Accompanying source code distribution</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Verification</a:t>
            </a:r>
          </a:p>
          <a:p>
            <a:pPr indent="-182880" lvl="0" marL="182880" marR="0" rtl="0" algn="l">
              <a:spcBef>
                <a:spcPts val="480"/>
              </a:spcBef>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What does an architecture review look for?</a:t>
            </a: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1" name="Shape 881"/>
        <p:cNvGrpSpPr/>
        <p:nvPr/>
      </p:nvGrpSpPr>
      <p:grpSpPr>
        <a:xfrm>
          <a:off x="0" y="0"/>
          <a:ext cx="0" cy="0"/>
          <a:chOff x="0" y="0"/>
          <a:chExt cx="0" cy="0"/>
        </a:xfrm>
      </p:grpSpPr>
      <p:sp>
        <p:nvSpPr>
          <p:cNvPr id="882" name="Shape 882"/>
          <p:cNvSpPr txBox="1"/>
          <p:nvPr>
            <p:ph type="title"/>
          </p:nvPr>
        </p:nvSpPr>
        <p:spPr>
          <a:xfrm>
            <a:off x="963083" y="2362200"/>
            <a:ext cx="10363200" cy="2200275"/>
          </a:xfrm>
          <a:prstGeom prst="rect">
            <a:avLst/>
          </a:prstGeom>
          <a:noFill/>
          <a:ln>
            <a:noFill/>
          </a:ln>
        </p:spPr>
        <p:txBody>
          <a:bodyPr anchorCtr="0" anchor="b" bIns="45700" lIns="91425" rIns="91425" tIns="45700">
            <a:noAutofit/>
          </a:bodyPr>
          <a:lstStyle/>
          <a:p>
            <a:pPr indent="0" lvl="0" marL="0" marR="0" rtl="0" algn="l">
              <a:spcBef>
                <a:spcPts val="0"/>
              </a:spcBef>
              <a:buClr>
                <a:schemeClr val="lt2"/>
              </a:buClr>
              <a:buSzPct val="25000"/>
              <a:buFont typeface="Roboto"/>
              <a:buNone/>
            </a:pPr>
            <a:r>
              <a:rPr b="0" i="0" lang="en-US" sz="3200" u="none" cap="none" strike="noStrike">
                <a:solidFill>
                  <a:schemeClr val="lt2"/>
                </a:solidFill>
                <a:latin typeface="Roboto"/>
                <a:ea typeface="Roboto"/>
                <a:cs typeface="Roboto"/>
                <a:sym typeface="Roboto"/>
              </a:rPr>
              <a:t>CHAPTER 7</a:t>
            </a:r>
          </a:p>
        </p:txBody>
      </p:sp>
      <p:sp>
        <p:nvSpPr>
          <p:cNvPr id="883" name="Shape 883"/>
          <p:cNvSpPr txBox="1"/>
          <p:nvPr>
            <p:ph idx="1" type="body"/>
          </p:nvPr>
        </p:nvSpPr>
        <p:spPr>
          <a:xfrm>
            <a:off x="963083" y="4626864"/>
            <a:ext cx="10363200" cy="1500187"/>
          </a:xfrm>
          <a:prstGeom prst="rect">
            <a:avLst/>
          </a:prstGeom>
          <a:noFill/>
          <a:ln>
            <a:noFill/>
          </a:ln>
        </p:spPr>
        <p:txBody>
          <a:bodyPr anchorCtr="0" anchor="t" bIns="45700" lIns="91425" rIns="91425" tIns="45700">
            <a:noAutofit/>
          </a:bodyPr>
          <a:lstStyle/>
          <a:p>
            <a:pPr indent="0" lvl="0" marL="0" marR="0" rtl="0" algn="l">
              <a:spcBef>
                <a:spcPts val="0"/>
              </a:spcBef>
              <a:buClr>
                <a:schemeClr val="accent1"/>
              </a:buClr>
              <a:buSzPct val="25000"/>
              <a:buFont typeface="Arial"/>
              <a:buNone/>
            </a:pPr>
            <a:r>
              <a:rPr b="0" i="0" lang="en-US" sz="4800" u="none" cap="none" strike="noStrike">
                <a:solidFill>
                  <a:schemeClr val="lt2"/>
                </a:solidFill>
                <a:latin typeface="Roboto Medium"/>
                <a:ea typeface="Roboto Medium"/>
                <a:cs typeface="Roboto Medium"/>
                <a:sym typeface="Roboto Medium"/>
              </a:rPr>
              <a:t>Avoiding Compliance Pitfalls</a:t>
            </a: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8" name="Shape 888"/>
        <p:cNvGrpSpPr/>
        <p:nvPr/>
      </p:nvGrpSpPr>
      <p:grpSpPr>
        <a:xfrm>
          <a:off x="0" y="0"/>
          <a:ext cx="0" cy="0"/>
          <a:chOff x="0" y="0"/>
          <a:chExt cx="0" cy="0"/>
        </a:xfrm>
      </p:grpSpPr>
      <p:sp>
        <p:nvSpPr>
          <p:cNvPr id="889" name="Shape 889"/>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Compliance Pitfalls</a:t>
            </a:r>
          </a:p>
        </p:txBody>
      </p:sp>
      <p:sp>
        <p:nvSpPr>
          <p:cNvPr id="890" name="Shape 890"/>
          <p:cNvSpPr txBox="1"/>
          <p:nvPr>
            <p:ph idx="1" type="body"/>
          </p:nvPr>
        </p:nvSpPr>
        <p:spPr>
          <a:xfrm>
            <a:off x="609600" y="1608013"/>
            <a:ext cx="10972799" cy="4876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accent1"/>
              </a:buClr>
              <a:buSzPct val="25000"/>
              <a:buFont typeface="Arial"/>
              <a:buNone/>
            </a:pPr>
            <a:r>
              <a:rPr b="0" i="0" lang="en-US" sz="2400" u="none" cap="none" strike="noStrike">
                <a:solidFill>
                  <a:schemeClr val="dk1"/>
                </a:solidFill>
                <a:latin typeface="Roboto"/>
                <a:ea typeface="Roboto"/>
                <a:cs typeface="Roboto"/>
                <a:sym typeface="Roboto"/>
              </a:rPr>
              <a:t>This chapter will describe some potential pitfalls to avoid in the compliance process:</a:t>
            </a:r>
          </a:p>
          <a:p>
            <a:pPr indent="-457200" lvl="0" marL="457200" marR="0" rtl="0" algn="l">
              <a:spcBef>
                <a:spcPts val="480"/>
              </a:spcBef>
              <a:spcAft>
                <a:spcPts val="0"/>
              </a:spcAft>
              <a:buClr>
                <a:schemeClr val="accent1"/>
              </a:buClr>
              <a:buSzPct val="85000"/>
              <a:buFont typeface="Arial"/>
              <a:buAutoNum type="arabicPeriod"/>
            </a:pPr>
            <a:r>
              <a:rPr b="0" i="0" lang="en-US" sz="2400" u="none" cap="none" strike="noStrike">
                <a:solidFill>
                  <a:schemeClr val="dk1"/>
                </a:solidFill>
                <a:latin typeface="Roboto"/>
                <a:ea typeface="Roboto"/>
                <a:cs typeface="Roboto"/>
                <a:sym typeface="Roboto"/>
              </a:rPr>
              <a:t>Intellectual Property (IP) pitfalls</a:t>
            </a:r>
          </a:p>
          <a:p>
            <a:pPr indent="-457200" lvl="0" marL="457200" marR="0" rtl="0" algn="l">
              <a:spcBef>
                <a:spcPts val="480"/>
              </a:spcBef>
              <a:spcAft>
                <a:spcPts val="0"/>
              </a:spcAft>
              <a:buClr>
                <a:schemeClr val="accent1"/>
              </a:buClr>
              <a:buSzPct val="85000"/>
              <a:buFont typeface="Arial"/>
              <a:buAutoNum type="arabicPeriod"/>
            </a:pPr>
            <a:r>
              <a:rPr b="0" i="0" lang="en-US" sz="2400" u="none" cap="none" strike="noStrike">
                <a:solidFill>
                  <a:schemeClr val="dk1"/>
                </a:solidFill>
                <a:latin typeface="Roboto"/>
                <a:ea typeface="Roboto"/>
                <a:cs typeface="Roboto"/>
                <a:sym typeface="Roboto"/>
              </a:rPr>
              <a:t>License Compliance pitfalls</a:t>
            </a:r>
          </a:p>
          <a:p>
            <a:pPr indent="-457200" lvl="0" marL="457200" marR="0" rtl="0" algn="l">
              <a:spcBef>
                <a:spcPts val="480"/>
              </a:spcBef>
              <a:spcAft>
                <a:spcPts val="0"/>
              </a:spcAft>
              <a:buClr>
                <a:schemeClr val="accent1"/>
              </a:buClr>
              <a:buSzPct val="85000"/>
              <a:buFont typeface="Arial"/>
              <a:buAutoNum type="arabicPeriod"/>
            </a:pPr>
            <a:r>
              <a:rPr b="0" i="0" lang="en-US" sz="2400" u="none" cap="none" strike="noStrike">
                <a:solidFill>
                  <a:schemeClr val="dk1"/>
                </a:solidFill>
                <a:latin typeface="Roboto"/>
                <a:ea typeface="Roboto"/>
                <a:cs typeface="Roboto"/>
                <a:sym typeface="Roboto"/>
              </a:rPr>
              <a:t>Compliance Process pitfalls</a:t>
            </a:r>
          </a:p>
          <a:p>
            <a:pPr indent="-182880" lvl="0" marL="182880" marR="0" rtl="0" algn="l">
              <a:spcBef>
                <a:spcPts val="480"/>
              </a:spcBef>
              <a:spcAft>
                <a:spcPts val="0"/>
              </a:spcAft>
              <a:buClr>
                <a:schemeClr val="accent1"/>
              </a:buClr>
              <a:buSzPct val="85000"/>
              <a:buFont typeface="Arial"/>
              <a:buNone/>
            </a:pPr>
            <a:r>
              <a:t/>
            </a:r>
            <a:endParaRPr b="0" i="0" sz="2400" u="none" cap="none" strike="noStrike">
              <a:solidFill>
                <a:schemeClr val="dk1"/>
              </a:solidFill>
              <a:latin typeface="Roboto"/>
              <a:ea typeface="Roboto"/>
              <a:cs typeface="Roboto"/>
              <a:sym typeface="Roboto"/>
            </a:endParaRPr>
          </a:p>
          <a:p>
            <a:pPr indent="-182880" lvl="0" marL="182880" marR="0" rtl="0" algn="l">
              <a:spcBef>
                <a:spcPts val="480"/>
              </a:spcBef>
              <a:buClr>
                <a:schemeClr val="accent1"/>
              </a:buClr>
              <a:buSzPct val="85000"/>
              <a:buFont typeface="Arial"/>
              <a:buNone/>
            </a:pPr>
            <a:r>
              <a:t/>
            </a:r>
            <a:endParaRPr b="0" i="0" sz="2400" u="none" cap="none" strike="noStrike">
              <a:solidFill>
                <a:schemeClr val="dk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Copyright Concepts in Software</a:t>
            </a:r>
          </a:p>
        </p:txBody>
      </p:sp>
      <p:sp>
        <p:nvSpPr>
          <p:cNvPr id="97" name="Shape 97"/>
          <p:cNvSpPr txBox="1"/>
          <p:nvPr>
            <p:ph idx="1" type="body"/>
          </p:nvPr>
        </p:nvSpPr>
        <p:spPr>
          <a:xfrm>
            <a:off x="712916" y="1470990"/>
            <a:ext cx="10640883" cy="4991462"/>
          </a:xfrm>
          <a:prstGeom prst="rect">
            <a:avLst/>
          </a:prstGeom>
          <a:noFill/>
          <a:ln>
            <a:noFill/>
          </a:ln>
        </p:spPr>
        <p:txBody>
          <a:bodyPr anchorCtr="0" anchor="t" bIns="45700" lIns="91425" rIns="91425" tIns="45700">
            <a:noAutofit/>
          </a:bodyPr>
          <a:lstStyle/>
          <a:p>
            <a:pPr indent="-182880" lvl="0" marL="182880" marR="0" rtl="0" algn="l">
              <a:spcBef>
                <a:spcPts val="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Basic rule: copyright protects creative works</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Copyright generally applies to literary works, such as books, movies, pictures, music, maps</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Software is protected by copyright</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Not the functionality (that’s protected by patents) but the expression (creativity in implementation details)</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Includes Binary Code and Source Code </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The copyright owner only has control over the work that he or she created, not someone else’s independent creation</a:t>
            </a:r>
          </a:p>
          <a:p>
            <a:pPr indent="-182880" lvl="0" marL="182880" marR="0" rtl="0" algn="l">
              <a:spcBef>
                <a:spcPts val="480"/>
              </a:spcBef>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Infringement may occur if copying without the permission of the author</a:t>
            </a: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5" name="Shape 895"/>
        <p:cNvGrpSpPr/>
        <p:nvPr/>
      </p:nvGrpSpPr>
      <p:grpSpPr>
        <a:xfrm>
          <a:off x="0" y="0"/>
          <a:ext cx="0" cy="0"/>
          <a:chOff x="0" y="0"/>
          <a:chExt cx="0" cy="0"/>
        </a:xfrm>
      </p:grpSpPr>
      <p:sp>
        <p:nvSpPr>
          <p:cNvPr id="896" name="Shape 896"/>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Intellectual Property Pitfalls</a:t>
            </a:r>
          </a:p>
        </p:txBody>
      </p:sp>
      <p:graphicFrame>
        <p:nvGraphicFramePr>
          <p:cNvPr id="897" name="Shape 897"/>
          <p:cNvGraphicFramePr/>
          <p:nvPr/>
        </p:nvGraphicFramePr>
        <p:xfrm>
          <a:off x="667318" y="1590440"/>
          <a:ext cx="3000000" cy="3000000"/>
        </p:xfrm>
        <a:graphic>
          <a:graphicData uri="http://schemas.openxmlformats.org/drawingml/2006/table">
            <a:tbl>
              <a:tblPr>
                <a:noFill/>
                <a:tableStyleId>{3008B7F7-1031-4B05-B229-2884EDF7C79B}</a:tableStyleId>
              </a:tblPr>
              <a:tblGrid>
                <a:gridCol w="3659900"/>
                <a:gridCol w="3529125"/>
                <a:gridCol w="3531125"/>
              </a:tblGrid>
              <a:tr h="457325">
                <a:tc>
                  <a:txBody>
                    <a:bodyPr>
                      <a:noAutofit/>
                    </a:bodyPr>
                    <a:lstStyle/>
                    <a:p>
                      <a:pPr indent="-342900" lvl="0" marL="342900" marR="0" rtl="0" algn="ctr">
                        <a:lnSpc>
                          <a:spcPct val="100000"/>
                        </a:lnSpc>
                        <a:spcBef>
                          <a:spcPts val="0"/>
                        </a:spcBef>
                        <a:spcAft>
                          <a:spcPts val="0"/>
                        </a:spcAft>
                        <a:buClr>
                          <a:schemeClr val="dk1"/>
                        </a:buClr>
                        <a:buSzPct val="25000"/>
                        <a:buFont typeface="Roboto"/>
                        <a:buNone/>
                      </a:pPr>
                      <a:r>
                        <a:rPr b="1" i="0" lang="en-US" sz="1600" u="none" cap="none" strike="noStrike">
                          <a:solidFill>
                            <a:schemeClr val="dk1"/>
                          </a:solidFill>
                          <a:latin typeface="Roboto"/>
                          <a:ea typeface="Roboto"/>
                          <a:cs typeface="Roboto"/>
                          <a:sym typeface="Roboto"/>
                        </a:rPr>
                        <a:t>Type &amp; Description</a:t>
                      </a:r>
                    </a:p>
                  </a:txBody>
                  <a:tcPr marT="45725" marB="45725" marR="92275" marL="922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342900" lvl="0" marL="342900" marR="0" rtl="0" algn="ctr">
                        <a:lnSpc>
                          <a:spcPct val="100000"/>
                        </a:lnSpc>
                        <a:spcBef>
                          <a:spcPts val="0"/>
                        </a:spcBef>
                        <a:spcAft>
                          <a:spcPts val="0"/>
                        </a:spcAft>
                        <a:buClr>
                          <a:schemeClr val="dk1"/>
                        </a:buClr>
                        <a:buSzPct val="25000"/>
                        <a:buFont typeface="Roboto"/>
                        <a:buNone/>
                      </a:pPr>
                      <a:r>
                        <a:rPr b="1" i="0" lang="en-US" sz="1600" u="none" cap="none" strike="noStrike">
                          <a:solidFill>
                            <a:schemeClr val="dk1"/>
                          </a:solidFill>
                          <a:latin typeface="Roboto"/>
                          <a:ea typeface="Roboto"/>
                          <a:cs typeface="Roboto"/>
                          <a:sym typeface="Roboto"/>
                        </a:rPr>
                        <a:t> </a:t>
                      </a:r>
                      <a:r>
                        <a:rPr b="1" i="0" lang="en-US" sz="1600" u="none" cap="none" strike="noStrike">
                          <a:solidFill>
                            <a:srgbClr val="292934"/>
                          </a:solidFill>
                          <a:latin typeface="Roboto"/>
                          <a:ea typeface="Roboto"/>
                          <a:cs typeface="Roboto"/>
                          <a:sym typeface="Roboto"/>
                        </a:rPr>
                        <a:t>Discovery</a:t>
                      </a:r>
                    </a:p>
                  </a:txBody>
                  <a:tcPr marT="45725" marB="45725" marR="92275" marL="922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342900" lvl="0" marL="342900" marR="0" rtl="0" algn="ctr">
                        <a:lnSpc>
                          <a:spcPct val="100000"/>
                        </a:lnSpc>
                        <a:spcBef>
                          <a:spcPts val="0"/>
                        </a:spcBef>
                        <a:spcAft>
                          <a:spcPts val="0"/>
                        </a:spcAft>
                        <a:buClr>
                          <a:schemeClr val="dk1"/>
                        </a:buClr>
                        <a:buSzPct val="25000"/>
                        <a:buFont typeface="Roboto"/>
                        <a:buNone/>
                      </a:pPr>
                      <a:r>
                        <a:rPr b="1" i="0" lang="en-US" sz="1600" u="none" cap="none" strike="noStrike">
                          <a:solidFill>
                            <a:schemeClr val="dk1"/>
                          </a:solidFill>
                          <a:latin typeface="Roboto"/>
                          <a:ea typeface="Roboto"/>
                          <a:cs typeface="Roboto"/>
                          <a:sym typeface="Roboto"/>
                        </a:rPr>
                        <a:t>Avoidance</a:t>
                      </a:r>
                    </a:p>
                  </a:txBody>
                  <a:tcPr marT="45725" marB="45725" marR="92275" marL="922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4194125">
                <a:tc>
                  <a:txBody>
                    <a:bodyPr>
                      <a:noAutofit/>
                    </a:bodyPr>
                    <a:lstStyle/>
                    <a:p>
                      <a:pPr indent="0" lvl="0" marL="0" marR="0" rtl="0" algn="l">
                        <a:spcBef>
                          <a:spcPts val="0"/>
                        </a:spcBef>
                        <a:spcAft>
                          <a:spcPts val="0"/>
                        </a:spcAft>
                        <a:buSzPct val="25000"/>
                        <a:buNone/>
                      </a:pPr>
                      <a:r>
                        <a:rPr b="1" i="0" lang="en-US" sz="1800" u="none" cap="none" strike="noStrike">
                          <a:solidFill>
                            <a:srgbClr val="0070C0"/>
                          </a:solidFill>
                          <a:latin typeface="Roboto"/>
                          <a:ea typeface="Roboto"/>
                          <a:cs typeface="Roboto"/>
                          <a:sym typeface="Roboto"/>
                        </a:rPr>
                        <a:t>Unplanned inclusion of copyleft FOSS into proprietary or 3rd party code:</a:t>
                      </a:r>
                      <a:r>
                        <a:rPr b="0" i="0" lang="en-US" sz="1800" u="none" cap="none" strike="noStrike">
                          <a:solidFill>
                            <a:srgbClr val="0070C0"/>
                          </a:solidFill>
                          <a:latin typeface="Roboto"/>
                          <a:ea typeface="Roboto"/>
                          <a:cs typeface="Roboto"/>
                          <a:sym typeface="Roboto"/>
                        </a:rPr>
                        <a:t> </a:t>
                      </a:r>
                    </a:p>
                    <a:p>
                      <a:pPr indent="0" lvl="0" marL="0" marR="0" rtl="0" algn="l">
                        <a:lnSpc>
                          <a:spcPct val="100000"/>
                        </a:lnSpc>
                        <a:spcBef>
                          <a:spcPts val="0"/>
                        </a:spcBef>
                        <a:spcAft>
                          <a:spcPts val="0"/>
                        </a:spcAft>
                        <a:buClr>
                          <a:schemeClr val="dk1"/>
                        </a:buClr>
                        <a:buSzPct val="25000"/>
                        <a:buFont typeface="Arial"/>
                        <a:buNone/>
                      </a:pPr>
                      <a:r>
                        <a:t/>
                      </a:r>
                      <a:endParaRPr b="0" i="0" sz="16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rgbClr val="292934"/>
                        </a:buClr>
                        <a:buSzPct val="25000"/>
                        <a:buFont typeface="Roboto"/>
                        <a:buNone/>
                      </a:pPr>
                      <a:r>
                        <a:rPr b="0" i="0" lang="en-US" sz="1600" u="none" cap="none" strike="noStrike">
                          <a:solidFill>
                            <a:srgbClr val="292934"/>
                          </a:solidFill>
                          <a:latin typeface="Roboto"/>
                          <a:ea typeface="Roboto"/>
                          <a:cs typeface="Roboto"/>
                          <a:sym typeface="Roboto"/>
                        </a:rPr>
                        <a:t>This type of failure occurs during the development process when engineers add FOSS code into source code that is intended to be proprietary in conflict with the FOSS policy.</a:t>
                      </a:r>
                    </a:p>
                  </a:txBody>
                  <a:tcPr marT="45725" marB="45725" marR="92275" marL="922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SzPct val="25000"/>
                        <a:buNone/>
                      </a:pPr>
                      <a:r>
                        <a:rPr b="0" i="0" lang="en-US" sz="1600" u="none" cap="none" strike="noStrike">
                          <a:solidFill>
                            <a:schemeClr val="dk1"/>
                          </a:solidFill>
                          <a:latin typeface="Roboto"/>
                          <a:ea typeface="Roboto"/>
                          <a:cs typeface="Roboto"/>
                          <a:sym typeface="Roboto"/>
                        </a:rPr>
                        <a:t>This type of failure can be</a:t>
                      </a:r>
                    </a:p>
                    <a:p>
                      <a:pPr indent="0" lvl="0" marL="0" marR="0" rtl="0" algn="l">
                        <a:spcBef>
                          <a:spcPts val="0"/>
                        </a:spcBef>
                        <a:spcAft>
                          <a:spcPts val="0"/>
                        </a:spcAft>
                        <a:buSzPct val="25000"/>
                        <a:buNone/>
                      </a:pPr>
                      <a:r>
                        <a:rPr b="0" i="0" lang="en-US" sz="1600" u="none" cap="none" strike="noStrike">
                          <a:solidFill>
                            <a:srgbClr val="292934"/>
                          </a:solidFill>
                          <a:latin typeface="Roboto"/>
                          <a:ea typeface="Roboto"/>
                          <a:cs typeface="Roboto"/>
                          <a:sym typeface="Roboto"/>
                        </a:rPr>
                        <a:t>discovered by scanning or auditing the source code for possible</a:t>
                      </a:r>
                    </a:p>
                    <a:p>
                      <a:pPr indent="0" lvl="0" marL="0" marR="0" rtl="0" algn="l">
                        <a:lnSpc>
                          <a:spcPct val="100000"/>
                        </a:lnSpc>
                        <a:spcBef>
                          <a:spcPts val="0"/>
                        </a:spcBef>
                        <a:spcAft>
                          <a:spcPts val="0"/>
                        </a:spcAft>
                        <a:buSzPct val="25000"/>
                        <a:buNone/>
                      </a:pPr>
                      <a:r>
                        <a:rPr b="0" i="0" lang="en-US" sz="1600" u="none" cap="none" strike="noStrike">
                          <a:solidFill>
                            <a:schemeClr val="dk1"/>
                          </a:solidFill>
                          <a:latin typeface="Roboto"/>
                          <a:ea typeface="Roboto"/>
                          <a:cs typeface="Roboto"/>
                          <a:sym typeface="Roboto"/>
                        </a:rPr>
                        <a:t>matches with:</a:t>
                      </a:r>
                    </a:p>
                    <a:p>
                      <a:pPr indent="-285750" lvl="0" marL="285750" marR="0" rtl="0" algn="l">
                        <a:spcBef>
                          <a:spcPts val="0"/>
                        </a:spcBef>
                        <a:spcAft>
                          <a:spcPts val="0"/>
                        </a:spcAft>
                        <a:buClr>
                          <a:srgbClr val="292934"/>
                        </a:buClr>
                        <a:buSzPct val="100000"/>
                        <a:buFont typeface="Arial"/>
                        <a:buChar char="•"/>
                      </a:pPr>
                      <a:r>
                        <a:rPr b="0" i="0" lang="en-US" sz="1600" u="none" cap="none" strike="noStrike">
                          <a:solidFill>
                            <a:srgbClr val="292934"/>
                          </a:solidFill>
                          <a:latin typeface="Roboto"/>
                          <a:ea typeface="Roboto"/>
                          <a:cs typeface="Roboto"/>
                          <a:sym typeface="Roboto"/>
                        </a:rPr>
                        <a:t>FOSS source code </a:t>
                      </a:r>
                    </a:p>
                    <a:p>
                      <a:pPr indent="-285750" lvl="0" marL="285750" marR="0" rtl="0" algn="l">
                        <a:spcBef>
                          <a:spcPts val="0"/>
                        </a:spcBef>
                        <a:spcAft>
                          <a:spcPts val="0"/>
                        </a:spcAft>
                        <a:buClr>
                          <a:srgbClr val="292934"/>
                        </a:buClr>
                        <a:buSzPct val="100000"/>
                        <a:buFont typeface="Arial"/>
                        <a:buChar char="•"/>
                      </a:pPr>
                      <a:r>
                        <a:rPr b="0" i="0" lang="en-US" sz="1600" u="none" cap="none" strike="noStrike">
                          <a:solidFill>
                            <a:srgbClr val="292934"/>
                          </a:solidFill>
                          <a:latin typeface="Roboto"/>
                          <a:ea typeface="Roboto"/>
                          <a:cs typeface="Roboto"/>
                          <a:sym typeface="Roboto"/>
                        </a:rPr>
                        <a:t>Copyright notices</a:t>
                      </a:r>
                    </a:p>
                    <a:p>
                      <a:pPr indent="0" lvl="0" marL="0" marR="0" rtl="0" algn="l">
                        <a:spcBef>
                          <a:spcPts val="0"/>
                        </a:spcBef>
                        <a:spcAft>
                          <a:spcPts val="0"/>
                        </a:spcAft>
                        <a:buSzPct val="25000"/>
                        <a:buNone/>
                      </a:pPr>
                      <a:r>
                        <a:rPr b="0" i="0" lang="en-US" sz="1600" u="none" cap="none" strike="noStrike">
                          <a:solidFill>
                            <a:srgbClr val="292934"/>
                          </a:solidFill>
                          <a:latin typeface="Roboto"/>
                          <a:ea typeface="Roboto"/>
                          <a:cs typeface="Roboto"/>
                          <a:sym typeface="Roboto"/>
                        </a:rPr>
                        <a:t>Automated source code scanning tools may be used for this purpose</a:t>
                      </a:r>
                    </a:p>
                  </a:txBody>
                  <a:tcPr marT="45725" marB="45725" marR="92275" marL="922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342900" lvl="0" marL="342900" marR="0" rtl="0" algn="l">
                        <a:lnSpc>
                          <a:spcPct val="100000"/>
                        </a:lnSpc>
                        <a:spcBef>
                          <a:spcPts val="0"/>
                        </a:spcBef>
                        <a:spcAft>
                          <a:spcPts val="0"/>
                        </a:spcAft>
                        <a:buClr>
                          <a:srgbClr val="292934"/>
                        </a:buClr>
                        <a:buSzPct val="25000"/>
                        <a:buFont typeface="Roboto"/>
                        <a:buNone/>
                      </a:pPr>
                      <a:r>
                        <a:rPr b="0" i="0" lang="en-US" sz="1600" u="none" cap="none" strike="noStrike">
                          <a:solidFill>
                            <a:srgbClr val="292934"/>
                          </a:solidFill>
                          <a:latin typeface="Roboto"/>
                          <a:ea typeface="Roboto"/>
                          <a:cs typeface="Roboto"/>
                          <a:sym typeface="Roboto"/>
                        </a:rPr>
                        <a:t>This type of failure can be </a:t>
                      </a:r>
                    </a:p>
                    <a:p>
                      <a:pPr indent="-342900" lvl="0" marL="342900" marR="0" rtl="0" algn="l">
                        <a:lnSpc>
                          <a:spcPct val="100000"/>
                        </a:lnSpc>
                        <a:spcBef>
                          <a:spcPts val="0"/>
                        </a:spcBef>
                        <a:spcAft>
                          <a:spcPts val="0"/>
                        </a:spcAft>
                        <a:buClr>
                          <a:srgbClr val="292934"/>
                        </a:buClr>
                        <a:buSzPct val="25000"/>
                        <a:buFont typeface="Roboto"/>
                        <a:buNone/>
                      </a:pPr>
                      <a:r>
                        <a:rPr b="0" i="0" lang="en-US" sz="1600" u="none" cap="none" strike="noStrike">
                          <a:solidFill>
                            <a:srgbClr val="292934"/>
                          </a:solidFill>
                          <a:latin typeface="Roboto"/>
                          <a:ea typeface="Roboto"/>
                          <a:cs typeface="Roboto"/>
                          <a:sym typeface="Roboto"/>
                        </a:rPr>
                        <a:t>avoided by: </a:t>
                      </a:r>
                    </a:p>
                    <a:p>
                      <a:pPr indent="-285750" lvl="0" marL="285750" marR="0" rtl="0" algn="l">
                        <a:lnSpc>
                          <a:spcPct val="100000"/>
                        </a:lnSpc>
                        <a:spcBef>
                          <a:spcPts val="0"/>
                        </a:spcBef>
                        <a:spcAft>
                          <a:spcPts val="0"/>
                        </a:spcAft>
                        <a:buClr>
                          <a:srgbClr val="292934"/>
                        </a:buClr>
                        <a:buSzPct val="100000"/>
                        <a:buFont typeface="Arial"/>
                        <a:buChar char="•"/>
                      </a:pPr>
                      <a:r>
                        <a:rPr b="0" i="0" lang="en-US" sz="1600" u="none" cap="none" strike="noStrike">
                          <a:solidFill>
                            <a:srgbClr val="292934"/>
                          </a:solidFill>
                          <a:latin typeface="Roboto"/>
                          <a:ea typeface="Roboto"/>
                          <a:cs typeface="Roboto"/>
                          <a:sym typeface="Roboto"/>
                        </a:rPr>
                        <a:t>Offering training to engineering staff about compliance issues, the different types of FOSS licenses and the implications of including FOSS in proprietary source code </a:t>
                      </a:r>
                    </a:p>
                    <a:p>
                      <a:pPr indent="-285750" lvl="0" marL="285750" marR="0" rtl="0" algn="l">
                        <a:lnSpc>
                          <a:spcPct val="100000"/>
                        </a:lnSpc>
                        <a:spcBef>
                          <a:spcPts val="0"/>
                        </a:spcBef>
                        <a:spcAft>
                          <a:spcPts val="0"/>
                        </a:spcAft>
                        <a:buClr>
                          <a:srgbClr val="292934"/>
                        </a:buClr>
                        <a:buSzPct val="100000"/>
                        <a:buFont typeface="Arial"/>
                        <a:buChar char="•"/>
                      </a:pPr>
                      <a:r>
                        <a:rPr b="0" i="0" lang="en-US" sz="1600" u="none" cap="none" strike="noStrike">
                          <a:solidFill>
                            <a:srgbClr val="292934"/>
                          </a:solidFill>
                          <a:latin typeface="Roboto"/>
                          <a:ea typeface="Roboto"/>
                          <a:cs typeface="Roboto"/>
                          <a:sym typeface="Roboto"/>
                        </a:rPr>
                        <a:t>Conducting regular source code scans or audits for all the source code in the build environment. </a:t>
                      </a:r>
                    </a:p>
                    <a:p>
                      <a:pPr indent="-285750" lvl="0" marL="285750" marR="0" rtl="0" algn="l">
                        <a:lnSpc>
                          <a:spcPct val="100000"/>
                        </a:lnSpc>
                        <a:spcBef>
                          <a:spcPts val="0"/>
                        </a:spcBef>
                        <a:spcAft>
                          <a:spcPts val="0"/>
                        </a:spcAft>
                        <a:buClr>
                          <a:schemeClr val="dk1"/>
                        </a:buClr>
                        <a:buSzPct val="100000"/>
                        <a:buFont typeface="Arial"/>
                        <a:buNone/>
                      </a:pPr>
                      <a:r>
                        <a:t/>
                      </a:r>
                      <a:endParaRPr b="0" i="0" sz="1600" u="none" cap="none" strike="noStrike">
                        <a:solidFill>
                          <a:srgbClr val="292934"/>
                        </a:solidFill>
                        <a:latin typeface="Roboto"/>
                        <a:ea typeface="Roboto"/>
                        <a:cs typeface="Roboto"/>
                        <a:sym typeface="Roboto"/>
                      </a:endParaRPr>
                    </a:p>
                    <a:p>
                      <a:pPr indent="0" lvl="0" marL="0" marR="0" rtl="0" algn="l">
                        <a:lnSpc>
                          <a:spcPct val="100000"/>
                        </a:lnSpc>
                        <a:spcBef>
                          <a:spcPts val="0"/>
                        </a:spcBef>
                        <a:spcAft>
                          <a:spcPts val="0"/>
                        </a:spcAft>
                        <a:buSzPct val="25000"/>
                        <a:buNone/>
                      </a:pPr>
                      <a:r>
                        <a:t/>
                      </a:r>
                      <a:endParaRPr b="0" i="0" sz="1600" u="none" cap="none" strike="noStrike">
                        <a:solidFill>
                          <a:srgbClr val="292934"/>
                        </a:solidFill>
                        <a:latin typeface="Roboto"/>
                        <a:ea typeface="Roboto"/>
                        <a:cs typeface="Roboto"/>
                        <a:sym typeface="Roboto"/>
                      </a:endParaRPr>
                    </a:p>
                  </a:txBody>
                  <a:tcPr marT="45725" marB="45725" marR="92275" marL="922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2" name="Shape 902"/>
        <p:cNvGrpSpPr/>
        <p:nvPr/>
      </p:nvGrpSpPr>
      <p:grpSpPr>
        <a:xfrm>
          <a:off x="0" y="0"/>
          <a:ext cx="0" cy="0"/>
          <a:chOff x="0" y="0"/>
          <a:chExt cx="0" cy="0"/>
        </a:xfrm>
      </p:grpSpPr>
      <p:sp>
        <p:nvSpPr>
          <p:cNvPr id="903" name="Shape 903"/>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Intellectual Property Pitfalls</a:t>
            </a:r>
          </a:p>
        </p:txBody>
      </p:sp>
      <p:graphicFrame>
        <p:nvGraphicFramePr>
          <p:cNvPr id="904" name="Shape 904"/>
          <p:cNvGraphicFramePr/>
          <p:nvPr/>
        </p:nvGraphicFramePr>
        <p:xfrm>
          <a:off x="753422" y="1479479"/>
          <a:ext cx="3000000" cy="3000000"/>
        </p:xfrm>
        <a:graphic>
          <a:graphicData uri="http://schemas.openxmlformats.org/drawingml/2006/table">
            <a:tbl>
              <a:tblPr>
                <a:noFill/>
                <a:tableStyleId>{3008B7F7-1031-4B05-B229-2884EDF7C79B}</a:tableStyleId>
              </a:tblPr>
              <a:tblGrid>
                <a:gridCol w="3642325"/>
                <a:gridCol w="3512525"/>
                <a:gridCol w="3512525"/>
              </a:tblGrid>
              <a:tr h="363950">
                <a:tc>
                  <a:txBody>
                    <a:bodyPr>
                      <a:noAutofit/>
                    </a:bodyPr>
                    <a:lstStyle/>
                    <a:p>
                      <a:pPr indent="-342900" lvl="0" marL="342900" marR="0" rtl="0" algn="ctr">
                        <a:lnSpc>
                          <a:spcPct val="100000"/>
                        </a:lnSpc>
                        <a:spcBef>
                          <a:spcPts val="0"/>
                        </a:spcBef>
                        <a:spcAft>
                          <a:spcPts val="0"/>
                        </a:spcAft>
                        <a:buClr>
                          <a:schemeClr val="dk1"/>
                        </a:buClr>
                        <a:buSzPct val="25000"/>
                        <a:buFont typeface="Roboto"/>
                        <a:buNone/>
                      </a:pPr>
                      <a:r>
                        <a:rPr b="1" i="0" lang="en-US" sz="1600" u="none" cap="none" strike="noStrike">
                          <a:solidFill>
                            <a:schemeClr val="dk1"/>
                          </a:solidFill>
                          <a:latin typeface="Roboto"/>
                          <a:ea typeface="Roboto"/>
                          <a:cs typeface="Roboto"/>
                          <a:sym typeface="Roboto"/>
                        </a:rPr>
                        <a:t>Type &amp; Description</a:t>
                      </a:r>
                    </a:p>
                  </a:txBody>
                  <a:tcPr marT="45725" marB="45725" marR="90650" marL="906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342900" lvl="0" marL="342900" marR="0" rtl="0" algn="ctr">
                        <a:lnSpc>
                          <a:spcPct val="100000"/>
                        </a:lnSpc>
                        <a:spcBef>
                          <a:spcPts val="0"/>
                        </a:spcBef>
                        <a:spcAft>
                          <a:spcPts val="0"/>
                        </a:spcAft>
                        <a:buClr>
                          <a:schemeClr val="dk1"/>
                        </a:buClr>
                        <a:buSzPct val="25000"/>
                        <a:buFont typeface="Roboto"/>
                        <a:buNone/>
                      </a:pPr>
                      <a:r>
                        <a:rPr b="1" i="0" lang="en-US" sz="1600" u="none" cap="none" strike="noStrike">
                          <a:solidFill>
                            <a:schemeClr val="dk1"/>
                          </a:solidFill>
                          <a:latin typeface="Roboto"/>
                          <a:ea typeface="Roboto"/>
                          <a:cs typeface="Roboto"/>
                          <a:sym typeface="Roboto"/>
                        </a:rPr>
                        <a:t> Discovery</a:t>
                      </a:r>
                    </a:p>
                  </a:txBody>
                  <a:tcPr marT="45725" marB="45725" marR="90650" marL="906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533400" lvl="0" marL="533400" marR="0" rtl="0" algn="ctr">
                        <a:lnSpc>
                          <a:spcPct val="100000"/>
                        </a:lnSpc>
                        <a:spcBef>
                          <a:spcPts val="0"/>
                        </a:spcBef>
                        <a:spcAft>
                          <a:spcPts val="0"/>
                        </a:spcAft>
                        <a:buClr>
                          <a:schemeClr val="dk1"/>
                        </a:buClr>
                        <a:buSzPct val="25000"/>
                        <a:buFont typeface="Roboto"/>
                        <a:buNone/>
                      </a:pPr>
                      <a:r>
                        <a:rPr b="1" i="0" lang="en-US" sz="1600" u="none" cap="none" strike="noStrike">
                          <a:solidFill>
                            <a:schemeClr val="dk1"/>
                          </a:solidFill>
                          <a:latin typeface="Roboto"/>
                          <a:ea typeface="Roboto"/>
                          <a:cs typeface="Roboto"/>
                          <a:sym typeface="Roboto"/>
                        </a:rPr>
                        <a:t>Avoidance</a:t>
                      </a:r>
                    </a:p>
                  </a:txBody>
                  <a:tcPr marT="45725" marB="45725" marR="90650" marL="906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2703050">
                <a:tc>
                  <a:txBody>
                    <a:bodyPr>
                      <a:noAutofit/>
                    </a:bodyPr>
                    <a:lstStyle/>
                    <a:p>
                      <a:pPr indent="0" lvl="0" marL="0" marR="0" rtl="0" algn="l">
                        <a:spcBef>
                          <a:spcPts val="0"/>
                        </a:spcBef>
                        <a:spcAft>
                          <a:spcPts val="0"/>
                        </a:spcAft>
                        <a:buSzPct val="25000"/>
                        <a:buNone/>
                      </a:pPr>
                      <a:r>
                        <a:rPr b="1" i="0" lang="en-US" sz="1800" u="none" cap="none" strike="noStrike">
                          <a:solidFill>
                            <a:srgbClr val="0070C0"/>
                          </a:solidFill>
                          <a:latin typeface="Roboto"/>
                          <a:ea typeface="Roboto"/>
                          <a:cs typeface="Roboto"/>
                          <a:sym typeface="Roboto"/>
                        </a:rPr>
                        <a:t>Unplanned linking of copyleft FOSS and proprietary source code: </a:t>
                      </a:r>
                    </a:p>
                    <a:p>
                      <a:pPr indent="0" lvl="0" marL="0" marR="0" rtl="0" algn="l">
                        <a:lnSpc>
                          <a:spcPct val="100000"/>
                        </a:lnSpc>
                        <a:spcBef>
                          <a:spcPts val="0"/>
                        </a:spcBef>
                        <a:spcAft>
                          <a:spcPts val="0"/>
                        </a:spcAft>
                        <a:buClr>
                          <a:schemeClr val="dk1"/>
                        </a:buClr>
                        <a:buSzPct val="25000"/>
                        <a:buFont typeface="Arial"/>
                        <a:buNone/>
                      </a:pPr>
                      <a:r>
                        <a:t/>
                      </a:r>
                      <a:endParaRPr b="0" i="0" sz="1600" u="none" cap="none" strike="noStrike">
                        <a:solidFill>
                          <a:srgbClr val="0099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This type of failure occurs as </a:t>
                      </a:r>
                    </a:p>
                    <a:p>
                      <a:pPr indent="0" lvl="0" marL="0" marR="0" rtl="0" algn="l">
                        <a:spcBef>
                          <a:spcPts val="0"/>
                        </a:spcBef>
                        <a:spcAft>
                          <a:spcPts val="0"/>
                        </a:spcAft>
                        <a:buSzPct val="25000"/>
                        <a:buNone/>
                      </a:pPr>
                      <a:r>
                        <a:rPr b="0" i="0" lang="en-US" sz="1600" u="none" cap="none" strike="noStrike">
                          <a:solidFill>
                            <a:srgbClr val="292934"/>
                          </a:solidFill>
                          <a:latin typeface="Roboto"/>
                          <a:ea typeface="Roboto"/>
                          <a:cs typeface="Roboto"/>
                          <a:sym typeface="Roboto"/>
                        </a:rPr>
                        <a:t>a result of linking software with conflicting or incompatible licenses. The legal effect of linking is subject to debate in the FOSS community.</a:t>
                      </a:r>
                    </a:p>
                  </a:txBody>
                  <a:tcPr marT="45725" marB="45725" marR="90650" marL="906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This type of failure can be </a:t>
                      </a:r>
                    </a:p>
                    <a:p>
                      <a:pPr indent="0" lvl="0" marL="0" marR="0" rtl="0" algn="l">
                        <a:lnSpc>
                          <a:spcPct val="100000"/>
                        </a:lnSpc>
                        <a:spcBef>
                          <a:spcPts val="0"/>
                        </a:spcBef>
                        <a:spcAft>
                          <a:spcPts val="0"/>
                        </a:spcAft>
                        <a:buClr>
                          <a:srgbClr val="292934"/>
                        </a:buClr>
                        <a:buSzPct val="25000"/>
                        <a:buFont typeface="Roboto"/>
                        <a:buNone/>
                      </a:pPr>
                      <a:r>
                        <a:rPr b="0" i="0" lang="en-US" sz="1600" u="none" cap="none" strike="noStrike">
                          <a:solidFill>
                            <a:srgbClr val="292934"/>
                          </a:solidFill>
                          <a:latin typeface="Roboto"/>
                          <a:ea typeface="Roboto"/>
                          <a:cs typeface="Roboto"/>
                          <a:sym typeface="Roboto"/>
                        </a:rPr>
                        <a:t>discovered using a</a:t>
                      </a:r>
                    </a:p>
                    <a:p>
                      <a:pPr indent="0" lvl="0" marL="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dependency tracking tool </a:t>
                      </a:r>
                    </a:p>
                    <a:p>
                      <a:pPr indent="0" lvl="0" marL="0" marR="0" rtl="0" algn="l">
                        <a:spcBef>
                          <a:spcPts val="0"/>
                        </a:spcBef>
                        <a:spcAft>
                          <a:spcPts val="0"/>
                        </a:spcAft>
                        <a:buSzPct val="25000"/>
                        <a:buNone/>
                      </a:pPr>
                      <a:r>
                        <a:rPr b="0" i="0" lang="en-US" sz="1600" u="none" cap="none" strike="noStrike">
                          <a:solidFill>
                            <a:srgbClr val="292934"/>
                          </a:solidFill>
                          <a:latin typeface="Roboto"/>
                          <a:ea typeface="Roboto"/>
                          <a:cs typeface="Roboto"/>
                          <a:sym typeface="Roboto"/>
                        </a:rPr>
                        <a:t>that shows any linking between</a:t>
                      </a:r>
                    </a:p>
                    <a:p>
                      <a:pPr indent="0" lvl="0" marL="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different software</a:t>
                      </a:r>
                    </a:p>
                    <a:p>
                      <a:pPr indent="0" lvl="0" marL="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components.</a:t>
                      </a:r>
                    </a:p>
                  </a:txBody>
                  <a:tcPr marT="45725" marB="45725" marR="90650" marL="906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533400" lvl="0" marL="53340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This type of failure can be</a:t>
                      </a:r>
                    </a:p>
                    <a:p>
                      <a:pPr indent="-533400" lvl="0" marL="53340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avoided by:</a:t>
                      </a:r>
                    </a:p>
                    <a:p>
                      <a:pPr indent="-533400" lvl="0" marL="533400" marR="0" rtl="0" algn="l">
                        <a:lnSpc>
                          <a:spcPct val="100000"/>
                        </a:lnSpc>
                        <a:spcBef>
                          <a:spcPts val="0"/>
                        </a:spcBef>
                        <a:spcAft>
                          <a:spcPts val="0"/>
                        </a:spcAft>
                        <a:buClr>
                          <a:schemeClr val="dk1"/>
                        </a:buClr>
                        <a:buSzPct val="100000"/>
                        <a:buFont typeface="Roboto"/>
                        <a:buAutoNum type="arabicPeriod"/>
                      </a:pPr>
                      <a:r>
                        <a:rPr b="0" i="0" lang="en-US" sz="1600" u="none" cap="none" strike="noStrike">
                          <a:solidFill>
                            <a:schemeClr val="dk1"/>
                          </a:solidFill>
                          <a:latin typeface="Roboto"/>
                          <a:ea typeface="Roboto"/>
                          <a:cs typeface="Roboto"/>
                          <a:sym typeface="Roboto"/>
                        </a:rPr>
                        <a:t>Offering training to engineering staff to avoid linking software components with licenses that conflict with you FOSS policies which will take a position on these legal risks</a:t>
                      </a:r>
                    </a:p>
                    <a:p>
                      <a:pPr indent="-533400" lvl="0" marL="533400" marR="0" rtl="0" algn="l">
                        <a:lnSpc>
                          <a:spcPct val="100000"/>
                        </a:lnSpc>
                        <a:spcBef>
                          <a:spcPts val="0"/>
                        </a:spcBef>
                        <a:spcAft>
                          <a:spcPts val="0"/>
                        </a:spcAft>
                        <a:buClr>
                          <a:schemeClr val="dk1"/>
                        </a:buClr>
                        <a:buSzPct val="100000"/>
                        <a:buFont typeface="Roboto"/>
                        <a:buAutoNum type="arabicPeriod"/>
                      </a:pPr>
                      <a:r>
                        <a:rPr b="0" i="0" lang="en-US" sz="1600" u="none" cap="none" strike="noStrike">
                          <a:solidFill>
                            <a:schemeClr val="dk1"/>
                          </a:solidFill>
                          <a:latin typeface="Roboto"/>
                          <a:ea typeface="Roboto"/>
                          <a:cs typeface="Roboto"/>
                          <a:sym typeface="Roboto"/>
                        </a:rPr>
                        <a:t>Continuously running the dependency tracking tool over your build environment</a:t>
                      </a:r>
                    </a:p>
                  </a:txBody>
                  <a:tcPr marT="45725" marB="45725" marR="90650" marL="906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1695400">
                <a:tc>
                  <a:txBody>
                    <a:bodyPr>
                      <a:noAutofit/>
                    </a:bodyPr>
                    <a:lstStyle/>
                    <a:p>
                      <a:pPr indent="0" lvl="0" marL="0" marR="0" rtl="0" algn="l">
                        <a:lnSpc>
                          <a:spcPct val="100000"/>
                        </a:lnSpc>
                        <a:spcBef>
                          <a:spcPts val="0"/>
                        </a:spcBef>
                        <a:spcAft>
                          <a:spcPts val="0"/>
                        </a:spcAft>
                        <a:buClr>
                          <a:srgbClr val="0070C0"/>
                        </a:buClr>
                        <a:buSzPct val="25000"/>
                        <a:buFont typeface="Roboto"/>
                        <a:buNone/>
                      </a:pPr>
                      <a:r>
                        <a:rPr b="1" i="0" lang="en-US" sz="1800" u="none" cap="none" strike="noStrike">
                          <a:solidFill>
                            <a:srgbClr val="0070C0"/>
                          </a:solidFill>
                          <a:latin typeface="Roboto"/>
                          <a:ea typeface="Roboto"/>
                          <a:cs typeface="Roboto"/>
                          <a:sym typeface="Roboto"/>
                        </a:rPr>
                        <a:t>Inclusion of proprietary </a:t>
                      </a:r>
                    </a:p>
                    <a:p>
                      <a:pPr indent="0" lvl="0" marL="0" marR="0" rtl="0" algn="l">
                        <a:lnSpc>
                          <a:spcPct val="100000"/>
                        </a:lnSpc>
                        <a:spcBef>
                          <a:spcPts val="0"/>
                        </a:spcBef>
                        <a:spcAft>
                          <a:spcPts val="0"/>
                        </a:spcAft>
                        <a:buClr>
                          <a:srgbClr val="0070C0"/>
                        </a:buClr>
                        <a:buSzPct val="25000"/>
                        <a:buFont typeface="Roboto"/>
                        <a:buNone/>
                      </a:pPr>
                      <a:r>
                        <a:rPr b="1" i="0" lang="en-US" sz="1800" u="none" cap="none" strike="noStrike">
                          <a:solidFill>
                            <a:srgbClr val="0070C0"/>
                          </a:solidFill>
                          <a:latin typeface="Roboto"/>
                          <a:ea typeface="Roboto"/>
                          <a:cs typeface="Roboto"/>
                          <a:sym typeface="Roboto"/>
                        </a:rPr>
                        <a:t>code into copyleft FOSS through </a:t>
                      </a:r>
                    </a:p>
                    <a:p>
                      <a:pPr indent="0" lvl="0" marL="0" marR="0" rtl="0" algn="l">
                        <a:spcBef>
                          <a:spcPts val="0"/>
                        </a:spcBef>
                        <a:spcAft>
                          <a:spcPts val="0"/>
                        </a:spcAft>
                        <a:buSzPct val="25000"/>
                        <a:buNone/>
                      </a:pPr>
                      <a:r>
                        <a:rPr b="1" i="0" lang="en-US" sz="1800" u="none" cap="none" strike="noStrike">
                          <a:solidFill>
                            <a:srgbClr val="0070C0"/>
                          </a:solidFill>
                          <a:latin typeface="Roboto"/>
                          <a:ea typeface="Roboto"/>
                          <a:cs typeface="Roboto"/>
                          <a:sym typeface="Roboto"/>
                        </a:rPr>
                        <a:t>source code modifications </a:t>
                      </a:r>
                    </a:p>
                  </a:txBody>
                  <a:tcPr marT="45725" marB="45725" marR="90650" marL="906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This type of failure can be</a:t>
                      </a:r>
                    </a:p>
                    <a:p>
                      <a:pPr indent="0" lvl="0" marL="0" marR="0" rtl="0" algn="l">
                        <a:spcBef>
                          <a:spcPts val="0"/>
                        </a:spcBef>
                        <a:spcAft>
                          <a:spcPts val="0"/>
                        </a:spcAft>
                        <a:buSzPct val="25000"/>
                        <a:buNone/>
                      </a:pPr>
                      <a:r>
                        <a:rPr b="0" i="0" lang="en-US" sz="1600" u="none" cap="none" strike="noStrike">
                          <a:solidFill>
                            <a:schemeClr val="dk1"/>
                          </a:solidFill>
                          <a:latin typeface="Roboto"/>
                          <a:ea typeface="Roboto"/>
                          <a:cs typeface="Roboto"/>
                          <a:sym typeface="Roboto"/>
                        </a:rPr>
                        <a:t>discovered using the audits or scans</a:t>
                      </a:r>
                      <a:r>
                        <a:rPr b="0" i="0" lang="en-US" sz="1600" u="none" cap="none" strike="noStrike">
                          <a:solidFill>
                            <a:srgbClr val="292934"/>
                          </a:solidFill>
                          <a:latin typeface="Roboto"/>
                          <a:ea typeface="Roboto"/>
                          <a:cs typeface="Roboto"/>
                          <a:sym typeface="Roboto"/>
                        </a:rPr>
                        <a:t> to identify and analyze the source code you introduced to the FOSS component.</a:t>
                      </a:r>
                    </a:p>
                  </a:txBody>
                  <a:tcPr marT="45725" marB="45725" marR="90650" marL="906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533400" lvl="0" marL="53340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This type of failures can be</a:t>
                      </a:r>
                    </a:p>
                    <a:p>
                      <a:pPr indent="-533400" lvl="0" marL="53340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avoided by:</a:t>
                      </a:r>
                    </a:p>
                    <a:p>
                      <a:pPr indent="-533400" lvl="0" marL="533400" marR="0" rtl="0" algn="l">
                        <a:lnSpc>
                          <a:spcPct val="100000"/>
                        </a:lnSpc>
                        <a:spcBef>
                          <a:spcPts val="0"/>
                        </a:spcBef>
                        <a:spcAft>
                          <a:spcPts val="0"/>
                        </a:spcAft>
                        <a:buClr>
                          <a:schemeClr val="dk1"/>
                        </a:buClr>
                        <a:buSzPct val="100000"/>
                        <a:buFont typeface="Roboto"/>
                        <a:buAutoNum type="arabicPeriod"/>
                      </a:pPr>
                      <a:r>
                        <a:rPr b="0" i="0" lang="en-US" sz="1600" u="none" cap="none" strike="noStrike">
                          <a:solidFill>
                            <a:schemeClr val="dk1"/>
                          </a:solidFill>
                          <a:latin typeface="Roboto"/>
                          <a:ea typeface="Roboto"/>
                          <a:cs typeface="Roboto"/>
                          <a:sym typeface="Roboto"/>
                        </a:rPr>
                        <a:t>Offering training to engineering staff</a:t>
                      </a:r>
                    </a:p>
                    <a:p>
                      <a:pPr indent="-533400" lvl="0" marL="533400" marR="0" rtl="0" algn="l">
                        <a:lnSpc>
                          <a:spcPct val="100000"/>
                        </a:lnSpc>
                        <a:spcBef>
                          <a:spcPts val="0"/>
                        </a:spcBef>
                        <a:spcAft>
                          <a:spcPts val="0"/>
                        </a:spcAft>
                        <a:buClr>
                          <a:schemeClr val="dk1"/>
                        </a:buClr>
                        <a:buSzPct val="100000"/>
                        <a:buFont typeface="Roboto"/>
                        <a:buAutoNum type="arabicPeriod"/>
                      </a:pPr>
                      <a:r>
                        <a:rPr b="0" i="0" lang="en-US" sz="1600" u="none" cap="none" strike="noStrike">
                          <a:solidFill>
                            <a:schemeClr val="dk1"/>
                          </a:solidFill>
                          <a:latin typeface="Roboto"/>
                          <a:ea typeface="Roboto"/>
                          <a:cs typeface="Roboto"/>
                          <a:sym typeface="Roboto"/>
                        </a:rPr>
                        <a:t>Conducting regular code audits</a:t>
                      </a:r>
                    </a:p>
                  </a:txBody>
                  <a:tcPr marT="45725" marB="45725" marR="90650" marL="906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9" name="Shape 909"/>
        <p:cNvGrpSpPr/>
        <p:nvPr/>
      </p:nvGrpSpPr>
      <p:grpSpPr>
        <a:xfrm>
          <a:off x="0" y="0"/>
          <a:ext cx="0" cy="0"/>
          <a:chOff x="0" y="0"/>
          <a:chExt cx="0" cy="0"/>
        </a:xfrm>
      </p:grpSpPr>
      <p:graphicFrame>
        <p:nvGraphicFramePr>
          <p:cNvPr id="910" name="Shape 910"/>
          <p:cNvGraphicFramePr/>
          <p:nvPr/>
        </p:nvGraphicFramePr>
        <p:xfrm>
          <a:off x="904108" y="1551023"/>
          <a:ext cx="3000000" cy="3000000"/>
        </p:xfrm>
        <a:graphic>
          <a:graphicData uri="http://schemas.openxmlformats.org/drawingml/2006/table">
            <a:tbl>
              <a:tblPr>
                <a:noFill/>
                <a:tableStyleId>{3008B7F7-1031-4B05-B229-2884EDF7C79B}</a:tableStyleId>
              </a:tblPr>
              <a:tblGrid>
                <a:gridCol w="3762875"/>
                <a:gridCol w="6555550"/>
              </a:tblGrid>
              <a:tr h="332875">
                <a:tc>
                  <a:txBody>
                    <a:bodyPr>
                      <a:noAutofit/>
                    </a:bodyPr>
                    <a:lstStyle/>
                    <a:p>
                      <a:pPr indent="-342900" lvl="0" marL="342900" marR="0" rtl="0" algn="ctr">
                        <a:lnSpc>
                          <a:spcPct val="100000"/>
                        </a:lnSpc>
                        <a:spcBef>
                          <a:spcPts val="0"/>
                        </a:spcBef>
                        <a:spcAft>
                          <a:spcPts val="0"/>
                        </a:spcAft>
                        <a:buClr>
                          <a:schemeClr val="dk1"/>
                        </a:buClr>
                        <a:buSzPct val="25000"/>
                        <a:buFont typeface="Roboto"/>
                        <a:buNone/>
                      </a:pPr>
                      <a:r>
                        <a:rPr b="1" i="0" lang="en-US" sz="1600" u="none" cap="none" strike="noStrike">
                          <a:solidFill>
                            <a:schemeClr val="dk1"/>
                          </a:solidFill>
                          <a:latin typeface="Roboto"/>
                          <a:ea typeface="Roboto"/>
                          <a:cs typeface="Roboto"/>
                          <a:sym typeface="Roboto"/>
                        </a:rPr>
                        <a:t>Type &amp; Description </a:t>
                      </a:r>
                    </a:p>
                  </a:txBody>
                  <a:tcPr marT="45725" marB="45725" marR="90650" marL="906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342900" lvl="0" marL="342900" marR="0" rtl="0" algn="ctr">
                        <a:lnSpc>
                          <a:spcPct val="100000"/>
                        </a:lnSpc>
                        <a:spcBef>
                          <a:spcPts val="0"/>
                        </a:spcBef>
                        <a:spcAft>
                          <a:spcPts val="0"/>
                        </a:spcAft>
                        <a:buClr>
                          <a:schemeClr val="dk1"/>
                        </a:buClr>
                        <a:buSzPct val="25000"/>
                        <a:buFont typeface="Roboto"/>
                        <a:buNone/>
                      </a:pPr>
                      <a:r>
                        <a:rPr b="1" i="0" lang="en-US" sz="1600" u="none" cap="none" strike="noStrike">
                          <a:solidFill>
                            <a:schemeClr val="dk1"/>
                          </a:solidFill>
                          <a:latin typeface="Roboto"/>
                          <a:ea typeface="Roboto"/>
                          <a:cs typeface="Roboto"/>
                          <a:sym typeface="Roboto"/>
                        </a:rPr>
                        <a:t>Avoidance</a:t>
                      </a:r>
                    </a:p>
                  </a:txBody>
                  <a:tcPr marT="45725" marB="45725" marR="90650" marL="906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983450">
                <a:tc>
                  <a:txBody>
                    <a:bodyPr>
                      <a:noAutofit/>
                    </a:bodyPr>
                    <a:lstStyle/>
                    <a:p>
                      <a:pPr indent="0" lvl="0" marL="0" marR="0" rtl="0" algn="l">
                        <a:lnSpc>
                          <a:spcPct val="100000"/>
                        </a:lnSpc>
                        <a:spcBef>
                          <a:spcPts val="0"/>
                        </a:spcBef>
                        <a:spcAft>
                          <a:spcPts val="0"/>
                        </a:spcAft>
                        <a:buClr>
                          <a:srgbClr val="0070C0"/>
                        </a:buClr>
                        <a:buSzPct val="25000"/>
                        <a:buFont typeface="Roboto"/>
                        <a:buNone/>
                      </a:pPr>
                      <a:r>
                        <a:rPr b="1" i="0" lang="en-US" sz="1800" u="none" cap="none" strike="noStrike">
                          <a:solidFill>
                            <a:srgbClr val="0070C0"/>
                          </a:solidFill>
                          <a:latin typeface="Roboto"/>
                          <a:ea typeface="Roboto"/>
                          <a:cs typeface="Roboto"/>
                          <a:sym typeface="Roboto"/>
                        </a:rPr>
                        <a:t>Failure to Provide Accompanying Source Code/appropriate license, attribution or notice information </a:t>
                      </a:r>
                    </a:p>
                    <a:p>
                      <a:pPr indent="0" lvl="0" marL="0" marR="0" rtl="0" algn="l">
                        <a:lnSpc>
                          <a:spcPct val="100000"/>
                        </a:lnSpc>
                        <a:spcBef>
                          <a:spcPts val="0"/>
                        </a:spcBef>
                        <a:spcAft>
                          <a:spcPts val="0"/>
                        </a:spcAft>
                        <a:buClr>
                          <a:schemeClr val="dk1"/>
                        </a:buClr>
                        <a:buSzPct val="25000"/>
                        <a:buFont typeface="Arial"/>
                        <a:buNone/>
                      </a:pPr>
                      <a:r>
                        <a:t/>
                      </a:r>
                      <a:endParaRPr b="0" i="0" sz="1800" u="none" cap="none" strike="noStrike">
                        <a:solidFill>
                          <a:srgbClr val="0070C0"/>
                        </a:solidFill>
                        <a:latin typeface="Roboto"/>
                        <a:ea typeface="Roboto"/>
                        <a:cs typeface="Roboto"/>
                        <a:sym typeface="Roboto"/>
                      </a:endParaRPr>
                    </a:p>
                  </a:txBody>
                  <a:tcPr marT="45725" marB="45725" marR="90650" marL="906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This type of failure can be avoided by making source code capture and publishing a checklist item in the product release cycle before the product becomes available in the market place.</a:t>
                      </a:r>
                    </a:p>
                  </a:txBody>
                  <a:tcPr marT="45725" marB="45725" marR="90650" marL="906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1267150">
                <a:tc>
                  <a:txBody>
                    <a:bodyPr>
                      <a:noAutofit/>
                    </a:bodyPr>
                    <a:lstStyle/>
                    <a:p>
                      <a:pPr indent="0" lvl="0" marL="0" marR="0" rtl="0" algn="l">
                        <a:spcBef>
                          <a:spcPts val="0"/>
                        </a:spcBef>
                        <a:spcAft>
                          <a:spcPts val="0"/>
                        </a:spcAft>
                        <a:buSzPct val="25000"/>
                        <a:buNone/>
                      </a:pPr>
                      <a:r>
                        <a:rPr b="1" i="0" lang="en-US" sz="1800" u="none" cap="none" strike="noStrike">
                          <a:solidFill>
                            <a:srgbClr val="0070C0"/>
                          </a:solidFill>
                          <a:latin typeface="Roboto"/>
                          <a:ea typeface="Roboto"/>
                          <a:cs typeface="Roboto"/>
                          <a:sym typeface="Roboto"/>
                        </a:rPr>
                        <a:t>Providing the Incorrect Version of Accompanying Source Code</a:t>
                      </a:r>
                    </a:p>
                    <a:p>
                      <a:pPr indent="0" lvl="0" marL="0" marR="0" rtl="0" algn="l">
                        <a:spcBef>
                          <a:spcPts val="0"/>
                        </a:spcBef>
                        <a:spcAft>
                          <a:spcPts val="0"/>
                        </a:spcAft>
                        <a:buSzPct val="25000"/>
                        <a:buNone/>
                      </a:pPr>
                      <a:r>
                        <a:t/>
                      </a:r>
                      <a:endParaRPr b="0" i="0" sz="3200" u="none" cap="none" strike="noStrike">
                        <a:solidFill>
                          <a:srgbClr val="0070C0"/>
                        </a:solidFill>
                        <a:latin typeface="Roboto"/>
                        <a:ea typeface="Roboto"/>
                        <a:cs typeface="Roboto"/>
                        <a:sym typeface="Roboto"/>
                      </a:endParaRPr>
                    </a:p>
                  </a:txBody>
                  <a:tcPr marT="45725" marB="45725" marR="90650" marL="906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This type of failure can be avoided by adding a verification </a:t>
                      </a:r>
                    </a:p>
                    <a:p>
                      <a:pPr indent="0" lvl="0" marL="0" marR="0" rtl="0" algn="l">
                        <a:spcBef>
                          <a:spcPts val="0"/>
                        </a:spcBef>
                        <a:spcAft>
                          <a:spcPts val="0"/>
                        </a:spcAft>
                        <a:buSzPct val="25000"/>
                        <a:buNone/>
                      </a:pPr>
                      <a:r>
                        <a:rPr b="0" i="0" lang="en-US" sz="1600" u="none" cap="none" strike="noStrike">
                          <a:solidFill>
                            <a:schemeClr val="dk1"/>
                          </a:solidFill>
                          <a:latin typeface="Roboto"/>
                          <a:ea typeface="Roboto"/>
                          <a:cs typeface="Roboto"/>
                          <a:sym typeface="Roboto"/>
                        </a:rPr>
                        <a:t>step into the compliance process to ensure that the accompanying</a:t>
                      </a:r>
                      <a:r>
                        <a:rPr b="0" i="0" lang="en-US" sz="1600" u="none" cap="none" strike="noStrike">
                          <a:solidFill>
                            <a:srgbClr val="292934"/>
                          </a:solidFill>
                          <a:latin typeface="Roboto"/>
                          <a:ea typeface="Roboto"/>
                          <a:cs typeface="Roboto"/>
                          <a:sym typeface="Roboto"/>
                        </a:rPr>
                        <a:t> source code for the binary version is being published.</a:t>
                      </a:r>
                    </a:p>
                  </a:txBody>
                  <a:tcPr marT="45725" marB="45725" marR="90650" marL="906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2027425">
                <a:tc>
                  <a:txBody>
                    <a:bodyPr>
                      <a:noAutofit/>
                    </a:bodyPr>
                    <a:lstStyle/>
                    <a:p>
                      <a:pPr indent="0" lvl="0" marL="0" marR="0" rtl="0" algn="l">
                        <a:spcBef>
                          <a:spcPts val="0"/>
                        </a:spcBef>
                        <a:spcAft>
                          <a:spcPts val="0"/>
                        </a:spcAft>
                        <a:buSzPct val="25000"/>
                        <a:buNone/>
                      </a:pPr>
                      <a:r>
                        <a:rPr b="1" i="0" lang="en-US" sz="1800" u="none" cap="none" strike="noStrike">
                          <a:solidFill>
                            <a:srgbClr val="0070C0"/>
                          </a:solidFill>
                          <a:latin typeface="Roboto"/>
                          <a:ea typeface="Roboto"/>
                          <a:cs typeface="Roboto"/>
                          <a:sym typeface="Roboto"/>
                        </a:rPr>
                        <a:t>Failure to Provide Accompanying Source Code for FOSS Component Modifications </a:t>
                      </a:r>
                    </a:p>
                  </a:txBody>
                  <a:tcPr marT="45725" marB="45725" marR="90650" marL="906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533400" lvl="0" marL="53340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T</a:t>
                      </a:r>
                      <a:r>
                        <a:rPr b="0" i="0" lang="en-US" sz="1600" u="none" cap="none" strike="noStrike">
                          <a:solidFill>
                            <a:srgbClr val="292934"/>
                          </a:solidFill>
                          <a:latin typeface="Roboto"/>
                          <a:ea typeface="Roboto"/>
                          <a:cs typeface="Roboto"/>
                          <a:sym typeface="Roboto"/>
                        </a:rPr>
                        <a:t>his type of failure can be avoided by adding a verification </a:t>
                      </a:r>
                    </a:p>
                    <a:p>
                      <a:pPr indent="0" lvl="0" marL="0" marR="0" rtl="0" algn="l">
                        <a:spcBef>
                          <a:spcPts val="0"/>
                        </a:spcBef>
                        <a:spcAft>
                          <a:spcPts val="0"/>
                        </a:spcAft>
                        <a:buSzPct val="25000"/>
                        <a:buNone/>
                      </a:pPr>
                      <a:r>
                        <a:rPr b="0" i="0" lang="en-US" sz="1600" u="none" cap="none" strike="noStrike">
                          <a:solidFill>
                            <a:srgbClr val="292934"/>
                          </a:solidFill>
                          <a:latin typeface="Roboto"/>
                          <a:ea typeface="Roboto"/>
                          <a:cs typeface="Roboto"/>
                          <a:sym typeface="Roboto"/>
                        </a:rPr>
                        <a:t>step into the compliance process to ensure that source code for modifications are published, rather than only the original source code for the FOSS component</a:t>
                      </a:r>
                    </a:p>
                    <a:p>
                      <a:pPr indent="0" lvl="0" marL="0" marR="0" rtl="0" algn="l">
                        <a:lnSpc>
                          <a:spcPct val="100000"/>
                        </a:lnSpc>
                        <a:spcBef>
                          <a:spcPts val="0"/>
                        </a:spcBef>
                        <a:spcAft>
                          <a:spcPts val="0"/>
                        </a:spcAft>
                        <a:buSzPct val="25000"/>
                        <a:buNone/>
                      </a:pPr>
                      <a:r>
                        <a:rPr b="0" i="0" lang="en-US" sz="2800" u="none" cap="none" strike="noStrike">
                          <a:solidFill>
                            <a:srgbClr val="292934"/>
                          </a:solidFill>
                          <a:latin typeface="Roboto"/>
                          <a:ea typeface="Roboto"/>
                          <a:cs typeface="Roboto"/>
                          <a:sym typeface="Roboto"/>
                        </a:rPr>
                        <a:t> </a:t>
                      </a:r>
                    </a:p>
                  </a:txBody>
                  <a:tcPr marT="45725" marB="45725" marR="90650" marL="906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bl>
          </a:graphicData>
        </a:graphic>
      </p:graphicFrame>
      <p:sp>
        <p:nvSpPr>
          <p:cNvPr id="911" name="Shape 911"/>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License Compliance Pitfalls</a:t>
            </a: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6" name="Shape 916"/>
        <p:cNvGrpSpPr/>
        <p:nvPr/>
      </p:nvGrpSpPr>
      <p:grpSpPr>
        <a:xfrm>
          <a:off x="0" y="0"/>
          <a:ext cx="0" cy="0"/>
          <a:chOff x="0" y="0"/>
          <a:chExt cx="0" cy="0"/>
        </a:xfrm>
      </p:grpSpPr>
      <p:sp>
        <p:nvSpPr>
          <p:cNvPr id="917" name="Shape 917"/>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License Compliance Pitfalls</a:t>
            </a:r>
          </a:p>
        </p:txBody>
      </p:sp>
      <p:graphicFrame>
        <p:nvGraphicFramePr>
          <p:cNvPr id="918" name="Shape 918"/>
          <p:cNvGraphicFramePr/>
          <p:nvPr/>
        </p:nvGraphicFramePr>
        <p:xfrm>
          <a:off x="783912" y="1516466"/>
          <a:ext cx="3000000" cy="3000000"/>
        </p:xfrm>
        <a:graphic>
          <a:graphicData uri="http://schemas.openxmlformats.org/drawingml/2006/table">
            <a:tbl>
              <a:tblPr>
                <a:noFill/>
                <a:tableStyleId>{3008B7F7-1031-4B05-B229-2884EDF7C79B}</a:tableStyleId>
              </a:tblPr>
              <a:tblGrid>
                <a:gridCol w="3835450"/>
                <a:gridCol w="6681975"/>
              </a:tblGrid>
              <a:tr h="480825">
                <a:tc>
                  <a:txBody>
                    <a:bodyPr>
                      <a:noAutofit/>
                    </a:bodyPr>
                    <a:lstStyle/>
                    <a:p>
                      <a:pPr indent="-342900" lvl="0" marL="342900" marR="0" rtl="0" algn="ctr">
                        <a:lnSpc>
                          <a:spcPct val="100000"/>
                        </a:lnSpc>
                        <a:spcBef>
                          <a:spcPts val="0"/>
                        </a:spcBef>
                        <a:spcAft>
                          <a:spcPts val="0"/>
                        </a:spcAft>
                        <a:buClr>
                          <a:schemeClr val="dk1"/>
                        </a:buClr>
                        <a:buSzPct val="25000"/>
                        <a:buFont typeface="Roboto"/>
                        <a:buNone/>
                      </a:pPr>
                      <a:r>
                        <a:rPr b="1" i="0" lang="en-US" sz="1600" u="none" cap="none" strike="noStrike">
                          <a:solidFill>
                            <a:schemeClr val="dk1"/>
                          </a:solidFill>
                          <a:latin typeface="Roboto"/>
                          <a:ea typeface="Roboto"/>
                          <a:cs typeface="Roboto"/>
                          <a:sym typeface="Roboto"/>
                        </a:rPr>
                        <a:t>Type &amp; Description </a:t>
                      </a:r>
                    </a:p>
                  </a:txBody>
                  <a:tcPr marT="45725" marB="45725" marR="90650" marL="906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533400" lvl="0" marL="533400" marR="0" rtl="0" algn="ctr">
                        <a:lnSpc>
                          <a:spcPct val="100000"/>
                        </a:lnSpc>
                        <a:spcBef>
                          <a:spcPts val="0"/>
                        </a:spcBef>
                        <a:spcAft>
                          <a:spcPts val="0"/>
                        </a:spcAft>
                        <a:buClr>
                          <a:schemeClr val="dk1"/>
                        </a:buClr>
                        <a:buSzPct val="25000"/>
                        <a:buFont typeface="Roboto"/>
                        <a:buNone/>
                      </a:pPr>
                      <a:r>
                        <a:rPr b="1" i="0" lang="en-US" sz="1600" u="none" cap="none" strike="noStrike">
                          <a:solidFill>
                            <a:schemeClr val="dk1"/>
                          </a:solidFill>
                          <a:latin typeface="Roboto"/>
                          <a:ea typeface="Roboto"/>
                          <a:cs typeface="Roboto"/>
                          <a:sym typeface="Roboto"/>
                        </a:rPr>
                        <a:t>Avoidance</a:t>
                      </a:r>
                    </a:p>
                  </a:txBody>
                  <a:tcPr marT="45725" marB="45725" marR="90650" marL="906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4093925">
                <a:tc>
                  <a:txBody>
                    <a:bodyPr>
                      <a:noAutofit/>
                    </a:bodyPr>
                    <a:lstStyle/>
                    <a:p>
                      <a:pPr indent="0" lvl="0" marL="0" marR="0" rtl="0" algn="l">
                        <a:lnSpc>
                          <a:spcPct val="100000"/>
                        </a:lnSpc>
                        <a:spcBef>
                          <a:spcPts val="0"/>
                        </a:spcBef>
                        <a:spcAft>
                          <a:spcPts val="0"/>
                        </a:spcAft>
                        <a:buClr>
                          <a:srgbClr val="0070C0"/>
                        </a:buClr>
                        <a:buSzPct val="25000"/>
                        <a:buFont typeface="Roboto"/>
                        <a:buNone/>
                      </a:pPr>
                      <a:r>
                        <a:rPr b="1" i="0" lang="en-US" sz="1800" u="none" cap="none" strike="noStrike">
                          <a:solidFill>
                            <a:srgbClr val="0070C0"/>
                          </a:solidFill>
                          <a:latin typeface="Roboto"/>
                          <a:ea typeface="Roboto"/>
                          <a:cs typeface="Roboto"/>
                          <a:sym typeface="Roboto"/>
                        </a:rPr>
                        <a:t>Failure to mark FOSS </a:t>
                      </a:r>
                    </a:p>
                    <a:p>
                      <a:pPr indent="0" lvl="0" marL="0" marR="0" rtl="0" algn="l">
                        <a:lnSpc>
                          <a:spcPct val="100000"/>
                        </a:lnSpc>
                        <a:spcBef>
                          <a:spcPts val="0"/>
                        </a:spcBef>
                        <a:spcAft>
                          <a:spcPts val="0"/>
                        </a:spcAft>
                        <a:buClr>
                          <a:srgbClr val="0070C0"/>
                        </a:buClr>
                        <a:buSzPct val="25000"/>
                        <a:buFont typeface="Roboto"/>
                        <a:buNone/>
                      </a:pPr>
                      <a:r>
                        <a:rPr b="1" i="0" lang="en-US" sz="1800" u="none" cap="none" strike="noStrike">
                          <a:solidFill>
                            <a:srgbClr val="0070C0"/>
                          </a:solidFill>
                          <a:latin typeface="Roboto"/>
                          <a:ea typeface="Roboto"/>
                          <a:cs typeface="Roboto"/>
                          <a:sym typeface="Roboto"/>
                        </a:rPr>
                        <a:t>Source Code </a:t>
                      </a:r>
                    </a:p>
                    <a:p>
                      <a:pPr indent="0" lvl="0" marL="0" marR="0" rtl="0" algn="l">
                        <a:lnSpc>
                          <a:spcPct val="100000"/>
                        </a:lnSpc>
                        <a:spcBef>
                          <a:spcPts val="0"/>
                        </a:spcBef>
                        <a:spcAft>
                          <a:spcPts val="0"/>
                        </a:spcAft>
                        <a:buClr>
                          <a:srgbClr val="0070C0"/>
                        </a:buClr>
                        <a:buSzPct val="25000"/>
                        <a:buFont typeface="Roboto"/>
                        <a:buNone/>
                      </a:pPr>
                      <a:r>
                        <a:rPr b="1" i="0" lang="en-US" sz="1800" u="none" cap="none" strike="noStrike">
                          <a:solidFill>
                            <a:srgbClr val="0070C0"/>
                          </a:solidFill>
                          <a:latin typeface="Roboto"/>
                          <a:ea typeface="Roboto"/>
                          <a:cs typeface="Roboto"/>
                          <a:sym typeface="Roboto"/>
                        </a:rPr>
                        <a:t>Modifications:</a:t>
                      </a:r>
                    </a:p>
                    <a:p>
                      <a:pPr indent="0" lvl="0" marL="0" marR="0" rtl="0" algn="l">
                        <a:lnSpc>
                          <a:spcPct val="100000"/>
                        </a:lnSpc>
                        <a:spcBef>
                          <a:spcPts val="0"/>
                        </a:spcBef>
                        <a:spcAft>
                          <a:spcPts val="0"/>
                        </a:spcAft>
                        <a:buClr>
                          <a:schemeClr val="dk1"/>
                        </a:buClr>
                        <a:buSzPct val="25000"/>
                        <a:buFont typeface="Arial"/>
                        <a:buNone/>
                      </a:pPr>
                      <a:r>
                        <a:t/>
                      </a:r>
                      <a:endParaRPr b="0" i="0" sz="1600" u="none" cap="none" strike="noStrike">
                        <a:solidFill>
                          <a:srgbClr val="009900"/>
                        </a:solidFill>
                        <a:latin typeface="Roboto"/>
                        <a:ea typeface="Roboto"/>
                        <a:cs typeface="Roboto"/>
                        <a:sym typeface="Roboto"/>
                      </a:endParaRPr>
                    </a:p>
                    <a:p>
                      <a:pPr indent="0" lvl="0" marL="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Failure to mark FOSS source</a:t>
                      </a:r>
                    </a:p>
                    <a:p>
                      <a:pPr indent="0" lvl="0" marL="0" marR="0" rtl="0" algn="l">
                        <a:spcBef>
                          <a:spcPts val="0"/>
                        </a:spcBef>
                        <a:spcAft>
                          <a:spcPts val="0"/>
                        </a:spcAft>
                        <a:buSzPct val="25000"/>
                        <a:buNone/>
                      </a:pPr>
                      <a:r>
                        <a:rPr b="0" i="0" lang="en-US" sz="1600" u="none" cap="none" strike="noStrike">
                          <a:solidFill>
                            <a:srgbClr val="292934"/>
                          </a:solidFill>
                          <a:latin typeface="Roboto"/>
                          <a:ea typeface="Roboto"/>
                          <a:cs typeface="Roboto"/>
                          <a:sym typeface="Roboto"/>
                        </a:rPr>
                        <a:t>code that has been changed </a:t>
                      </a:r>
                    </a:p>
                    <a:p>
                      <a:pPr indent="0" lvl="0" marL="0" marR="0" rtl="0" algn="l">
                        <a:spcBef>
                          <a:spcPts val="0"/>
                        </a:spcBef>
                        <a:spcAft>
                          <a:spcPts val="0"/>
                        </a:spcAft>
                        <a:buSzPct val="25000"/>
                        <a:buNone/>
                      </a:pPr>
                      <a:r>
                        <a:rPr b="0" i="0" lang="en-US" sz="1600" u="none" cap="none" strike="noStrike">
                          <a:solidFill>
                            <a:srgbClr val="292934"/>
                          </a:solidFill>
                          <a:latin typeface="Roboto"/>
                          <a:ea typeface="Roboto"/>
                          <a:cs typeface="Roboto"/>
                          <a:sym typeface="Roboto"/>
                        </a:rPr>
                        <a:t>as required by the FOSS license (or providing information about modifications which has an insufficient level of detail or clarity to satisfy the license)</a:t>
                      </a:r>
                    </a:p>
                  </a:txBody>
                  <a:tcPr marT="45725" marB="45725" marR="90650" marL="906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533400" lvl="0" marL="53340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This type of failure can be avoided by:</a:t>
                      </a:r>
                    </a:p>
                    <a:p>
                      <a:pPr indent="-533400" lvl="0" marL="533400" marR="0" rtl="0" algn="l">
                        <a:lnSpc>
                          <a:spcPct val="100000"/>
                        </a:lnSpc>
                        <a:spcBef>
                          <a:spcPts val="0"/>
                        </a:spcBef>
                        <a:spcAft>
                          <a:spcPts val="0"/>
                        </a:spcAft>
                        <a:buClr>
                          <a:schemeClr val="dk1"/>
                        </a:buClr>
                        <a:buSzPct val="100000"/>
                        <a:buFont typeface="Roboto"/>
                        <a:buAutoNum type="arabicPeriod"/>
                      </a:pPr>
                      <a:r>
                        <a:rPr b="0" i="0" lang="en-US" sz="1600" u="none" cap="none" strike="noStrike">
                          <a:solidFill>
                            <a:schemeClr val="dk1"/>
                          </a:solidFill>
                          <a:latin typeface="Roboto"/>
                          <a:ea typeface="Roboto"/>
                          <a:cs typeface="Roboto"/>
                          <a:sym typeface="Roboto"/>
                        </a:rPr>
                        <a:t>Adding source code modification marking as a verification step before releasing the source code </a:t>
                      </a:r>
                    </a:p>
                    <a:p>
                      <a:pPr indent="-533400" lvl="0" marL="533400" marR="0" rtl="0" algn="l">
                        <a:spcBef>
                          <a:spcPts val="0"/>
                        </a:spcBef>
                        <a:spcAft>
                          <a:spcPts val="0"/>
                        </a:spcAft>
                        <a:buClr>
                          <a:srgbClr val="292934"/>
                        </a:buClr>
                        <a:buSzPct val="100000"/>
                        <a:buFont typeface="Roboto"/>
                        <a:buAutoNum type="arabicPeriod"/>
                      </a:pPr>
                      <a:r>
                        <a:rPr b="0" i="0" lang="en-US" sz="1600" u="none" cap="none" strike="noStrike">
                          <a:solidFill>
                            <a:srgbClr val="292934"/>
                          </a:solidFill>
                          <a:latin typeface="Roboto"/>
                          <a:ea typeface="Roboto"/>
                          <a:cs typeface="Roboto"/>
                          <a:sym typeface="Roboto"/>
                        </a:rPr>
                        <a:t>Offering training to engineering staff to ensure they update copyright markings or license information of all FOSS or proprietary software that is going to be released to the public</a:t>
                      </a:r>
                    </a:p>
                  </a:txBody>
                  <a:tcPr marT="45725" marB="45725" marR="90650" marL="906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3" name="Shape 923"/>
        <p:cNvGrpSpPr/>
        <p:nvPr/>
      </p:nvGrpSpPr>
      <p:grpSpPr>
        <a:xfrm>
          <a:off x="0" y="0"/>
          <a:ext cx="0" cy="0"/>
          <a:chOff x="0" y="0"/>
          <a:chExt cx="0" cy="0"/>
        </a:xfrm>
      </p:grpSpPr>
      <p:sp>
        <p:nvSpPr>
          <p:cNvPr id="924" name="Shape 924"/>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Compliance Process Failures</a:t>
            </a:r>
          </a:p>
        </p:txBody>
      </p:sp>
      <p:graphicFrame>
        <p:nvGraphicFramePr>
          <p:cNvPr id="925" name="Shape 925"/>
          <p:cNvGraphicFramePr/>
          <p:nvPr/>
        </p:nvGraphicFramePr>
        <p:xfrm>
          <a:off x="774949" y="1411742"/>
          <a:ext cx="3000000" cy="3000000"/>
        </p:xfrm>
        <a:graphic>
          <a:graphicData uri="http://schemas.openxmlformats.org/drawingml/2006/table">
            <a:tbl>
              <a:tblPr>
                <a:noFill/>
                <a:tableStyleId>{3008B7F7-1031-4B05-B229-2884EDF7C79B}</a:tableStyleId>
              </a:tblPr>
              <a:tblGrid>
                <a:gridCol w="2690425"/>
                <a:gridCol w="3989250"/>
                <a:gridCol w="3803700"/>
              </a:tblGrid>
              <a:tr h="363475">
                <a:tc>
                  <a:txBody>
                    <a:bodyPr>
                      <a:noAutofit/>
                    </a:bodyPr>
                    <a:lstStyle/>
                    <a:p>
                      <a:pPr indent="-342900" lvl="0" marL="342900" marR="0" rtl="0" algn="ctr">
                        <a:lnSpc>
                          <a:spcPct val="100000"/>
                        </a:lnSpc>
                        <a:spcBef>
                          <a:spcPts val="0"/>
                        </a:spcBef>
                        <a:spcAft>
                          <a:spcPts val="0"/>
                        </a:spcAft>
                        <a:buClr>
                          <a:schemeClr val="dk1"/>
                        </a:buClr>
                        <a:buSzPct val="25000"/>
                        <a:buFont typeface="Roboto"/>
                        <a:buNone/>
                      </a:pPr>
                      <a:r>
                        <a:rPr b="1" i="0" lang="en-US" sz="1800" u="none" cap="none" strike="noStrike">
                          <a:solidFill>
                            <a:schemeClr val="dk1"/>
                          </a:solidFill>
                          <a:latin typeface="Roboto"/>
                          <a:ea typeface="Roboto"/>
                          <a:cs typeface="Roboto"/>
                          <a:sym typeface="Roboto"/>
                        </a:rPr>
                        <a:t>Description</a:t>
                      </a:r>
                    </a:p>
                  </a:txBody>
                  <a:tcPr marT="45725" marB="45725" marR="90650" marL="906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342900" lvl="0" marL="342900" marR="0" rtl="0" algn="ctr">
                        <a:lnSpc>
                          <a:spcPct val="100000"/>
                        </a:lnSpc>
                        <a:spcBef>
                          <a:spcPts val="0"/>
                        </a:spcBef>
                        <a:spcAft>
                          <a:spcPts val="0"/>
                        </a:spcAft>
                        <a:buClr>
                          <a:schemeClr val="dk1"/>
                        </a:buClr>
                        <a:buSzPct val="25000"/>
                        <a:buFont typeface="Roboto"/>
                        <a:buNone/>
                      </a:pPr>
                      <a:r>
                        <a:rPr b="1" i="0" lang="en-US" sz="1800" u="none" cap="none" strike="noStrike">
                          <a:solidFill>
                            <a:schemeClr val="dk1"/>
                          </a:solidFill>
                          <a:latin typeface="Roboto"/>
                          <a:ea typeface="Roboto"/>
                          <a:cs typeface="Roboto"/>
                          <a:sym typeface="Roboto"/>
                        </a:rPr>
                        <a:t>Avoidance </a:t>
                      </a:r>
                    </a:p>
                  </a:txBody>
                  <a:tcPr marT="45725" marB="45725" marR="90650" marL="906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342900" lvl="0" marL="342900" marR="0" rtl="0" algn="ctr">
                        <a:lnSpc>
                          <a:spcPct val="100000"/>
                        </a:lnSpc>
                        <a:spcBef>
                          <a:spcPts val="0"/>
                        </a:spcBef>
                        <a:spcAft>
                          <a:spcPts val="0"/>
                        </a:spcAft>
                        <a:buClr>
                          <a:schemeClr val="dk1"/>
                        </a:buClr>
                        <a:buSzPct val="25000"/>
                        <a:buFont typeface="Roboto"/>
                        <a:buNone/>
                      </a:pPr>
                      <a:r>
                        <a:rPr b="1" i="0" lang="en-US" sz="1800" u="none" cap="none" strike="noStrike">
                          <a:solidFill>
                            <a:schemeClr val="dk1"/>
                          </a:solidFill>
                          <a:latin typeface="Roboto"/>
                          <a:ea typeface="Roboto"/>
                          <a:cs typeface="Roboto"/>
                          <a:sym typeface="Roboto"/>
                        </a:rPr>
                        <a:t>Prevention</a:t>
                      </a:r>
                    </a:p>
                  </a:txBody>
                  <a:tcPr marT="45725" marB="45725" marR="90650" marL="906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2756400">
                <a:tc>
                  <a:txBody>
                    <a:bodyPr>
                      <a:noAutofit/>
                    </a:bodyPr>
                    <a:lstStyle/>
                    <a:p>
                      <a:pPr indent="0" lvl="0" marL="0" marR="0" rtl="0" algn="l">
                        <a:lnSpc>
                          <a:spcPct val="100000"/>
                        </a:lnSpc>
                        <a:spcBef>
                          <a:spcPts val="0"/>
                        </a:spcBef>
                        <a:spcAft>
                          <a:spcPts val="0"/>
                        </a:spcAft>
                        <a:buClr>
                          <a:srgbClr val="0070C0"/>
                        </a:buClr>
                        <a:buSzPct val="25000"/>
                        <a:buFont typeface="Roboto"/>
                        <a:buNone/>
                      </a:pPr>
                      <a:r>
                        <a:rPr b="1" i="0" lang="en-US" sz="1800" u="none" cap="none" strike="noStrike">
                          <a:solidFill>
                            <a:srgbClr val="0070C0"/>
                          </a:solidFill>
                          <a:latin typeface="Roboto"/>
                          <a:ea typeface="Roboto"/>
                          <a:cs typeface="Roboto"/>
                          <a:sym typeface="Roboto"/>
                        </a:rPr>
                        <a:t>Failure by developers to seek approval</a:t>
                      </a:r>
                    </a:p>
                    <a:p>
                      <a:pPr indent="0" lvl="0" marL="0" marR="0" rtl="0" algn="l">
                        <a:lnSpc>
                          <a:spcPct val="100000"/>
                        </a:lnSpc>
                        <a:spcBef>
                          <a:spcPts val="0"/>
                        </a:spcBef>
                        <a:spcAft>
                          <a:spcPts val="0"/>
                        </a:spcAft>
                        <a:buClr>
                          <a:srgbClr val="0070C0"/>
                        </a:buClr>
                        <a:buSzPct val="25000"/>
                        <a:buFont typeface="Roboto"/>
                        <a:buNone/>
                      </a:pPr>
                      <a:r>
                        <a:rPr b="1" i="0" lang="en-US" sz="1800" u="none" cap="none" strike="noStrike">
                          <a:solidFill>
                            <a:srgbClr val="0070C0"/>
                          </a:solidFill>
                          <a:latin typeface="Roboto"/>
                          <a:ea typeface="Roboto"/>
                          <a:cs typeface="Roboto"/>
                          <a:sym typeface="Roboto"/>
                        </a:rPr>
                        <a:t>to use FOSS</a:t>
                      </a:r>
                    </a:p>
                  </a:txBody>
                  <a:tcPr marT="45725" marB="45725" marR="90650" marL="906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342900" lvl="0" marL="34290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This type of failure can be </a:t>
                      </a:r>
                    </a:p>
                    <a:p>
                      <a:pPr indent="-342900" lvl="0" marL="34290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avoided by offering training to </a:t>
                      </a:r>
                    </a:p>
                    <a:p>
                      <a:pPr indent="-342900" lvl="0" marL="34290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Engineering staff on the </a:t>
                      </a:r>
                    </a:p>
                    <a:p>
                      <a:pPr indent="-342900" lvl="0" marL="342900" marR="0" rtl="0" algn="l">
                        <a:lnSpc>
                          <a:spcPct val="100000"/>
                        </a:lnSpc>
                        <a:spcBef>
                          <a:spcPts val="0"/>
                        </a:spcBef>
                        <a:spcAft>
                          <a:spcPts val="0"/>
                        </a:spcAft>
                        <a:buClr>
                          <a:schemeClr val="dk1"/>
                        </a:buClr>
                        <a:buSzPct val="25000"/>
                        <a:buFont typeface="Roboto"/>
                        <a:buNone/>
                      </a:pPr>
                      <a:r>
                        <a:rPr b="0" i="0" lang="en-US" sz="1600" u="none" cap="none" strike="noStrike">
                          <a:latin typeface="Roboto"/>
                          <a:ea typeface="Roboto"/>
                          <a:cs typeface="Roboto"/>
                          <a:sym typeface="Roboto"/>
                        </a:rPr>
                        <a:t>company’s </a:t>
                      </a:r>
                      <a:r>
                        <a:rPr b="0" i="0" lang="en-US" sz="1600" u="none" cap="none" strike="noStrike">
                          <a:solidFill>
                            <a:schemeClr val="dk1"/>
                          </a:solidFill>
                          <a:latin typeface="Roboto"/>
                          <a:ea typeface="Roboto"/>
                          <a:cs typeface="Roboto"/>
                          <a:sym typeface="Roboto"/>
                        </a:rPr>
                        <a:t>FOSS policies and </a:t>
                      </a:r>
                    </a:p>
                    <a:p>
                      <a:pPr indent="-342900" lvl="0" marL="34290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processes.</a:t>
                      </a:r>
                    </a:p>
                    <a:p>
                      <a:pPr indent="-342900" lvl="0" marL="342900" marR="0" rtl="0" algn="l">
                        <a:lnSpc>
                          <a:spcPct val="100000"/>
                        </a:lnSpc>
                        <a:spcBef>
                          <a:spcPts val="0"/>
                        </a:spcBef>
                        <a:spcAft>
                          <a:spcPts val="0"/>
                        </a:spcAft>
                        <a:buClr>
                          <a:schemeClr val="dk1"/>
                        </a:buClr>
                        <a:buSzPct val="25000"/>
                        <a:buFont typeface="Arial"/>
                        <a:buNone/>
                      </a:pPr>
                      <a:r>
                        <a:t/>
                      </a:r>
                      <a:endParaRPr b="0" i="0" sz="1600" u="none" cap="none" strike="noStrike">
                        <a:solidFill>
                          <a:schemeClr val="dk1"/>
                        </a:solidFill>
                        <a:latin typeface="Roboto"/>
                        <a:ea typeface="Roboto"/>
                        <a:cs typeface="Roboto"/>
                        <a:sym typeface="Roboto"/>
                      </a:endParaRPr>
                    </a:p>
                    <a:p>
                      <a:pPr indent="-342900" lvl="0" marL="342900" marR="0" rtl="0" algn="l">
                        <a:spcBef>
                          <a:spcPts val="0"/>
                        </a:spcBef>
                        <a:spcAft>
                          <a:spcPts val="0"/>
                        </a:spcAft>
                        <a:buSzPct val="25000"/>
                        <a:buNone/>
                      </a:pPr>
                      <a:r>
                        <a:t/>
                      </a:r>
                      <a:endParaRPr b="0" i="0" sz="2800" u="none" cap="none" strike="noStrike">
                        <a:solidFill>
                          <a:schemeClr val="dk1"/>
                        </a:solidFill>
                        <a:latin typeface="Roboto"/>
                        <a:ea typeface="Roboto"/>
                        <a:cs typeface="Roboto"/>
                        <a:sym typeface="Roboto"/>
                      </a:endParaRPr>
                    </a:p>
                  </a:txBody>
                  <a:tcPr marT="45725" marB="45725" marR="90650" marL="906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533400" lvl="0" marL="53340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This type of failure can be </a:t>
                      </a:r>
                    </a:p>
                    <a:p>
                      <a:pPr indent="-533400" lvl="0" marL="53340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prevented by:</a:t>
                      </a:r>
                    </a:p>
                    <a:p>
                      <a:pPr indent="-533400" lvl="0" marL="533400" marR="0" rtl="0" algn="l">
                        <a:lnSpc>
                          <a:spcPct val="100000"/>
                        </a:lnSpc>
                        <a:spcBef>
                          <a:spcPts val="0"/>
                        </a:spcBef>
                        <a:spcAft>
                          <a:spcPts val="0"/>
                        </a:spcAft>
                        <a:buClr>
                          <a:srgbClr val="292934"/>
                        </a:buClr>
                        <a:buSzPct val="100000"/>
                        <a:buFont typeface="Roboto"/>
                        <a:buAutoNum type="arabicPeriod"/>
                      </a:pPr>
                      <a:r>
                        <a:rPr b="0" i="0" lang="en-US" sz="1600" u="none" cap="none" strike="noStrike">
                          <a:solidFill>
                            <a:srgbClr val="292934"/>
                          </a:solidFill>
                          <a:latin typeface="Roboto"/>
                          <a:ea typeface="Roboto"/>
                          <a:cs typeface="Roboto"/>
                          <a:sym typeface="Roboto"/>
                        </a:rPr>
                        <a:t>Conducting periodic full scan for the software platform to detect any “undeclared” FOSS usage</a:t>
                      </a:r>
                    </a:p>
                    <a:p>
                      <a:pPr indent="-533400" lvl="0" marL="533400" marR="0" rtl="0" algn="l">
                        <a:lnSpc>
                          <a:spcPct val="100000"/>
                        </a:lnSpc>
                        <a:spcBef>
                          <a:spcPts val="0"/>
                        </a:spcBef>
                        <a:spcAft>
                          <a:spcPts val="0"/>
                        </a:spcAft>
                        <a:buClr>
                          <a:schemeClr val="dk1"/>
                        </a:buClr>
                        <a:buSzPct val="100000"/>
                        <a:buFont typeface="Roboto"/>
                        <a:buAutoNum type="arabicPeriod"/>
                      </a:pPr>
                      <a:r>
                        <a:rPr b="0" i="0" lang="en-US" sz="1600" u="none" cap="none" strike="noStrike">
                          <a:solidFill>
                            <a:schemeClr val="dk1"/>
                          </a:solidFill>
                          <a:latin typeface="Roboto"/>
                          <a:ea typeface="Roboto"/>
                          <a:cs typeface="Roboto"/>
                          <a:sym typeface="Roboto"/>
                        </a:rPr>
                        <a:t>Offering training to engineering staff on the company's FOSS policies and processes</a:t>
                      </a:r>
                    </a:p>
                    <a:p>
                      <a:pPr indent="-533400" lvl="0" marL="533400" marR="0" rtl="0" algn="l">
                        <a:lnSpc>
                          <a:spcPct val="100000"/>
                        </a:lnSpc>
                        <a:spcBef>
                          <a:spcPts val="0"/>
                        </a:spcBef>
                        <a:spcAft>
                          <a:spcPts val="0"/>
                        </a:spcAft>
                        <a:buClr>
                          <a:schemeClr val="dk1"/>
                        </a:buClr>
                        <a:buSzPct val="100000"/>
                        <a:buFont typeface="Roboto"/>
                        <a:buAutoNum type="arabicPeriod"/>
                      </a:pPr>
                      <a:r>
                        <a:rPr b="0" i="0" lang="en-US" sz="1600" u="none" cap="none" strike="noStrike">
                          <a:solidFill>
                            <a:schemeClr val="dk1"/>
                          </a:solidFill>
                          <a:latin typeface="Roboto"/>
                          <a:ea typeface="Roboto"/>
                          <a:cs typeface="Roboto"/>
                          <a:sym typeface="Roboto"/>
                        </a:rPr>
                        <a:t>Including compliance in the employees performance review</a:t>
                      </a:r>
                    </a:p>
                  </a:txBody>
                  <a:tcPr marT="45725" marB="45725" marR="90650" marL="906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1787125">
                <a:tc>
                  <a:txBody>
                    <a:bodyPr>
                      <a:noAutofit/>
                    </a:bodyPr>
                    <a:lstStyle/>
                    <a:p>
                      <a:pPr indent="0" lvl="0" marL="0" marR="0" rtl="0" algn="l">
                        <a:lnSpc>
                          <a:spcPct val="100000"/>
                        </a:lnSpc>
                        <a:spcBef>
                          <a:spcPts val="0"/>
                        </a:spcBef>
                        <a:spcAft>
                          <a:spcPts val="0"/>
                        </a:spcAft>
                        <a:buClr>
                          <a:srgbClr val="0070C0"/>
                        </a:buClr>
                        <a:buSzPct val="25000"/>
                        <a:buFont typeface="Roboto"/>
                        <a:buNone/>
                      </a:pPr>
                      <a:r>
                        <a:rPr b="1" i="0" lang="en-US" sz="1800" u="none" cap="none" strike="noStrike">
                          <a:solidFill>
                            <a:srgbClr val="0070C0"/>
                          </a:solidFill>
                          <a:latin typeface="Roboto"/>
                          <a:ea typeface="Roboto"/>
                          <a:cs typeface="Roboto"/>
                          <a:sym typeface="Roboto"/>
                        </a:rPr>
                        <a:t>Failure to take the </a:t>
                      </a:r>
                    </a:p>
                    <a:p>
                      <a:pPr indent="0" lvl="0" marL="0" marR="0" rtl="0" algn="l">
                        <a:lnSpc>
                          <a:spcPct val="100000"/>
                        </a:lnSpc>
                        <a:spcBef>
                          <a:spcPts val="0"/>
                        </a:spcBef>
                        <a:spcAft>
                          <a:spcPts val="0"/>
                        </a:spcAft>
                        <a:buClr>
                          <a:srgbClr val="0070C0"/>
                        </a:buClr>
                        <a:buSzPct val="25000"/>
                        <a:buFont typeface="Roboto"/>
                        <a:buNone/>
                      </a:pPr>
                      <a:r>
                        <a:rPr b="1" i="0" lang="en-US" sz="1800" u="none" cap="none" strike="noStrike">
                          <a:solidFill>
                            <a:srgbClr val="0070C0"/>
                          </a:solidFill>
                          <a:latin typeface="Roboto"/>
                          <a:ea typeface="Roboto"/>
                          <a:cs typeface="Roboto"/>
                          <a:sym typeface="Roboto"/>
                        </a:rPr>
                        <a:t>FOSS training</a:t>
                      </a:r>
                    </a:p>
                  </a:txBody>
                  <a:tcPr marT="45725" marB="45725" marR="90650" marL="906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342900" lvl="0" marL="34290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This type of failure can be </a:t>
                      </a:r>
                    </a:p>
                    <a:p>
                      <a:pPr indent="-342900" lvl="0" marL="34290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avoided by ensuring that the </a:t>
                      </a:r>
                    </a:p>
                    <a:p>
                      <a:pPr indent="-342900" lvl="0" marL="34290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completion of the FOSS training is</a:t>
                      </a:r>
                    </a:p>
                    <a:p>
                      <a:pPr indent="-342900" lvl="0" marL="34290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part of the employee’s</a:t>
                      </a:r>
                    </a:p>
                    <a:p>
                      <a:pPr indent="-342900" lvl="0" marL="34290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professional development plan </a:t>
                      </a:r>
                    </a:p>
                    <a:p>
                      <a:pPr indent="-342900" lvl="0" marL="34290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and it is monitored for completion</a:t>
                      </a:r>
                    </a:p>
                    <a:p>
                      <a:pPr indent="-342900" lvl="0" marL="34290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as part of the performance review </a:t>
                      </a:r>
                    </a:p>
                  </a:txBody>
                  <a:tcPr marT="45725" marB="45725" marR="90650" marL="906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342900" lvl="0" marL="34290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This type of failure can be </a:t>
                      </a:r>
                    </a:p>
                    <a:p>
                      <a:pPr indent="-342900" lvl="0" marL="34290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prevented by mandating</a:t>
                      </a:r>
                    </a:p>
                    <a:p>
                      <a:pPr indent="-342900" lvl="0" marL="34290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engineering staff to take the</a:t>
                      </a:r>
                    </a:p>
                    <a:p>
                      <a:pPr indent="-342900" lvl="0" marL="34290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FOSS training by a specific date </a:t>
                      </a:r>
                    </a:p>
                  </a:txBody>
                  <a:tcPr marT="45725" marB="45725" marR="90650" marL="9065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0" name="Shape 930"/>
        <p:cNvGrpSpPr/>
        <p:nvPr/>
      </p:nvGrpSpPr>
      <p:grpSpPr>
        <a:xfrm>
          <a:off x="0" y="0"/>
          <a:ext cx="0" cy="0"/>
          <a:chOff x="0" y="0"/>
          <a:chExt cx="0" cy="0"/>
        </a:xfrm>
      </p:grpSpPr>
      <p:sp>
        <p:nvSpPr>
          <p:cNvPr id="931" name="Shape 931"/>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Compliance Process Failures</a:t>
            </a:r>
          </a:p>
        </p:txBody>
      </p:sp>
      <p:graphicFrame>
        <p:nvGraphicFramePr>
          <p:cNvPr id="932" name="Shape 932"/>
          <p:cNvGraphicFramePr/>
          <p:nvPr/>
        </p:nvGraphicFramePr>
        <p:xfrm>
          <a:off x="624264" y="1542369"/>
          <a:ext cx="3000000" cy="3000000"/>
        </p:xfrm>
        <a:graphic>
          <a:graphicData uri="http://schemas.openxmlformats.org/drawingml/2006/table">
            <a:tbl>
              <a:tblPr>
                <a:noFill/>
                <a:tableStyleId>{3008B7F7-1031-4B05-B229-2884EDF7C79B}</a:tableStyleId>
              </a:tblPr>
              <a:tblGrid>
                <a:gridCol w="2729050"/>
                <a:gridCol w="4690175"/>
                <a:gridCol w="3516175"/>
              </a:tblGrid>
              <a:tr h="354100">
                <a:tc>
                  <a:txBody>
                    <a:bodyPr>
                      <a:noAutofit/>
                    </a:bodyPr>
                    <a:lstStyle/>
                    <a:p>
                      <a:pPr indent="-342900" lvl="0" marL="342900" marR="0" rtl="0" algn="ctr">
                        <a:lnSpc>
                          <a:spcPct val="100000"/>
                        </a:lnSpc>
                        <a:spcBef>
                          <a:spcPts val="0"/>
                        </a:spcBef>
                        <a:spcAft>
                          <a:spcPts val="0"/>
                        </a:spcAft>
                        <a:buClr>
                          <a:schemeClr val="dk1"/>
                        </a:buClr>
                        <a:buSzPct val="25000"/>
                        <a:buFont typeface="Roboto"/>
                        <a:buNone/>
                      </a:pPr>
                      <a:r>
                        <a:rPr b="1" i="0" lang="en-US" sz="1800" u="none" cap="none" strike="noStrike">
                          <a:solidFill>
                            <a:schemeClr val="dk1"/>
                          </a:solidFill>
                          <a:latin typeface="Roboto"/>
                          <a:ea typeface="Roboto"/>
                          <a:cs typeface="Roboto"/>
                          <a:sym typeface="Roboto"/>
                        </a:rPr>
                        <a:t>Description</a:t>
                      </a:r>
                    </a:p>
                  </a:txBody>
                  <a:tcPr marT="45725" marB="45725" marR="84400" marL="8440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533400" lvl="0" marL="533400" marR="0" rtl="0" algn="ctr">
                        <a:lnSpc>
                          <a:spcPct val="100000"/>
                        </a:lnSpc>
                        <a:spcBef>
                          <a:spcPts val="0"/>
                        </a:spcBef>
                        <a:spcAft>
                          <a:spcPts val="0"/>
                        </a:spcAft>
                        <a:buClr>
                          <a:schemeClr val="dk1"/>
                        </a:buClr>
                        <a:buSzPct val="25000"/>
                        <a:buFont typeface="Roboto"/>
                        <a:buNone/>
                      </a:pPr>
                      <a:r>
                        <a:rPr b="1" i="0" lang="en-US" sz="1800" u="none" cap="none" strike="noStrike">
                          <a:solidFill>
                            <a:schemeClr val="dk1"/>
                          </a:solidFill>
                          <a:latin typeface="Roboto"/>
                          <a:ea typeface="Roboto"/>
                          <a:cs typeface="Roboto"/>
                          <a:sym typeface="Roboto"/>
                        </a:rPr>
                        <a:t>Avoidance </a:t>
                      </a:r>
                    </a:p>
                  </a:txBody>
                  <a:tcPr marT="45725" marB="45725" marR="84400" marL="8440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533400" lvl="0" marL="533400" marR="0" rtl="0" algn="ctr">
                        <a:lnSpc>
                          <a:spcPct val="100000"/>
                        </a:lnSpc>
                        <a:spcBef>
                          <a:spcPts val="0"/>
                        </a:spcBef>
                        <a:spcAft>
                          <a:spcPts val="0"/>
                        </a:spcAft>
                        <a:buClr>
                          <a:schemeClr val="dk1"/>
                        </a:buClr>
                        <a:buSzPct val="25000"/>
                        <a:buFont typeface="Roboto"/>
                        <a:buNone/>
                      </a:pPr>
                      <a:r>
                        <a:rPr b="1" i="0" lang="en-US" sz="1800" u="none" cap="none" strike="noStrike">
                          <a:solidFill>
                            <a:schemeClr val="dk1"/>
                          </a:solidFill>
                          <a:latin typeface="Roboto"/>
                          <a:ea typeface="Roboto"/>
                          <a:cs typeface="Roboto"/>
                          <a:sym typeface="Roboto"/>
                        </a:rPr>
                        <a:t>Prevention</a:t>
                      </a:r>
                    </a:p>
                  </a:txBody>
                  <a:tcPr marT="45725" marB="45725" marR="84400" marL="8440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1268825">
                <a:tc>
                  <a:txBody>
                    <a:bodyPr>
                      <a:noAutofit/>
                    </a:bodyPr>
                    <a:lstStyle/>
                    <a:p>
                      <a:pPr indent="0" lvl="0" marL="0" marR="0" rtl="0" algn="l">
                        <a:lnSpc>
                          <a:spcPct val="100000"/>
                        </a:lnSpc>
                        <a:spcBef>
                          <a:spcPts val="0"/>
                        </a:spcBef>
                        <a:spcAft>
                          <a:spcPts val="0"/>
                        </a:spcAft>
                        <a:buClr>
                          <a:srgbClr val="0070C0"/>
                        </a:buClr>
                        <a:buSzPct val="25000"/>
                        <a:buFont typeface="Roboto"/>
                        <a:buNone/>
                      </a:pPr>
                      <a:r>
                        <a:rPr b="1" i="0" lang="en-US" sz="1800" u="none" cap="none" strike="noStrike">
                          <a:solidFill>
                            <a:srgbClr val="0070C0"/>
                          </a:solidFill>
                          <a:latin typeface="Roboto"/>
                          <a:ea typeface="Roboto"/>
                          <a:cs typeface="Roboto"/>
                          <a:sym typeface="Roboto"/>
                        </a:rPr>
                        <a:t>Failure to audit </a:t>
                      </a:r>
                    </a:p>
                    <a:p>
                      <a:pPr indent="0" lvl="0" marL="0" marR="0" rtl="0" algn="l">
                        <a:lnSpc>
                          <a:spcPct val="100000"/>
                        </a:lnSpc>
                        <a:spcBef>
                          <a:spcPts val="0"/>
                        </a:spcBef>
                        <a:spcAft>
                          <a:spcPts val="0"/>
                        </a:spcAft>
                        <a:buClr>
                          <a:srgbClr val="0070C0"/>
                        </a:buClr>
                        <a:buSzPct val="25000"/>
                        <a:buFont typeface="Roboto"/>
                        <a:buNone/>
                      </a:pPr>
                      <a:r>
                        <a:rPr b="1" i="0" lang="en-US" sz="1800" u="none" cap="none" strike="noStrike">
                          <a:solidFill>
                            <a:srgbClr val="0070C0"/>
                          </a:solidFill>
                          <a:latin typeface="Roboto"/>
                          <a:ea typeface="Roboto"/>
                          <a:cs typeface="Roboto"/>
                          <a:sym typeface="Roboto"/>
                        </a:rPr>
                        <a:t>the source code</a:t>
                      </a:r>
                    </a:p>
                  </a:txBody>
                  <a:tcPr marT="45725" marB="45725" marR="84400" marL="8440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533400" lvl="0" marL="53340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This type of failure can be avoided by:</a:t>
                      </a:r>
                    </a:p>
                    <a:p>
                      <a:pPr indent="-533400" lvl="0" marL="533400" marR="0" rtl="0" algn="l">
                        <a:lnSpc>
                          <a:spcPct val="100000"/>
                        </a:lnSpc>
                        <a:spcBef>
                          <a:spcPts val="0"/>
                        </a:spcBef>
                        <a:spcAft>
                          <a:spcPts val="0"/>
                        </a:spcAft>
                        <a:buClr>
                          <a:schemeClr val="dk1"/>
                        </a:buClr>
                        <a:buSzPct val="100000"/>
                        <a:buFont typeface="Roboto"/>
                        <a:buAutoNum type="arabicPeriod"/>
                      </a:pPr>
                      <a:r>
                        <a:rPr b="0" i="0" lang="en-US" sz="1600" u="none" cap="none" strike="noStrike">
                          <a:solidFill>
                            <a:schemeClr val="dk1"/>
                          </a:solidFill>
                          <a:latin typeface="Roboto"/>
                          <a:ea typeface="Roboto"/>
                          <a:cs typeface="Roboto"/>
                          <a:sym typeface="Roboto"/>
                        </a:rPr>
                        <a:t>Conducting periodic source code scans/audits </a:t>
                      </a:r>
                    </a:p>
                    <a:p>
                      <a:pPr indent="-533400" lvl="0" marL="533400" marR="0" rtl="0" algn="l">
                        <a:lnSpc>
                          <a:spcPct val="100000"/>
                        </a:lnSpc>
                        <a:spcBef>
                          <a:spcPts val="0"/>
                        </a:spcBef>
                        <a:spcAft>
                          <a:spcPts val="0"/>
                        </a:spcAft>
                        <a:buClr>
                          <a:schemeClr val="dk1"/>
                        </a:buClr>
                        <a:buSzPct val="100000"/>
                        <a:buFont typeface="Roboto"/>
                        <a:buAutoNum type="arabicPeriod"/>
                      </a:pPr>
                      <a:r>
                        <a:rPr b="0" i="0" lang="en-US" sz="1600" u="none" cap="none" strike="noStrike">
                          <a:solidFill>
                            <a:schemeClr val="dk1"/>
                          </a:solidFill>
                          <a:latin typeface="Roboto"/>
                          <a:ea typeface="Roboto"/>
                          <a:cs typeface="Roboto"/>
                          <a:sym typeface="Roboto"/>
                        </a:rPr>
                        <a:t>Ensuring that auditing is a milestone in the iterative development process </a:t>
                      </a:r>
                    </a:p>
                  </a:txBody>
                  <a:tcPr marT="45725" marB="45725" marR="84400" marL="8440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533400" lvl="0" marL="53340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This type of failure can be </a:t>
                      </a:r>
                    </a:p>
                    <a:p>
                      <a:pPr indent="-533400" lvl="0" marL="53340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prevented by:</a:t>
                      </a:r>
                    </a:p>
                    <a:p>
                      <a:pPr indent="-533400" lvl="0" marL="533400" marR="0" rtl="0" algn="l">
                        <a:lnSpc>
                          <a:spcPct val="100000"/>
                        </a:lnSpc>
                        <a:spcBef>
                          <a:spcPts val="0"/>
                        </a:spcBef>
                        <a:spcAft>
                          <a:spcPts val="0"/>
                        </a:spcAft>
                        <a:buClr>
                          <a:schemeClr val="dk1"/>
                        </a:buClr>
                        <a:buSzPct val="100000"/>
                        <a:buFont typeface="Roboto"/>
                        <a:buAutoNum type="arabicPeriod"/>
                      </a:pPr>
                      <a:r>
                        <a:rPr b="0" i="0" lang="en-US" sz="1600" u="none" cap="none" strike="noStrike">
                          <a:solidFill>
                            <a:schemeClr val="dk1"/>
                          </a:solidFill>
                          <a:latin typeface="Roboto"/>
                          <a:ea typeface="Roboto"/>
                          <a:cs typeface="Roboto"/>
                          <a:sym typeface="Roboto"/>
                        </a:rPr>
                        <a:t>Providing proper staffing as to not fall behind in schedule</a:t>
                      </a:r>
                    </a:p>
                    <a:p>
                      <a:pPr indent="-533400" lvl="0" marL="533400" marR="0" rtl="0" algn="l">
                        <a:lnSpc>
                          <a:spcPct val="100000"/>
                        </a:lnSpc>
                        <a:spcBef>
                          <a:spcPts val="0"/>
                        </a:spcBef>
                        <a:spcAft>
                          <a:spcPts val="0"/>
                        </a:spcAft>
                        <a:buClr>
                          <a:schemeClr val="dk1"/>
                        </a:buClr>
                        <a:buSzPct val="100000"/>
                        <a:buFont typeface="Roboto"/>
                        <a:buAutoNum type="arabicPeriod"/>
                      </a:pPr>
                      <a:r>
                        <a:rPr b="0" i="0" lang="en-US" sz="1600" u="none" cap="none" strike="noStrike">
                          <a:solidFill>
                            <a:schemeClr val="dk1"/>
                          </a:solidFill>
                          <a:latin typeface="Roboto"/>
                          <a:ea typeface="Roboto"/>
                          <a:cs typeface="Roboto"/>
                          <a:sym typeface="Roboto"/>
                        </a:rPr>
                        <a:t>Enforcing periodic audits </a:t>
                      </a:r>
                    </a:p>
                  </a:txBody>
                  <a:tcPr marT="45725" marB="45725" marR="84400" marL="8440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1977000">
                <a:tc>
                  <a:txBody>
                    <a:bodyPr>
                      <a:noAutofit/>
                    </a:bodyPr>
                    <a:lstStyle/>
                    <a:p>
                      <a:pPr indent="0" lvl="0" marL="0" marR="0" rtl="0" algn="l">
                        <a:lnSpc>
                          <a:spcPct val="100000"/>
                        </a:lnSpc>
                        <a:spcBef>
                          <a:spcPts val="0"/>
                        </a:spcBef>
                        <a:spcAft>
                          <a:spcPts val="0"/>
                        </a:spcAft>
                        <a:buClr>
                          <a:srgbClr val="0070C0"/>
                        </a:buClr>
                        <a:buSzPct val="25000"/>
                        <a:buFont typeface="Roboto"/>
                        <a:buNone/>
                      </a:pPr>
                      <a:r>
                        <a:rPr b="1" i="0" lang="en-US" sz="1800" u="none" cap="none" strike="noStrike">
                          <a:solidFill>
                            <a:srgbClr val="0070C0"/>
                          </a:solidFill>
                          <a:latin typeface="Roboto"/>
                          <a:ea typeface="Roboto"/>
                          <a:cs typeface="Roboto"/>
                          <a:sym typeface="Roboto"/>
                        </a:rPr>
                        <a:t>Failure to resolve </a:t>
                      </a:r>
                    </a:p>
                    <a:p>
                      <a:pPr indent="0" lvl="0" marL="0" marR="0" rtl="0" algn="l">
                        <a:lnSpc>
                          <a:spcPct val="100000"/>
                        </a:lnSpc>
                        <a:spcBef>
                          <a:spcPts val="0"/>
                        </a:spcBef>
                        <a:spcAft>
                          <a:spcPts val="0"/>
                        </a:spcAft>
                        <a:buClr>
                          <a:srgbClr val="0070C0"/>
                        </a:buClr>
                        <a:buSzPct val="25000"/>
                        <a:buFont typeface="Roboto"/>
                        <a:buNone/>
                      </a:pPr>
                      <a:r>
                        <a:rPr b="1" i="0" lang="en-US" sz="1800" u="none" cap="none" strike="noStrike">
                          <a:solidFill>
                            <a:srgbClr val="0070C0"/>
                          </a:solidFill>
                          <a:latin typeface="Roboto"/>
                          <a:ea typeface="Roboto"/>
                          <a:cs typeface="Roboto"/>
                          <a:sym typeface="Roboto"/>
                        </a:rPr>
                        <a:t>the audit findings</a:t>
                      </a:r>
                    </a:p>
                    <a:p>
                      <a:pPr indent="0" lvl="0" marL="0" marR="0" rtl="0" algn="l">
                        <a:lnSpc>
                          <a:spcPct val="100000"/>
                        </a:lnSpc>
                        <a:spcBef>
                          <a:spcPts val="0"/>
                        </a:spcBef>
                        <a:spcAft>
                          <a:spcPts val="0"/>
                        </a:spcAft>
                        <a:buClr>
                          <a:srgbClr val="0070C0"/>
                        </a:buClr>
                        <a:buSzPct val="25000"/>
                        <a:buFont typeface="Roboto"/>
                        <a:buNone/>
                      </a:pPr>
                      <a:r>
                        <a:rPr b="1" i="0" lang="en-US" sz="1800" u="none" cap="none" strike="noStrike">
                          <a:solidFill>
                            <a:srgbClr val="0070C0"/>
                          </a:solidFill>
                          <a:latin typeface="Roboto"/>
                          <a:ea typeface="Roboto"/>
                          <a:cs typeface="Roboto"/>
                          <a:sym typeface="Roboto"/>
                        </a:rPr>
                        <a:t>(analyzing the </a:t>
                      </a:r>
                    </a:p>
                    <a:p>
                      <a:pPr indent="0" lvl="0" marL="0" marR="0" rtl="0" algn="l">
                        <a:lnSpc>
                          <a:spcPct val="100000"/>
                        </a:lnSpc>
                        <a:spcBef>
                          <a:spcPts val="0"/>
                        </a:spcBef>
                        <a:spcAft>
                          <a:spcPts val="0"/>
                        </a:spcAft>
                        <a:buClr>
                          <a:srgbClr val="0070C0"/>
                        </a:buClr>
                        <a:buSzPct val="25000"/>
                        <a:buFont typeface="Roboto"/>
                        <a:buNone/>
                      </a:pPr>
                      <a:r>
                        <a:rPr b="1" i="0" lang="en-US" sz="1800" u="none" cap="none" strike="noStrike">
                          <a:solidFill>
                            <a:srgbClr val="0070C0"/>
                          </a:solidFill>
                          <a:latin typeface="Roboto"/>
                          <a:ea typeface="Roboto"/>
                          <a:cs typeface="Roboto"/>
                          <a:sym typeface="Roboto"/>
                        </a:rPr>
                        <a:t>"hits" reported</a:t>
                      </a:r>
                    </a:p>
                    <a:p>
                      <a:pPr indent="0" lvl="0" marL="0" marR="0" rtl="0" algn="l">
                        <a:lnSpc>
                          <a:spcPct val="100000"/>
                        </a:lnSpc>
                        <a:spcBef>
                          <a:spcPts val="0"/>
                        </a:spcBef>
                        <a:spcAft>
                          <a:spcPts val="0"/>
                        </a:spcAft>
                        <a:buClr>
                          <a:srgbClr val="0070C0"/>
                        </a:buClr>
                        <a:buSzPct val="25000"/>
                        <a:buFont typeface="Roboto"/>
                        <a:buNone/>
                      </a:pPr>
                      <a:r>
                        <a:rPr b="1" i="0" lang="en-US" sz="1800" u="none" cap="none" strike="noStrike">
                          <a:solidFill>
                            <a:srgbClr val="0070C0"/>
                          </a:solidFill>
                          <a:latin typeface="Roboto"/>
                          <a:ea typeface="Roboto"/>
                          <a:cs typeface="Roboto"/>
                          <a:sym typeface="Roboto"/>
                        </a:rPr>
                        <a:t>by a scan tool or audit)</a:t>
                      </a:r>
                    </a:p>
                  </a:txBody>
                  <a:tcPr marT="45725" marB="45725" marR="84400" marL="8440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342900" lvl="0" marL="34290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This type of failure can be avoided by </a:t>
                      </a:r>
                    </a:p>
                    <a:p>
                      <a:pPr indent="-342900" lvl="0" marL="34290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not allowing a compliance ticket to be</a:t>
                      </a:r>
                    </a:p>
                    <a:p>
                      <a:pPr indent="-342900" lvl="0" marL="34290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resolved (i.e. closed) if the audit report </a:t>
                      </a:r>
                    </a:p>
                    <a:p>
                      <a:pPr indent="-342900" lvl="0" marL="342900" marR="0" rtl="0" algn="l">
                        <a:lnSpc>
                          <a:spcPct val="100000"/>
                        </a:lnSpc>
                        <a:spcBef>
                          <a:spcPts val="0"/>
                        </a:spcBef>
                        <a:spcAft>
                          <a:spcPts val="0"/>
                        </a:spcAft>
                        <a:buClr>
                          <a:schemeClr val="dk1"/>
                        </a:buClr>
                        <a:buSzPct val="25000"/>
                        <a:buFont typeface="Roboto"/>
                        <a:buNone/>
                      </a:pPr>
                      <a:r>
                        <a:rPr b="0" i="0" lang="en-US" sz="1600" u="none" cap="none" strike="noStrike">
                          <a:latin typeface="Roboto"/>
                          <a:ea typeface="Roboto"/>
                          <a:cs typeface="Roboto"/>
                          <a:sym typeface="Roboto"/>
                        </a:rPr>
                        <a:t>is </a:t>
                      </a:r>
                      <a:r>
                        <a:rPr b="0" i="0" lang="en-US" sz="1600" u="none" cap="none" strike="noStrike">
                          <a:solidFill>
                            <a:schemeClr val="dk1"/>
                          </a:solidFill>
                          <a:latin typeface="Roboto"/>
                          <a:ea typeface="Roboto"/>
                          <a:cs typeface="Roboto"/>
                          <a:sym typeface="Roboto"/>
                        </a:rPr>
                        <a:t>not finalized. </a:t>
                      </a:r>
                    </a:p>
                    <a:p>
                      <a:pPr indent="-342900" lvl="0" marL="342900" marR="0" rtl="0" algn="l">
                        <a:spcBef>
                          <a:spcPts val="0"/>
                        </a:spcBef>
                        <a:spcAft>
                          <a:spcPts val="0"/>
                        </a:spcAft>
                        <a:buSzPct val="25000"/>
                        <a:buNone/>
                      </a:pPr>
                      <a:r>
                        <a:t/>
                      </a:r>
                      <a:endParaRPr b="0" i="0" sz="1600" u="none" cap="none" strike="noStrike">
                        <a:solidFill>
                          <a:schemeClr val="dk1"/>
                        </a:solidFill>
                        <a:latin typeface="Roboto"/>
                        <a:ea typeface="Roboto"/>
                        <a:cs typeface="Roboto"/>
                        <a:sym typeface="Roboto"/>
                      </a:endParaRPr>
                    </a:p>
                  </a:txBody>
                  <a:tcPr marT="45725" marB="45725" marR="84400" marL="8440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342900" lvl="0" marL="34290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This type of failure can be </a:t>
                      </a:r>
                    </a:p>
                    <a:p>
                      <a:pPr indent="-342900" lvl="0" marL="342900" marR="0" rtl="0" algn="l">
                        <a:spcBef>
                          <a:spcPts val="0"/>
                        </a:spcBef>
                        <a:spcAft>
                          <a:spcPts val="0"/>
                        </a:spcAft>
                        <a:buSzPct val="25000"/>
                        <a:buNone/>
                      </a:pPr>
                      <a:r>
                        <a:rPr b="0" i="0" lang="en-US" sz="1600" u="none" cap="none" strike="noStrike">
                          <a:solidFill>
                            <a:schemeClr val="dk1"/>
                          </a:solidFill>
                          <a:latin typeface="Roboto"/>
                          <a:ea typeface="Roboto"/>
                          <a:cs typeface="Roboto"/>
                          <a:sym typeface="Roboto"/>
                        </a:rPr>
                        <a:t>prevented by implementing blocks in approvals in the FOSS compliance process</a:t>
                      </a:r>
                    </a:p>
                  </a:txBody>
                  <a:tcPr marT="45725" marB="45725" marR="84400" marL="8440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1268825">
                <a:tc>
                  <a:txBody>
                    <a:bodyPr>
                      <a:noAutofit/>
                    </a:bodyPr>
                    <a:lstStyle/>
                    <a:p>
                      <a:pPr indent="0" lvl="0" marL="0" marR="0" rtl="0" algn="l">
                        <a:lnSpc>
                          <a:spcPct val="100000"/>
                        </a:lnSpc>
                        <a:spcBef>
                          <a:spcPts val="0"/>
                        </a:spcBef>
                        <a:spcAft>
                          <a:spcPts val="0"/>
                        </a:spcAft>
                        <a:buClr>
                          <a:srgbClr val="0070C0"/>
                        </a:buClr>
                        <a:buSzPct val="25000"/>
                        <a:buFont typeface="Roboto"/>
                        <a:buNone/>
                      </a:pPr>
                      <a:r>
                        <a:rPr b="1" i="0" lang="en-US" sz="1800" u="none" cap="none" strike="noStrike">
                          <a:solidFill>
                            <a:srgbClr val="0070C0"/>
                          </a:solidFill>
                          <a:latin typeface="Roboto"/>
                          <a:ea typeface="Roboto"/>
                          <a:cs typeface="Roboto"/>
                          <a:sym typeface="Roboto"/>
                        </a:rPr>
                        <a:t>Failure to seek review of FOSS in a timely manner</a:t>
                      </a:r>
                    </a:p>
                  </a:txBody>
                  <a:tcPr marT="45725" marB="45725" marR="84400" marL="8440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342900" lvl="0" marL="34290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This type of failure can be avoided</a:t>
                      </a:r>
                    </a:p>
                    <a:p>
                      <a:pPr indent="-342900" lvl="0" marL="34290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by initiating FOSS Review requests early</a:t>
                      </a:r>
                    </a:p>
                    <a:p>
                      <a:pPr indent="-342900" lvl="0" marL="34290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even if engineering did not yet</a:t>
                      </a:r>
                    </a:p>
                    <a:p>
                      <a:pPr indent="-342900" lvl="0" marL="34290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decide on the adoption of the FOSS</a:t>
                      </a:r>
                    </a:p>
                    <a:p>
                      <a:pPr indent="-342900" lvl="0" marL="34290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source code</a:t>
                      </a:r>
                    </a:p>
                  </a:txBody>
                  <a:tcPr marT="45725" marB="45725" marR="84400" marL="8440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342900" lvl="0" marL="34290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This type of failure can be </a:t>
                      </a:r>
                    </a:p>
                    <a:p>
                      <a:pPr indent="-342900" lvl="0" marL="342900" marR="0" rtl="0" algn="l">
                        <a:lnSpc>
                          <a:spcPct val="100000"/>
                        </a:lnSpc>
                        <a:spcBef>
                          <a:spcPts val="0"/>
                        </a:spcBef>
                        <a:spcAft>
                          <a:spcPts val="0"/>
                        </a:spcAft>
                        <a:buClr>
                          <a:schemeClr val="dk1"/>
                        </a:buClr>
                        <a:buSzPct val="25000"/>
                        <a:buFont typeface="Roboto"/>
                        <a:buNone/>
                      </a:pPr>
                      <a:r>
                        <a:rPr b="0" i="0" lang="en-US" sz="1600" u="none" cap="none" strike="noStrike">
                          <a:solidFill>
                            <a:schemeClr val="dk1"/>
                          </a:solidFill>
                          <a:latin typeface="Roboto"/>
                          <a:ea typeface="Roboto"/>
                          <a:cs typeface="Roboto"/>
                          <a:sym typeface="Roboto"/>
                        </a:rPr>
                        <a:t>prevented through education</a:t>
                      </a:r>
                    </a:p>
                  </a:txBody>
                  <a:tcPr marT="45725" marB="45725" marR="84400" marL="8440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7" name="Shape 937"/>
        <p:cNvGrpSpPr/>
        <p:nvPr/>
      </p:nvGrpSpPr>
      <p:grpSpPr>
        <a:xfrm>
          <a:off x="0" y="0"/>
          <a:ext cx="0" cy="0"/>
          <a:chOff x="0" y="0"/>
          <a:chExt cx="0" cy="0"/>
        </a:xfrm>
      </p:grpSpPr>
      <p:sp>
        <p:nvSpPr>
          <p:cNvPr id="938" name="Shape 938"/>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Ensure Compliance Prior to Product Shipment</a:t>
            </a:r>
          </a:p>
        </p:txBody>
      </p:sp>
      <p:sp>
        <p:nvSpPr>
          <p:cNvPr id="939" name="Shape 939"/>
          <p:cNvSpPr txBox="1"/>
          <p:nvPr>
            <p:ph idx="1" type="body"/>
          </p:nvPr>
        </p:nvSpPr>
        <p:spPr>
          <a:xfrm>
            <a:off x="609600" y="1608013"/>
            <a:ext cx="10972799" cy="4876799"/>
          </a:xfrm>
          <a:prstGeom prst="rect">
            <a:avLst/>
          </a:prstGeom>
          <a:noFill/>
          <a:ln>
            <a:noFill/>
          </a:ln>
        </p:spPr>
        <p:txBody>
          <a:bodyPr anchorCtr="0" anchor="t" bIns="45700" lIns="91425" rIns="91425" tIns="45700">
            <a:noAutofit/>
          </a:bodyPr>
          <a:lstStyle/>
          <a:p>
            <a:pPr indent="-182880" lvl="0" marL="182880" marR="0" rtl="0" algn="l">
              <a:spcBef>
                <a:spcPts val="0"/>
              </a:spcBef>
              <a:spcAft>
                <a:spcPts val="0"/>
              </a:spcAft>
              <a:buClr>
                <a:schemeClr val="accent1"/>
              </a:buClr>
              <a:buSzPct val="85000"/>
              <a:buFont typeface="Arial"/>
              <a:buChar char="•"/>
            </a:pPr>
            <a:r>
              <a:rPr b="0" i="0" lang="en-US" sz="2800" u="none" cap="none" strike="noStrike">
                <a:solidFill>
                  <a:schemeClr val="dk1"/>
                </a:solidFill>
                <a:latin typeface="Roboto"/>
                <a:ea typeface="Roboto"/>
                <a:cs typeface="Roboto"/>
                <a:sym typeface="Roboto"/>
              </a:rPr>
              <a:t>Companies must make compliance a priority before any product (in whatever form) ships</a:t>
            </a:r>
          </a:p>
          <a:p>
            <a:pPr indent="-182880" lvl="0" marL="182880" marR="0" rtl="0" algn="l">
              <a:spcBef>
                <a:spcPts val="560"/>
              </a:spcBef>
              <a:spcAft>
                <a:spcPts val="0"/>
              </a:spcAft>
              <a:buClr>
                <a:schemeClr val="accent1"/>
              </a:buClr>
              <a:buSzPct val="85000"/>
              <a:buFont typeface="Arial"/>
              <a:buChar char="•"/>
            </a:pPr>
            <a:r>
              <a:rPr b="0" i="0" lang="en-US" sz="2800" u="none" cap="none" strike="noStrike">
                <a:solidFill>
                  <a:schemeClr val="dk1"/>
                </a:solidFill>
                <a:latin typeface="Roboto"/>
                <a:ea typeface="Roboto"/>
                <a:cs typeface="Roboto"/>
                <a:sym typeface="Roboto"/>
              </a:rPr>
              <a:t>Prioritizing compliance promotes:</a:t>
            </a:r>
          </a:p>
          <a:p>
            <a:pPr indent="-190500" lvl="1" marL="457200" marR="0" rtl="0" algn="l">
              <a:spcBef>
                <a:spcPts val="500"/>
              </a:spcBef>
              <a:spcAft>
                <a:spcPts val="0"/>
              </a:spcAft>
              <a:buClr>
                <a:schemeClr val="accent1"/>
              </a:buClr>
              <a:buSzPct val="85000"/>
              <a:buFont typeface="Arial"/>
              <a:buChar char="•"/>
            </a:pPr>
            <a:r>
              <a:rPr b="0" i="0" lang="en-US" sz="2500" u="none" cap="none" strike="noStrike">
                <a:solidFill>
                  <a:schemeClr val="dk1"/>
                </a:solidFill>
                <a:latin typeface="Roboto"/>
                <a:ea typeface="Roboto"/>
                <a:cs typeface="Roboto"/>
                <a:sym typeface="Roboto"/>
              </a:rPr>
              <a:t>More effective use of FOSS within your organization</a:t>
            </a:r>
          </a:p>
          <a:p>
            <a:pPr indent="-190500" lvl="1" marL="457200" marR="0" rtl="0" algn="l">
              <a:spcBef>
                <a:spcPts val="500"/>
              </a:spcBef>
              <a:spcAft>
                <a:spcPts val="0"/>
              </a:spcAft>
              <a:buClr>
                <a:schemeClr val="accent1"/>
              </a:buClr>
              <a:buSzPct val="85000"/>
              <a:buFont typeface="Arial"/>
              <a:buChar char="•"/>
            </a:pPr>
            <a:r>
              <a:rPr b="0" i="0" lang="en-US" sz="2500" u="none" cap="none" strike="noStrike">
                <a:solidFill>
                  <a:schemeClr val="dk1"/>
                </a:solidFill>
                <a:latin typeface="Roboto"/>
                <a:ea typeface="Roboto"/>
                <a:cs typeface="Roboto"/>
                <a:sym typeface="Roboto"/>
              </a:rPr>
              <a:t>Better relations with the FOSS community and FOSS organizations</a:t>
            </a:r>
          </a:p>
          <a:p>
            <a:pPr indent="0" lvl="0" marL="0" marR="0" rtl="0" algn="l">
              <a:spcBef>
                <a:spcPts val="400"/>
              </a:spcBef>
              <a:spcAft>
                <a:spcPts val="0"/>
              </a:spcAft>
              <a:buClr>
                <a:schemeClr val="accent1"/>
              </a:buClr>
              <a:buSzPct val="25000"/>
              <a:buFont typeface="Arial"/>
              <a:buNone/>
            </a:pPr>
            <a:r>
              <a:t/>
            </a:r>
            <a:endParaRPr b="0" i="0" sz="2000" u="none" cap="none" strike="noStrike">
              <a:solidFill>
                <a:schemeClr val="dk1"/>
              </a:solidFill>
              <a:latin typeface="Roboto"/>
              <a:ea typeface="Roboto"/>
              <a:cs typeface="Roboto"/>
              <a:sym typeface="Roboto"/>
            </a:endParaRPr>
          </a:p>
          <a:p>
            <a:pPr indent="0" lvl="0" marL="0" marR="0" rtl="0" algn="l">
              <a:spcBef>
                <a:spcPts val="400"/>
              </a:spcBef>
              <a:buClr>
                <a:schemeClr val="accent1"/>
              </a:buClr>
              <a:buSzPct val="25000"/>
              <a:buFont typeface="Arial"/>
              <a:buNone/>
            </a:pPr>
            <a:r>
              <a:t/>
            </a:r>
            <a:endParaRPr b="0" i="0" sz="2000" u="none" cap="none" strike="noStrike">
              <a:solidFill>
                <a:schemeClr val="dk1"/>
              </a:solidFill>
              <a:latin typeface="Roboto"/>
              <a:ea typeface="Roboto"/>
              <a:cs typeface="Roboto"/>
              <a:sym typeface="Roboto"/>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4" name="Shape 944"/>
        <p:cNvGrpSpPr/>
        <p:nvPr/>
      </p:nvGrpSpPr>
      <p:grpSpPr>
        <a:xfrm>
          <a:off x="0" y="0"/>
          <a:ext cx="0" cy="0"/>
          <a:chOff x="0" y="0"/>
          <a:chExt cx="0" cy="0"/>
        </a:xfrm>
      </p:grpSpPr>
      <p:sp>
        <p:nvSpPr>
          <p:cNvPr id="945" name="Shape 945"/>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Establishing Community Relationships</a:t>
            </a:r>
          </a:p>
        </p:txBody>
      </p:sp>
      <p:sp>
        <p:nvSpPr>
          <p:cNvPr id="946" name="Shape 946"/>
          <p:cNvSpPr txBox="1"/>
          <p:nvPr>
            <p:ph idx="1" type="body"/>
          </p:nvPr>
        </p:nvSpPr>
        <p:spPr>
          <a:xfrm>
            <a:off x="609600" y="1673351"/>
            <a:ext cx="5384799" cy="3776061"/>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chemeClr val="accent1"/>
              </a:buClr>
              <a:buSzPct val="25000"/>
              <a:buFont typeface="Arial"/>
              <a:buNone/>
            </a:pPr>
            <a:r>
              <a:rPr b="0" i="0" lang="en-US" sz="2380" u="none" cap="none" strike="noStrike">
                <a:solidFill>
                  <a:schemeClr val="dk1"/>
                </a:solidFill>
                <a:latin typeface="Roboto"/>
                <a:ea typeface="Roboto"/>
                <a:cs typeface="Roboto"/>
                <a:sym typeface="Roboto"/>
              </a:rPr>
              <a:t>As a company that uses FOSS in a commercial product, it is best to create and maintain a good relationship with the FOSS community - in particular, with the specific communities related to the FOSS projects you use and deploy in your commercial products. </a:t>
            </a:r>
          </a:p>
          <a:p>
            <a:pPr indent="0" lvl="0" marL="0" marR="0" rtl="0" algn="l">
              <a:lnSpc>
                <a:spcPct val="80000"/>
              </a:lnSpc>
              <a:spcBef>
                <a:spcPts val="476"/>
              </a:spcBef>
              <a:spcAft>
                <a:spcPts val="0"/>
              </a:spcAft>
              <a:buClr>
                <a:schemeClr val="accent1"/>
              </a:buClr>
              <a:buSzPct val="25000"/>
              <a:buFont typeface="Arial"/>
              <a:buNone/>
            </a:pPr>
            <a:r>
              <a:t/>
            </a:r>
            <a:endParaRPr b="0" i="0" sz="2380" u="none" cap="none" strike="noStrike">
              <a:solidFill>
                <a:schemeClr val="dk1"/>
              </a:solidFill>
              <a:latin typeface="Roboto"/>
              <a:ea typeface="Roboto"/>
              <a:cs typeface="Roboto"/>
              <a:sym typeface="Roboto"/>
            </a:endParaRPr>
          </a:p>
          <a:p>
            <a:pPr indent="0" lvl="0" marL="0" marR="0" rtl="0" algn="l">
              <a:lnSpc>
                <a:spcPct val="80000"/>
              </a:lnSpc>
              <a:spcBef>
                <a:spcPts val="476"/>
              </a:spcBef>
              <a:spcAft>
                <a:spcPts val="0"/>
              </a:spcAft>
              <a:buClr>
                <a:schemeClr val="accent1"/>
              </a:buClr>
              <a:buSzPct val="25000"/>
              <a:buFont typeface="Arial"/>
              <a:buNone/>
            </a:pPr>
            <a:r>
              <a:t/>
            </a:r>
            <a:endParaRPr b="0" i="0" sz="2380" u="none" cap="none" strike="noStrike">
              <a:solidFill>
                <a:schemeClr val="dk1"/>
              </a:solidFill>
              <a:latin typeface="Roboto"/>
              <a:ea typeface="Roboto"/>
              <a:cs typeface="Roboto"/>
              <a:sym typeface="Roboto"/>
            </a:endParaRPr>
          </a:p>
          <a:p>
            <a:pPr indent="-182880" lvl="0" marL="182880" marR="0" rtl="0" algn="l">
              <a:lnSpc>
                <a:spcPct val="80000"/>
              </a:lnSpc>
              <a:spcBef>
                <a:spcPts val="476"/>
              </a:spcBef>
              <a:buClr>
                <a:schemeClr val="accent1"/>
              </a:buClr>
              <a:buSzPct val="84291"/>
              <a:buFont typeface="Arial"/>
              <a:buNone/>
            </a:pPr>
            <a:r>
              <a:t/>
            </a:r>
            <a:endParaRPr b="0" i="0" sz="2380" u="none" cap="none" strike="noStrike">
              <a:solidFill>
                <a:schemeClr val="dk1"/>
              </a:solidFill>
              <a:latin typeface="Roboto"/>
              <a:ea typeface="Roboto"/>
              <a:cs typeface="Roboto"/>
              <a:sym typeface="Roboto"/>
            </a:endParaRPr>
          </a:p>
        </p:txBody>
      </p:sp>
      <p:sp>
        <p:nvSpPr>
          <p:cNvPr id="947" name="Shape 947"/>
          <p:cNvSpPr txBox="1"/>
          <p:nvPr>
            <p:ph idx="2" type="body"/>
          </p:nvPr>
        </p:nvSpPr>
        <p:spPr>
          <a:xfrm>
            <a:off x="6197600" y="1673351"/>
            <a:ext cx="5384799" cy="3776061"/>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chemeClr val="accent1"/>
              </a:buClr>
              <a:buSzPct val="25000"/>
              <a:buFont typeface="Arial"/>
              <a:buNone/>
            </a:pPr>
            <a:r>
              <a:rPr b="0" i="0" lang="en-US" sz="2380" u="none" cap="none" strike="noStrike">
                <a:solidFill>
                  <a:schemeClr val="dk1"/>
                </a:solidFill>
                <a:latin typeface="Roboto"/>
                <a:ea typeface="Roboto"/>
                <a:cs typeface="Roboto"/>
                <a:sym typeface="Roboto"/>
              </a:rPr>
              <a:t>In addition, good relationships with FOSS organizations can be very helpful in advising on best way to be compliant and also help out if you experience a compliance issue.</a:t>
            </a:r>
          </a:p>
          <a:p>
            <a:pPr indent="0" lvl="0" marL="0" marR="0" rtl="0" algn="l">
              <a:lnSpc>
                <a:spcPct val="80000"/>
              </a:lnSpc>
              <a:spcBef>
                <a:spcPts val="476"/>
              </a:spcBef>
              <a:spcAft>
                <a:spcPts val="0"/>
              </a:spcAft>
              <a:buClr>
                <a:schemeClr val="accent1"/>
              </a:buClr>
              <a:buSzPct val="25000"/>
              <a:buFont typeface="Arial"/>
              <a:buNone/>
            </a:pPr>
            <a:r>
              <a:t/>
            </a:r>
            <a:endParaRPr b="0" i="0" sz="2380" u="none" cap="none" strike="noStrike">
              <a:solidFill>
                <a:schemeClr val="dk1"/>
              </a:solidFill>
              <a:latin typeface="Roboto"/>
              <a:ea typeface="Roboto"/>
              <a:cs typeface="Roboto"/>
              <a:sym typeface="Roboto"/>
            </a:endParaRPr>
          </a:p>
          <a:p>
            <a:pPr indent="0" lvl="0" marL="0" marR="0" rtl="0" algn="l">
              <a:lnSpc>
                <a:spcPct val="80000"/>
              </a:lnSpc>
              <a:spcBef>
                <a:spcPts val="476"/>
              </a:spcBef>
              <a:spcAft>
                <a:spcPts val="0"/>
              </a:spcAft>
              <a:buClr>
                <a:schemeClr val="accent1"/>
              </a:buClr>
              <a:buSzPct val="25000"/>
              <a:buFont typeface="Arial"/>
              <a:buNone/>
            </a:pPr>
            <a:r>
              <a:rPr b="0" i="0" lang="en-US" sz="2380" u="none" cap="none" strike="noStrike">
                <a:solidFill>
                  <a:schemeClr val="dk1"/>
                </a:solidFill>
                <a:latin typeface="Roboto"/>
                <a:ea typeface="Roboto"/>
                <a:cs typeface="Roboto"/>
                <a:sym typeface="Roboto"/>
              </a:rPr>
              <a:t>Good relationships with the software communities may also be helpful for two-way communication: upstreaming improvements and getting support from the software developers.</a:t>
            </a:r>
          </a:p>
          <a:p>
            <a:pPr indent="0" lvl="0" marL="0" marR="0" rtl="0" algn="l">
              <a:lnSpc>
                <a:spcPct val="80000"/>
              </a:lnSpc>
              <a:spcBef>
                <a:spcPts val="476"/>
              </a:spcBef>
              <a:spcAft>
                <a:spcPts val="0"/>
              </a:spcAft>
              <a:buClr>
                <a:schemeClr val="accent1"/>
              </a:buClr>
              <a:buSzPct val="25000"/>
              <a:buFont typeface="Arial"/>
              <a:buNone/>
            </a:pPr>
            <a:r>
              <a:t/>
            </a:r>
            <a:endParaRPr b="0" i="0" sz="2380" u="none" cap="none" strike="noStrike">
              <a:solidFill>
                <a:schemeClr val="dk1"/>
              </a:solidFill>
              <a:latin typeface="Roboto"/>
              <a:ea typeface="Roboto"/>
              <a:cs typeface="Roboto"/>
              <a:sym typeface="Roboto"/>
            </a:endParaRPr>
          </a:p>
          <a:p>
            <a:pPr indent="-182880" lvl="0" marL="182880" marR="0" rtl="0" algn="l">
              <a:lnSpc>
                <a:spcPct val="80000"/>
              </a:lnSpc>
              <a:spcBef>
                <a:spcPts val="476"/>
              </a:spcBef>
              <a:buClr>
                <a:schemeClr val="accent1"/>
              </a:buClr>
              <a:buSzPct val="84291"/>
              <a:buFont typeface="Arial"/>
              <a:buNone/>
            </a:pPr>
            <a:r>
              <a:t/>
            </a:r>
            <a:endParaRPr b="0" i="0" sz="2380" u="none" cap="none" strike="noStrike">
              <a:solidFill>
                <a:schemeClr val="dk1"/>
              </a:solidFill>
              <a:latin typeface="Roboto"/>
              <a:ea typeface="Roboto"/>
              <a:cs typeface="Roboto"/>
              <a:sym typeface="Roboto"/>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2" name="Shape 952"/>
        <p:cNvGrpSpPr/>
        <p:nvPr/>
      </p:nvGrpSpPr>
      <p:grpSpPr>
        <a:xfrm>
          <a:off x="0" y="0"/>
          <a:ext cx="0" cy="0"/>
          <a:chOff x="0" y="0"/>
          <a:chExt cx="0" cy="0"/>
        </a:xfrm>
      </p:grpSpPr>
      <p:sp>
        <p:nvSpPr>
          <p:cNvPr id="953" name="Shape 953"/>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Check Your Understanding</a:t>
            </a:r>
          </a:p>
        </p:txBody>
      </p:sp>
      <p:sp>
        <p:nvSpPr>
          <p:cNvPr id="954" name="Shape 954"/>
          <p:cNvSpPr txBox="1"/>
          <p:nvPr>
            <p:ph idx="1" type="body"/>
          </p:nvPr>
        </p:nvSpPr>
        <p:spPr>
          <a:xfrm>
            <a:off x="609600" y="1608013"/>
            <a:ext cx="10972799" cy="4876799"/>
          </a:xfrm>
          <a:prstGeom prst="rect">
            <a:avLst/>
          </a:prstGeom>
          <a:noFill/>
          <a:ln>
            <a:noFill/>
          </a:ln>
        </p:spPr>
        <p:txBody>
          <a:bodyPr anchorCtr="0" anchor="t" bIns="45700" lIns="91425" rIns="91425" tIns="45700">
            <a:noAutofit/>
          </a:bodyPr>
          <a:lstStyle/>
          <a:p>
            <a:pPr indent="-182880" lvl="0" marL="182880" marR="0" rtl="0" algn="l">
              <a:spcBef>
                <a:spcPts val="0"/>
              </a:spcBef>
              <a:spcAft>
                <a:spcPts val="0"/>
              </a:spcAft>
              <a:buClr>
                <a:schemeClr val="accent1"/>
              </a:buClr>
              <a:buSzPct val="85000"/>
              <a:buFont typeface="Arial"/>
              <a:buChar char="•"/>
            </a:pPr>
            <a:r>
              <a:rPr b="0" i="0" lang="en-US" sz="2800" u="none" cap="none" strike="noStrike">
                <a:solidFill>
                  <a:schemeClr val="dk1"/>
                </a:solidFill>
                <a:latin typeface="Roboto"/>
                <a:ea typeface="Roboto"/>
                <a:cs typeface="Roboto"/>
                <a:sym typeface="Roboto"/>
              </a:rPr>
              <a:t>What types of pitfalls can occur in FOSS compliance? </a:t>
            </a:r>
          </a:p>
          <a:p>
            <a:pPr indent="-182880" lvl="0" marL="182880" marR="0" rtl="0" algn="l">
              <a:spcBef>
                <a:spcPts val="560"/>
              </a:spcBef>
              <a:spcAft>
                <a:spcPts val="0"/>
              </a:spcAft>
              <a:buClr>
                <a:schemeClr val="accent1"/>
              </a:buClr>
              <a:buSzPct val="85000"/>
              <a:buFont typeface="Arial"/>
              <a:buChar char="•"/>
            </a:pPr>
            <a:r>
              <a:rPr b="0" i="0" lang="en-US" sz="2800" u="none" cap="none" strike="noStrike">
                <a:solidFill>
                  <a:schemeClr val="dk1"/>
                </a:solidFill>
                <a:latin typeface="Roboto"/>
                <a:ea typeface="Roboto"/>
                <a:cs typeface="Roboto"/>
                <a:sym typeface="Roboto"/>
              </a:rPr>
              <a:t>Give an example of an intellectual property failure.</a:t>
            </a:r>
          </a:p>
          <a:p>
            <a:pPr indent="-182880" lvl="0" marL="182880" marR="0" rtl="0" algn="l">
              <a:spcBef>
                <a:spcPts val="560"/>
              </a:spcBef>
              <a:spcAft>
                <a:spcPts val="0"/>
              </a:spcAft>
              <a:buClr>
                <a:schemeClr val="accent1"/>
              </a:buClr>
              <a:buSzPct val="85000"/>
              <a:buFont typeface="Arial"/>
              <a:buChar char="•"/>
            </a:pPr>
            <a:r>
              <a:rPr b="0" i="0" lang="en-US" sz="2800" u="none" cap="none" strike="noStrike">
                <a:solidFill>
                  <a:schemeClr val="dk1"/>
                </a:solidFill>
                <a:latin typeface="Roboto"/>
                <a:ea typeface="Roboto"/>
                <a:cs typeface="Roboto"/>
                <a:sym typeface="Roboto"/>
              </a:rPr>
              <a:t>Give an example of a license compliance failure.</a:t>
            </a:r>
          </a:p>
          <a:p>
            <a:pPr indent="-182880" lvl="0" marL="182880" marR="0" rtl="0" algn="l">
              <a:spcBef>
                <a:spcPts val="560"/>
              </a:spcBef>
              <a:spcAft>
                <a:spcPts val="0"/>
              </a:spcAft>
              <a:buClr>
                <a:schemeClr val="accent1"/>
              </a:buClr>
              <a:buSzPct val="85000"/>
              <a:buFont typeface="Arial"/>
              <a:buChar char="•"/>
            </a:pPr>
            <a:r>
              <a:rPr b="0" i="0" lang="en-US" sz="2800" u="none" cap="none" strike="noStrike">
                <a:solidFill>
                  <a:schemeClr val="dk1"/>
                </a:solidFill>
                <a:latin typeface="Roboto"/>
                <a:ea typeface="Roboto"/>
                <a:cs typeface="Roboto"/>
                <a:sym typeface="Roboto"/>
              </a:rPr>
              <a:t>Give an example of a compliance process failure.</a:t>
            </a:r>
          </a:p>
          <a:p>
            <a:pPr indent="-182880" lvl="0" marL="182880" marR="0" rtl="0" algn="l">
              <a:spcBef>
                <a:spcPts val="560"/>
              </a:spcBef>
              <a:spcAft>
                <a:spcPts val="0"/>
              </a:spcAft>
              <a:buClr>
                <a:schemeClr val="accent1"/>
              </a:buClr>
              <a:buSzPct val="85000"/>
              <a:buFont typeface="Arial"/>
              <a:buChar char="•"/>
            </a:pPr>
            <a:r>
              <a:rPr b="0" i="0" lang="en-US" sz="2800" u="none" cap="none" strike="noStrike">
                <a:solidFill>
                  <a:schemeClr val="dk1"/>
                </a:solidFill>
                <a:latin typeface="Roboto"/>
                <a:ea typeface="Roboto"/>
                <a:cs typeface="Roboto"/>
                <a:sym typeface="Roboto"/>
              </a:rPr>
              <a:t>What are the benefits of prioritizing compliance?</a:t>
            </a:r>
          </a:p>
          <a:p>
            <a:pPr indent="-182880" lvl="0" marL="182880" marR="0" rtl="0" algn="l">
              <a:spcBef>
                <a:spcPts val="560"/>
              </a:spcBef>
              <a:buClr>
                <a:schemeClr val="accent1"/>
              </a:buClr>
              <a:buSzPct val="85000"/>
              <a:buFont typeface="Arial"/>
              <a:buChar char="•"/>
            </a:pPr>
            <a:r>
              <a:rPr b="0" i="0" lang="en-US" sz="2800" u="none" cap="none" strike="noStrike">
                <a:solidFill>
                  <a:schemeClr val="dk1"/>
                </a:solidFill>
                <a:latin typeface="Roboto"/>
                <a:ea typeface="Roboto"/>
                <a:cs typeface="Roboto"/>
                <a:sym typeface="Roboto"/>
              </a:rPr>
              <a:t>What are the benefits of maintaining a good community relationship?</a:t>
            </a: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9" name="Shape 959"/>
        <p:cNvGrpSpPr/>
        <p:nvPr/>
      </p:nvGrpSpPr>
      <p:grpSpPr>
        <a:xfrm>
          <a:off x="0" y="0"/>
          <a:ext cx="0" cy="0"/>
          <a:chOff x="0" y="0"/>
          <a:chExt cx="0" cy="0"/>
        </a:xfrm>
      </p:grpSpPr>
      <p:sp>
        <p:nvSpPr>
          <p:cNvPr id="960" name="Shape 960"/>
          <p:cNvSpPr txBox="1"/>
          <p:nvPr>
            <p:ph type="title"/>
          </p:nvPr>
        </p:nvSpPr>
        <p:spPr>
          <a:xfrm>
            <a:off x="963083" y="2362200"/>
            <a:ext cx="10363200" cy="2200275"/>
          </a:xfrm>
          <a:prstGeom prst="rect">
            <a:avLst/>
          </a:prstGeom>
          <a:noFill/>
          <a:ln>
            <a:noFill/>
          </a:ln>
        </p:spPr>
        <p:txBody>
          <a:bodyPr anchorCtr="0" anchor="b" bIns="45700" lIns="91425" rIns="91425" tIns="45700">
            <a:noAutofit/>
          </a:bodyPr>
          <a:lstStyle/>
          <a:p>
            <a:pPr indent="0" lvl="0" marL="0" marR="0" rtl="0" algn="l">
              <a:spcBef>
                <a:spcPts val="0"/>
              </a:spcBef>
              <a:buClr>
                <a:schemeClr val="lt2"/>
              </a:buClr>
              <a:buSzPct val="25000"/>
              <a:buFont typeface="Roboto"/>
              <a:buNone/>
            </a:pPr>
            <a:r>
              <a:rPr b="0" i="0" lang="en-US" sz="3200" u="none" cap="none" strike="noStrike">
                <a:solidFill>
                  <a:schemeClr val="lt2"/>
                </a:solidFill>
                <a:latin typeface="Roboto"/>
                <a:ea typeface="Roboto"/>
                <a:cs typeface="Roboto"/>
                <a:sym typeface="Roboto"/>
              </a:rPr>
              <a:t>CHAPTER 8</a:t>
            </a:r>
          </a:p>
        </p:txBody>
      </p:sp>
      <p:sp>
        <p:nvSpPr>
          <p:cNvPr id="961" name="Shape 961"/>
          <p:cNvSpPr txBox="1"/>
          <p:nvPr>
            <p:ph idx="1" type="body"/>
          </p:nvPr>
        </p:nvSpPr>
        <p:spPr>
          <a:xfrm>
            <a:off x="963083" y="4626864"/>
            <a:ext cx="10363200" cy="1500187"/>
          </a:xfrm>
          <a:prstGeom prst="rect">
            <a:avLst/>
          </a:prstGeom>
          <a:noFill/>
          <a:ln>
            <a:noFill/>
          </a:ln>
        </p:spPr>
        <p:txBody>
          <a:bodyPr anchorCtr="0" anchor="t" bIns="45700" lIns="91425" rIns="91425" tIns="45700">
            <a:noAutofit/>
          </a:bodyPr>
          <a:lstStyle/>
          <a:p>
            <a:pPr indent="0" lvl="0" marL="0" marR="0" rtl="0" algn="l">
              <a:spcBef>
                <a:spcPts val="0"/>
              </a:spcBef>
              <a:buClr>
                <a:schemeClr val="accent1"/>
              </a:buClr>
              <a:buSzPct val="25000"/>
              <a:buFont typeface="Arial"/>
              <a:buNone/>
            </a:pPr>
            <a:r>
              <a:rPr b="0" i="0" lang="en-US" sz="4800" u="none" cap="none" strike="noStrike">
                <a:solidFill>
                  <a:schemeClr val="lt2"/>
                </a:solidFill>
                <a:latin typeface="Roboto Medium"/>
                <a:ea typeface="Roboto Medium"/>
                <a:cs typeface="Roboto Medium"/>
                <a:sym typeface="Roboto Medium"/>
              </a:rPr>
              <a:t>Developer Guidelines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Copyright Rights Most Relevant to Software</a:t>
            </a:r>
          </a:p>
        </p:txBody>
      </p:sp>
      <p:sp>
        <p:nvSpPr>
          <p:cNvPr id="104" name="Shape 104"/>
          <p:cNvSpPr txBox="1"/>
          <p:nvPr>
            <p:ph idx="1" type="body"/>
          </p:nvPr>
        </p:nvSpPr>
        <p:spPr>
          <a:xfrm>
            <a:off x="668360" y="1559901"/>
            <a:ext cx="10685440" cy="5275812"/>
          </a:xfrm>
          <a:prstGeom prst="rect">
            <a:avLst/>
          </a:prstGeom>
          <a:noFill/>
          <a:ln>
            <a:noFill/>
          </a:ln>
        </p:spPr>
        <p:txBody>
          <a:bodyPr anchorCtr="0" anchor="t" bIns="45700" lIns="91425" rIns="91425" tIns="45700">
            <a:noAutofit/>
          </a:bodyPr>
          <a:lstStyle/>
          <a:p>
            <a:pPr indent="-182880" lvl="0" marL="182880" marR="0" rtl="0" algn="l">
              <a:spcBef>
                <a:spcPts val="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The right to </a:t>
            </a:r>
            <a:r>
              <a:rPr b="0" i="1" lang="en-US" sz="2400" u="none" cap="none" strike="noStrike">
                <a:solidFill>
                  <a:schemeClr val="dk1"/>
                </a:solidFill>
                <a:latin typeface="Roboto"/>
                <a:ea typeface="Roboto"/>
                <a:cs typeface="Roboto"/>
                <a:sym typeface="Roboto"/>
              </a:rPr>
              <a:t>reproduce </a:t>
            </a:r>
            <a:r>
              <a:rPr b="0" i="0" lang="en-US" sz="2400" u="none" cap="none" strike="noStrike">
                <a:solidFill>
                  <a:schemeClr val="dk1"/>
                </a:solidFill>
                <a:latin typeface="Roboto"/>
                <a:ea typeface="Roboto"/>
                <a:cs typeface="Roboto"/>
                <a:sym typeface="Roboto"/>
              </a:rPr>
              <a:t>the software – making copies</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The right to create “</a:t>
            </a:r>
            <a:r>
              <a:rPr b="0" i="1" lang="en-US" sz="2400" u="none" cap="none" strike="noStrike">
                <a:solidFill>
                  <a:schemeClr val="dk1"/>
                </a:solidFill>
                <a:latin typeface="Roboto"/>
                <a:ea typeface="Roboto"/>
                <a:cs typeface="Roboto"/>
                <a:sym typeface="Roboto"/>
              </a:rPr>
              <a:t>derivative works</a:t>
            </a:r>
            <a:r>
              <a:rPr b="0" i="0" lang="en-US" sz="2400" u="none" cap="none" strike="noStrike">
                <a:solidFill>
                  <a:schemeClr val="dk1"/>
                </a:solidFill>
                <a:latin typeface="Roboto"/>
                <a:ea typeface="Roboto"/>
                <a:cs typeface="Roboto"/>
                <a:sym typeface="Roboto"/>
              </a:rPr>
              <a:t>” – making modifications</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The term derivative work comes from the US Copyright Act </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It is a “term of art” meaning that it has a particular meaning based on the statute and not the dictionary definition</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In general it refers to a new work based upon an original work to which enough original creative work has been added so that the new work represents an original work of authorship rather than a copy</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The right to </a:t>
            </a:r>
            <a:r>
              <a:rPr b="0" i="1" lang="en-US" sz="2400" u="none" cap="none" strike="noStrike">
                <a:solidFill>
                  <a:schemeClr val="dk1"/>
                </a:solidFill>
                <a:latin typeface="Roboto"/>
                <a:ea typeface="Roboto"/>
                <a:cs typeface="Roboto"/>
                <a:sym typeface="Roboto"/>
              </a:rPr>
              <a:t>distribute</a:t>
            </a:r>
          </a:p>
          <a:p>
            <a:pPr indent="-190500" lvl="1" marL="457200" marR="0" rtl="0" algn="l">
              <a:lnSpc>
                <a:spcPct val="110000"/>
              </a:lnSpc>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Distribution is generally viewed as the provision of a copy of a piece of software,</a:t>
            </a:r>
            <a:br>
              <a:rPr b="0" i="0" lang="en-US" sz="2000" u="none" cap="none" strike="noStrike">
                <a:solidFill>
                  <a:schemeClr val="dk1"/>
                </a:solidFill>
                <a:latin typeface="Roboto"/>
                <a:ea typeface="Roboto"/>
                <a:cs typeface="Roboto"/>
                <a:sym typeface="Roboto"/>
              </a:rPr>
            </a:br>
            <a:r>
              <a:rPr b="0" i="0" lang="en-US" sz="2000" u="none" cap="none" strike="noStrike">
                <a:solidFill>
                  <a:schemeClr val="dk1"/>
                </a:solidFill>
                <a:latin typeface="Roboto"/>
                <a:ea typeface="Roboto"/>
                <a:cs typeface="Roboto"/>
                <a:sym typeface="Roboto"/>
              </a:rPr>
              <a:t>in binary or source code form, to another entity (an individual or organization outside</a:t>
            </a:r>
            <a:br>
              <a:rPr b="0" i="0" lang="en-US" sz="2000" u="none" cap="none" strike="noStrike">
                <a:solidFill>
                  <a:schemeClr val="dk1"/>
                </a:solidFill>
                <a:latin typeface="Roboto"/>
                <a:ea typeface="Roboto"/>
                <a:cs typeface="Roboto"/>
                <a:sym typeface="Roboto"/>
              </a:rPr>
            </a:br>
            <a:r>
              <a:rPr b="0" i="0" lang="en-US" sz="2000" u="none" cap="none" strike="noStrike">
                <a:solidFill>
                  <a:schemeClr val="dk1"/>
                </a:solidFill>
                <a:latin typeface="Roboto"/>
                <a:ea typeface="Roboto"/>
                <a:cs typeface="Roboto"/>
                <a:sym typeface="Roboto"/>
              </a:rPr>
              <a:t>your company or organization)</a:t>
            </a:r>
          </a:p>
          <a:p>
            <a:pPr indent="0" lvl="0" marL="0" marR="0" rtl="0" algn="l">
              <a:spcBef>
                <a:spcPts val="480"/>
              </a:spcBef>
              <a:spcAft>
                <a:spcPts val="0"/>
              </a:spcAft>
              <a:buClr>
                <a:schemeClr val="accent1"/>
              </a:buClr>
              <a:buSzPct val="25000"/>
              <a:buFont typeface="Arial"/>
              <a:buNone/>
            </a:pPr>
            <a:r>
              <a:rPr b="0" i="1" lang="en-US" sz="2400" u="none" cap="none" strike="noStrike">
                <a:solidFill>
                  <a:schemeClr val="dk1"/>
                </a:solidFill>
                <a:latin typeface="Roboto Condensed"/>
                <a:ea typeface="Roboto Condensed"/>
                <a:cs typeface="Roboto Condensed"/>
                <a:sym typeface="Roboto Condensed"/>
              </a:rPr>
              <a:t>Note: The interpretation of what constitutes a “derivative work” or a “distribution”</a:t>
            </a:r>
            <a:br>
              <a:rPr b="0" i="1" lang="en-US" sz="2400" u="none" cap="none" strike="noStrike">
                <a:solidFill>
                  <a:schemeClr val="dk1"/>
                </a:solidFill>
                <a:latin typeface="Roboto Condensed"/>
                <a:ea typeface="Roboto Condensed"/>
                <a:cs typeface="Roboto Condensed"/>
                <a:sym typeface="Roboto Condensed"/>
              </a:rPr>
            </a:br>
            <a:r>
              <a:rPr b="0" i="1" lang="en-US" sz="2400" u="none" cap="none" strike="noStrike">
                <a:solidFill>
                  <a:schemeClr val="dk1"/>
                </a:solidFill>
                <a:latin typeface="Roboto Condensed"/>
                <a:ea typeface="Roboto Condensed"/>
                <a:cs typeface="Roboto Condensed"/>
                <a:sym typeface="Roboto Condensed"/>
              </a:rPr>
              <a:t>is subject to debate in the FOSS community and within FOSS legal circles</a:t>
            </a:r>
          </a:p>
          <a:p>
            <a:pPr indent="-182880" lvl="0" marL="182880" marR="0" rtl="0" algn="l">
              <a:spcBef>
                <a:spcPts val="480"/>
              </a:spcBef>
              <a:buClr>
                <a:schemeClr val="accent1"/>
              </a:buClr>
              <a:buSzPct val="85000"/>
              <a:buFont typeface="Arial"/>
              <a:buNone/>
            </a:pPr>
            <a:r>
              <a:t/>
            </a:r>
            <a:endParaRPr b="0" i="1" sz="2400" u="none" cap="none" strike="noStrike">
              <a:solidFill>
                <a:schemeClr val="dk1"/>
              </a:solidFill>
              <a:latin typeface="Roboto"/>
              <a:ea typeface="Roboto"/>
              <a:cs typeface="Roboto"/>
              <a:sym typeface="Roboto"/>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6" name="Shape 966"/>
        <p:cNvGrpSpPr/>
        <p:nvPr/>
      </p:nvGrpSpPr>
      <p:grpSpPr>
        <a:xfrm>
          <a:off x="0" y="0"/>
          <a:ext cx="0" cy="0"/>
          <a:chOff x="0" y="0"/>
          <a:chExt cx="0" cy="0"/>
        </a:xfrm>
      </p:grpSpPr>
      <p:sp>
        <p:nvSpPr>
          <p:cNvPr id="967" name="Shape 967"/>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Developer Guidelines</a:t>
            </a:r>
          </a:p>
        </p:txBody>
      </p:sp>
      <p:sp>
        <p:nvSpPr>
          <p:cNvPr id="968" name="Shape 968"/>
          <p:cNvSpPr txBox="1"/>
          <p:nvPr>
            <p:ph idx="1" type="body"/>
          </p:nvPr>
        </p:nvSpPr>
        <p:spPr>
          <a:xfrm>
            <a:off x="609600" y="1608013"/>
            <a:ext cx="10972799" cy="4876799"/>
          </a:xfrm>
          <a:prstGeom prst="rect">
            <a:avLst/>
          </a:prstGeom>
          <a:noFill/>
          <a:ln>
            <a:noFill/>
          </a:ln>
        </p:spPr>
        <p:txBody>
          <a:bodyPr anchorCtr="0" anchor="t" bIns="45700" lIns="91425" rIns="91425" tIns="45700">
            <a:noAutofit/>
          </a:bodyPr>
          <a:lstStyle/>
          <a:p>
            <a:pPr indent="-182880" lvl="0" marL="182880" marR="0" rtl="0" algn="l">
              <a:lnSpc>
                <a:spcPct val="90000"/>
              </a:lnSpc>
              <a:spcBef>
                <a:spcPts val="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Select code from high quality, well supported FOSS communities</a:t>
            </a:r>
          </a:p>
          <a:p>
            <a:pPr indent="-182880" lvl="0" marL="182880" marR="0" rtl="0" algn="l">
              <a:lnSpc>
                <a:spcPct val="90000"/>
              </a:lnSpc>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Seek guidance</a:t>
            </a:r>
          </a:p>
          <a:p>
            <a:pPr indent="-190500" lvl="1" marL="457200" marR="0" rtl="0" algn="l">
              <a:lnSpc>
                <a:spcPct val="90000"/>
              </a:lnSpc>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Request formal approval for each FOSS component you are using </a:t>
            </a:r>
          </a:p>
          <a:p>
            <a:pPr indent="-190500" lvl="1" marL="457200" marR="0" rtl="0" algn="l">
              <a:lnSpc>
                <a:spcPct val="90000"/>
              </a:lnSpc>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Do not check un-reviewed code into any internal source tree</a:t>
            </a:r>
          </a:p>
          <a:p>
            <a:pPr indent="-190500" lvl="1" marL="457200" marR="0" rtl="0" algn="l">
              <a:lnSpc>
                <a:spcPct val="90000"/>
              </a:lnSpc>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Request formal approval for outside contributions to FOSS projects</a:t>
            </a:r>
          </a:p>
          <a:p>
            <a:pPr indent="-182880" lvl="0" marL="182880" marR="0" rtl="0" algn="l">
              <a:lnSpc>
                <a:spcPct val="90000"/>
              </a:lnSpc>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Preserve existing licensing information</a:t>
            </a:r>
          </a:p>
          <a:p>
            <a:pPr indent="-190500" lvl="1" marL="457200" marR="0" rtl="0" algn="l">
              <a:lnSpc>
                <a:spcPct val="90000"/>
              </a:lnSpc>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Do not remove or in any way disturb existing FOSS licensing copyrights or other licensing information from any FOSS components that you use. All copyright and licensing information is to remain intact in all FOSS components</a:t>
            </a:r>
          </a:p>
          <a:p>
            <a:pPr indent="-190500" lvl="1" marL="457200" marR="0" rtl="0" algn="l">
              <a:lnSpc>
                <a:spcPct val="90000"/>
              </a:lnSpc>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Do not re-name FOSS components unless you are required to under the FOSS license (e.g., required renaming of modified versions)</a:t>
            </a:r>
          </a:p>
          <a:p>
            <a:pPr indent="-182880" lvl="0" marL="182880" marR="0" rtl="0" algn="l">
              <a:lnSpc>
                <a:spcPct val="90000"/>
              </a:lnSpc>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Gather and retain FOSS project information required for your FOSS review process</a:t>
            </a:r>
          </a:p>
          <a:p>
            <a:pPr indent="-182880" lvl="0" marL="182880" marR="0" rtl="0" algn="l">
              <a:lnSpc>
                <a:spcPct val="90000"/>
              </a:lnSpc>
              <a:spcBef>
                <a:spcPts val="480"/>
              </a:spcBef>
              <a:buClr>
                <a:schemeClr val="accent1"/>
              </a:buClr>
              <a:buSzPct val="85000"/>
              <a:buFont typeface="Arial"/>
              <a:buNone/>
            </a:pPr>
            <a:r>
              <a:t/>
            </a:r>
            <a:endParaRPr b="0" i="0" sz="2400" u="none" cap="none" strike="noStrike">
              <a:solidFill>
                <a:schemeClr val="dk1"/>
              </a:solidFill>
              <a:latin typeface="Roboto"/>
              <a:ea typeface="Roboto"/>
              <a:cs typeface="Roboto"/>
              <a:sym typeface="Roboto"/>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3" name="Shape 973"/>
        <p:cNvGrpSpPr/>
        <p:nvPr/>
      </p:nvGrpSpPr>
      <p:grpSpPr>
        <a:xfrm>
          <a:off x="0" y="0"/>
          <a:ext cx="0" cy="0"/>
          <a:chOff x="0" y="0"/>
          <a:chExt cx="0" cy="0"/>
        </a:xfrm>
      </p:grpSpPr>
      <p:sp>
        <p:nvSpPr>
          <p:cNvPr id="974" name="Shape 974"/>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Anticipate Compliance Process Requirements</a:t>
            </a:r>
          </a:p>
        </p:txBody>
      </p:sp>
      <p:sp>
        <p:nvSpPr>
          <p:cNvPr id="975" name="Shape 975"/>
          <p:cNvSpPr txBox="1"/>
          <p:nvPr>
            <p:ph idx="1" type="body"/>
          </p:nvPr>
        </p:nvSpPr>
        <p:spPr>
          <a:xfrm>
            <a:off x="609600" y="1608013"/>
            <a:ext cx="10972799" cy="4876799"/>
          </a:xfrm>
          <a:prstGeom prst="rect">
            <a:avLst/>
          </a:prstGeom>
          <a:noFill/>
          <a:ln>
            <a:noFill/>
          </a:ln>
        </p:spPr>
        <p:txBody>
          <a:bodyPr anchorCtr="0" anchor="t" bIns="45700" lIns="91425" rIns="91425" tIns="45700">
            <a:noAutofit/>
          </a:bodyPr>
          <a:lstStyle/>
          <a:p>
            <a:pPr indent="-182880" lvl="0" marL="182880" marR="0" rtl="0" algn="l">
              <a:lnSpc>
                <a:spcPct val="90000"/>
              </a:lnSpc>
              <a:spcBef>
                <a:spcPts val="0"/>
              </a:spcBef>
              <a:spcAft>
                <a:spcPts val="0"/>
              </a:spcAft>
              <a:buClr>
                <a:schemeClr val="accent1"/>
              </a:buClr>
              <a:buSzPct val="85772"/>
              <a:buFont typeface="Arial"/>
              <a:buChar char="•"/>
            </a:pPr>
            <a:r>
              <a:rPr b="0" i="0" lang="en-US" sz="2220" u="none" cap="none" strike="noStrike">
                <a:solidFill>
                  <a:schemeClr val="dk1"/>
                </a:solidFill>
                <a:latin typeface="Roboto"/>
                <a:ea typeface="Roboto"/>
                <a:cs typeface="Roboto"/>
                <a:sym typeface="Roboto"/>
              </a:rPr>
              <a:t>Include time required to follow established FOSS policy in work plans</a:t>
            </a:r>
          </a:p>
          <a:p>
            <a:pPr indent="-190500" lvl="1" marL="457200" marR="0" rtl="0" algn="l">
              <a:lnSpc>
                <a:spcPct val="90000"/>
              </a:lnSpc>
              <a:spcBef>
                <a:spcPts val="370"/>
              </a:spcBef>
              <a:spcAft>
                <a:spcPts val="0"/>
              </a:spcAft>
              <a:buClr>
                <a:schemeClr val="accent1"/>
              </a:buClr>
              <a:buSzPct val="82763"/>
              <a:buFont typeface="Arial"/>
              <a:buChar char="•"/>
            </a:pPr>
            <a:r>
              <a:rPr b="0" i="0" lang="en-US" sz="1850" u="none" cap="none" strike="noStrike">
                <a:solidFill>
                  <a:schemeClr val="dk1"/>
                </a:solidFill>
                <a:latin typeface="Roboto"/>
                <a:ea typeface="Roboto"/>
                <a:cs typeface="Roboto"/>
                <a:sym typeface="Roboto"/>
              </a:rPr>
              <a:t>Follow the developer guidelines for using FOSS software, particularly incorporating or linking FOSS code into proprietary or third party source code or vice versa </a:t>
            </a:r>
          </a:p>
          <a:p>
            <a:pPr indent="-190500" lvl="1" marL="457200" marR="0" rtl="0" algn="l">
              <a:lnSpc>
                <a:spcPct val="90000"/>
              </a:lnSpc>
              <a:spcBef>
                <a:spcPts val="370"/>
              </a:spcBef>
              <a:spcAft>
                <a:spcPts val="0"/>
              </a:spcAft>
              <a:buClr>
                <a:schemeClr val="accent1"/>
              </a:buClr>
              <a:buSzPct val="82763"/>
              <a:buFont typeface="Arial"/>
              <a:buChar char="•"/>
            </a:pPr>
            <a:r>
              <a:rPr b="0" i="0" lang="en-US" sz="1850" u="none" cap="none" strike="noStrike">
                <a:solidFill>
                  <a:schemeClr val="dk1"/>
                </a:solidFill>
                <a:latin typeface="Roboto"/>
                <a:ea typeface="Roboto"/>
                <a:cs typeface="Roboto"/>
                <a:sym typeface="Roboto"/>
              </a:rPr>
              <a:t>Review architecture plans and avoid mixing components governed by incompatible FOSS licenses</a:t>
            </a:r>
          </a:p>
          <a:p>
            <a:pPr indent="-182880" lvl="0" marL="182880" marR="0" rtl="0" algn="l">
              <a:lnSpc>
                <a:spcPct val="90000"/>
              </a:lnSpc>
              <a:spcBef>
                <a:spcPts val="444"/>
              </a:spcBef>
              <a:spcAft>
                <a:spcPts val="0"/>
              </a:spcAft>
              <a:buClr>
                <a:schemeClr val="accent1"/>
              </a:buClr>
              <a:buSzPct val="85772"/>
              <a:buFont typeface="Arial"/>
              <a:buChar char="•"/>
            </a:pPr>
            <a:r>
              <a:rPr b="0" i="0" lang="en-US" sz="2220" u="none" cap="none" strike="noStrike">
                <a:solidFill>
                  <a:schemeClr val="dk1"/>
                </a:solidFill>
                <a:latin typeface="Roboto"/>
                <a:ea typeface="Roboto"/>
                <a:cs typeface="Roboto"/>
                <a:sym typeface="Roboto"/>
              </a:rPr>
              <a:t>Always update compliance verification - for every product</a:t>
            </a:r>
          </a:p>
          <a:p>
            <a:pPr indent="-190500" lvl="1" marL="457200" marR="0" rtl="0" algn="l">
              <a:lnSpc>
                <a:spcPct val="90000"/>
              </a:lnSpc>
              <a:spcBef>
                <a:spcPts val="370"/>
              </a:spcBef>
              <a:spcAft>
                <a:spcPts val="0"/>
              </a:spcAft>
              <a:buClr>
                <a:schemeClr val="accent1"/>
              </a:buClr>
              <a:buSzPct val="82763"/>
              <a:buFont typeface="Arial"/>
              <a:buChar char="•"/>
            </a:pPr>
            <a:r>
              <a:rPr b="0" i="0" lang="en-US" sz="1850" u="none" cap="none" strike="noStrike">
                <a:solidFill>
                  <a:schemeClr val="dk1"/>
                </a:solidFill>
                <a:latin typeface="Roboto"/>
                <a:ea typeface="Roboto"/>
                <a:cs typeface="Roboto"/>
                <a:sym typeface="Roboto"/>
              </a:rPr>
              <a:t>Verify compliance on a product-by-product basis: Just because a FOSS package is approved for use in one product does not necessarily mean it will be approved for use in a second product</a:t>
            </a:r>
          </a:p>
          <a:p>
            <a:pPr indent="-182880" lvl="0" marL="182880" marR="0" rtl="0" algn="l">
              <a:lnSpc>
                <a:spcPct val="90000"/>
              </a:lnSpc>
              <a:spcBef>
                <a:spcPts val="444"/>
              </a:spcBef>
              <a:spcAft>
                <a:spcPts val="0"/>
              </a:spcAft>
              <a:buClr>
                <a:schemeClr val="accent1"/>
              </a:buClr>
              <a:buSzPct val="85772"/>
              <a:buFont typeface="Arial"/>
              <a:buChar char="•"/>
            </a:pPr>
            <a:r>
              <a:rPr b="0" i="0" lang="en-US" sz="2220" u="none" cap="none" strike="noStrike">
                <a:solidFill>
                  <a:schemeClr val="dk1"/>
                </a:solidFill>
                <a:latin typeface="Roboto"/>
                <a:ea typeface="Roboto"/>
                <a:cs typeface="Roboto"/>
                <a:sym typeface="Roboto"/>
              </a:rPr>
              <a:t>And for every upgrade to newer versions of FOSS </a:t>
            </a:r>
          </a:p>
          <a:p>
            <a:pPr indent="-190500" lvl="1" marL="457200" marR="0" rtl="0" algn="l">
              <a:lnSpc>
                <a:spcPct val="90000"/>
              </a:lnSpc>
              <a:spcBef>
                <a:spcPts val="370"/>
              </a:spcBef>
              <a:spcAft>
                <a:spcPts val="0"/>
              </a:spcAft>
              <a:buClr>
                <a:schemeClr val="accent1"/>
              </a:buClr>
              <a:buSzPct val="82763"/>
              <a:buFont typeface="Arial"/>
              <a:buChar char="•"/>
            </a:pPr>
            <a:r>
              <a:rPr b="0" i="0" lang="en-US" sz="1850" u="none" cap="none" strike="noStrike">
                <a:solidFill>
                  <a:schemeClr val="dk1"/>
                </a:solidFill>
                <a:latin typeface="Roboto"/>
                <a:ea typeface="Roboto"/>
                <a:cs typeface="Roboto"/>
                <a:sym typeface="Roboto"/>
              </a:rPr>
              <a:t>Ensure that each new version of the same FOSS component is reviewed and approved </a:t>
            </a:r>
          </a:p>
          <a:p>
            <a:pPr indent="-190500" lvl="1" marL="457200" marR="0" rtl="0" algn="l">
              <a:lnSpc>
                <a:spcPct val="90000"/>
              </a:lnSpc>
              <a:spcBef>
                <a:spcPts val="370"/>
              </a:spcBef>
              <a:spcAft>
                <a:spcPts val="0"/>
              </a:spcAft>
              <a:buClr>
                <a:schemeClr val="accent1"/>
              </a:buClr>
              <a:buSzPct val="82763"/>
              <a:buFont typeface="Arial"/>
              <a:buChar char="•"/>
            </a:pPr>
            <a:r>
              <a:rPr b="0" i="0" lang="en-US" sz="1850" u="none" cap="none" strike="noStrike">
                <a:solidFill>
                  <a:schemeClr val="dk1"/>
                </a:solidFill>
                <a:latin typeface="Roboto"/>
                <a:ea typeface="Roboto"/>
                <a:cs typeface="Roboto"/>
                <a:sym typeface="Roboto"/>
              </a:rPr>
              <a:t>When you upgrade the version of a FOSS package, make sure that the license of the new version is the same as the license of the older used version (license changes can occur between version upgrades)</a:t>
            </a:r>
          </a:p>
          <a:p>
            <a:pPr indent="-190500" lvl="1" marL="457200" marR="0" rtl="0" algn="l">
              <a:lnSpc>
                <a:spcPct val="90000"/>
              </a:lnSpc>
              <a:spcBef>
                <a:spcPts val="370"/>
              </a:spcBef>
              <a:spcAft>
                <a:spcPts val="0"/>
              </a:spcAft>
              <a:buClr>
                <a:schemeClr val="accent1"/>
              </a:buClr>
              <a:buSzPct val="82763"/>
              <a:buFont typeface="Arial"/>
              <a:buChar char="•"/>
            </a:pPr>
            <a:r>
              <a:rPr b="0" i="0" lang="en-US" sz="1850" u="none" cap="none" strike="noStrike">
                <a:solidFill>
                  <a:schemeClr val="dk1"/>
                </a:solidFill>
                <a:latin typeface="Roboto"/>
                <a:ea typeface="Roboto"/>
                <a:cs typeface="Roboto"/>
                <a:sym typeface="Roboto"/>
              </a:rPr>
              <a:t>If a FOSS project’s license changes, ensure that compliance records are updated and that the new license does not create a conflict</a:t>
            </a:r>
          </a:p>
          <a:p>
            <a:pPr indent="-182880" lvl="0" marL="182880" marR="0" rtl="0" algn="l">
              <a:lnSpc>
                <a:spcPct val="90000"/>
              </a:lnSpc>
              <a:spcBef>
                <a:spcPts val="444"/>
              </a:spcBef>
              <a:buClr>
                <a:schemeClr val="accent1"/>
              </a:buClr>
              <a:buSzPct val="85772"/>
              <a:buFont typeface="Arial"/>
              <a:buNone/>
            </a:pPr>
            <a:r>
              <a:t/>
            </a:r>
            <a:endParaRPr b="0" i="0" sz="2220" u="none" cap="none" strike="noStrike">
              <a:solidFill>
                <a:schemeClr val="dk1"/>
              </a:solidFill>
              <a:latin typeface="Roboto"/>
              <a:ea typeface="Roboto"/>
              <a:cs typeface="Roboto"/>
              <a:sym typeface="Roboto"/>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0" name="Shape 980"/>
        <p:cNvGrpSpPr/>
        <p:nvPr/>
      </p:nvGrpSpPr>
      <p:grpSpPr>
        <a:xfrm>
          <a:off x="0" y="0"/>
          <a:ext cx="0" cy="0"/>
          <a:chOff x="0" y="0"/>
          <a:chExt cx="0" cy="0"/>
        </a:xfrm>
      </p:grpSpPr>
      <p:sp>
        <p:nvSpPr>
          <p:cNvPr id="981" name="Shape 981"/>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3600" u="none" cap="none" strike="noStrike">
                <a:solidFill>
                  <a:schemeClr val="dk2"/>
                </a:solidFill>
                <a:latin typeface="Roboto"/>
                <a:ea typeface="Roboto"/>
                <a:cs typeface="Roboto"/>
                <a:sym typeface="Roboto"/>
              </a:rPr>
              <a:t>Compliance Process Applies to all FOSS components</a:t>
            </a:r>
          </a:p>
        </p:txBody>
      </p:sp>
      <p:sp>
        <p:nvSpPr>
          <p:cNvPr id="982" name="Shape 982"/>
          <p:cNvSpPr txBox="1"/>
          <p:nvPr>
            <p:ph idx="1" type="body"/>
          </p:nvPr>
        </p:nvSpPr>
        <p:spPr>
          <a:xfrm>
            <a:off x="609600" y="1600200"/>
            <a:ext cx="10972799" cy="3873870"/>
          </a:xfrm>
          <a:prstGeom prst="rect">
            <a:avLst/>
          </a:prstGeom>
          <a:noFill/>
          <a:ln>
            <a:noFill/>
          </a:ln>
        </p:spPr>
        <p:txBody>
          <a:bodyPr anchorCtr="0" anchor="t" bIns="45700" lIns="91425" rIns="91425" tIns="45700">
            <a:noAutofit/>
          </a:bodyPr>
          <a:lstStyle/>
          <a:p>
            <a:pPr indent="-182880" lvl="0" marL="182880" marR="0" rtl="0" algn="l">
              <a:spcBef>
                <a:spcPts val="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In-bound software</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Take steps to understand what FOSS is included in software delivered by suppliers </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Evaluate your obligations for all of the software that will be included in your products</a:t>
            </a:r>
          </a:p>
          <a:p>
            <a:pPr indent="-190500" lvl="1" marL="457200" marR="0" rtl="0" algn="l">
              <a:spcBef>
                <a:spcPts val="400"/>
              </a:spcBef>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Always audit source code you received from your software providers or alternatively make it a company policy that software providers must deliver you a source code audit report for any source code you receive</a:t>
            </a: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7" name="Shape 987"/>
        <p:cNvGrpSpPr/>
        <p:nvPr/>
      </p:nvGrpSpPr>
      <p:grpSpPr>
        <a:xfrm>
          <a:off x="0" y="0"/>
          <a:ext cx="0" cy="0"/>
          <a:chOff x="0" y="0"/>
          <a:chExt cx="0" cy="0"/>
        </a:xfrm>
      </p:grpSpPr>
      <p:sp>
        <p:nvSpPr>
          <p:cNvPr id="988" name="Shape 988"/>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rgbClr val="D2533C"/>
              </a:buClr>
              <a:buSzPct val="25000"/>
              <a:buFont typeface="Roboto"/>
              <a:buNone/>
            </a:pPr>
            <a:r>
              <a:rPr b="0" i="0" lang="en-US" sz="4000" u="none" cap="none" strike="noStrike">
                <a:solidFill>
                  <a:srgbClr val="D2533C"/>
                </a:solidFill>
                <a:latin typeface="Roboto"/>
                <a:ea typeface="Roboto"/>
                <a:cs typeface="Roboto"/>
                <a:sym typeface="Roboto"/>
              </a:rPr>
              <a:t>Check Your Understanding</a:t>
            </a:r>
          </a:p>
        </p:txBody>
      </p:sp>
      <p:sp>
        <p:nvSpPr>
          <p:cNvPr id="989" name="Shape 989"/>
          <p:cNvSpPr txBox="1"/>
          <p:nvPr>
            <p:ph idx="1" type="body"/>
          </p:nvPr>
        </p:nvSpPr>
        <p:spPr>
          <a:xfrm>
            <a:off x="609600" y="1608013"/>
            <a:ext cx="10972799" cy="4876799"/>
          </a:xfrm>
          <a:prstGeom prst="rect">
            <a:avLst/>
          </a:prstGeom>
          <a:noFill/>
          <a:ln>
            <a:noFill/>
          </a:ln>
        </p:spPr>
        <p:txBody>
          <a:bodyPr anchorCtr="0" anchor="t" bIns="45700" lIns="91425" rIns="91425" tIns="45700">
            <a:noAutofit/>
          </a:bodyPr>
          <a:lstStyle/>
          <a:p>
            <a:pPr indent="-182880" lvl="0" marL="182880" marR="0" rtl="0" algn="l">
              <a:spcBef>
                <a:spcPts val="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Name some general guidelines developers can practice when working with FOSS.</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Should you remove or alter FOSS license header information?</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Name some important steps in a compliance process.</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How can a new version of a previously-reviewed FOSS component create new compliance issues?</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What risks should you address with in-bound software?</a:t>
            </a:r>
          </a:p>
          <a:p>
            <a:pPr indent="0" lvl="0" marL="0" marR="0" rtl="0" algn="l">
              <a:spcBef>
                <a:spcPts val="480"/>
              </a:spcBef>
              <a:spcAft>
                <a:spcPts val="0"/>
              </a:spcAft>
              <a:buClr>
                <a:schemeClr val="accent1"/>
              </a:buClr>
              <a:buSzPct val="25000"/>
              <a:buFont typeface="Arial"/>
              <a:buNone/>
            </a:pPr>
            <a:r>
              <a:t/>
            </a:r>
            <a:endParaRPr b="0" i="0" sz="2400" u="none" cap="none" strike="noStrike">
              <a:solidFill>
                <a:schemeClr val="dk1"/>
              </a:solidFill>
              <a:latin typeface="Roboto"/>
              <a:ea typeface="Roboto"/>
              <a:cs typeface="Roboto"/>
              <a:sym typeface="Roboto"/>
            </a:endParaRPr>
          </a:p>
          <a:p>
            <a:pPr indent="0" lvl="0" marL="0" marR="0" rtl="0" algn="l">
              <a:spcBef>
                <a:spcPts val="480"/>
              </a:spcBef>
              <a:spcAft>
                <a:spcPts val="0"/>
              </a:spcAft>
              <a:buClr>
                <a:schemeClr val="accent1"/>
              </a:buClr>
              <a:buSzPct val="25000"/>
              <a:buFont typeface="Arial"/>
              <a:buNone/>
            </a:pPr>
            <a:r>
              <a:rPr b="0" i="0" lang="en-US" sz="2400" u="none" cap="none" strike="noStrike">
                <a:solidFill>
                  <a:schemeClr val="dk1"/>
                </a:solidFill>
                <a:latin typeface="Roboto"/>
                <a:ea typeface="Roboto"/>
                <a:cs typeface="Roboto"/>
                <a:sym typeface="Roboto"/>
              </a:rPr>
              <a:t>Learn more through the free Compliance Basics for Developers hosted by the Linux Foundation at: </a:t>
            </a:r>
            <a:br>
              <a:rPr b="0" i="0" lang="en-US" sz="2400" u="none" cap="none" strike="noStrike">
                <a:solidFill>
                  <a:schemeClr val="dk1"/>
                </a:solidFill>
                <a:latin typeface="Roboto"/>
                <a:ea typeface="Roboto"/>
                <a:cs typeface="Roboto"/>
                <a:sym typeface="Roboto"/>
              </a:rPr>
            </a:br>
            <a:r>
              <a:rPr b="0" i="0" lang="en-US" sz="1600" u="sng" cap="none" strike="noStrike">
                <a:solidFill>
                  <a:schemeClr val="hlink"/>
                </a:solidFill>
                <a:latin typeface="Roboto Mono"/>
                <a:ea typeface="Roboto Mono"/>
                <a:cs typeface="Roboto Mono"/>
                <a:sym typeface="Roboto Mono"/>
                <a:hlinkClick r:id="rId3"/>
              </a:rPr>
              <a:t>https://training.linuxfoundation.org/linux-courses/open-source-compliance-courses/ compliance-basics-for-developers</a:t>
            </a:r>
          </a:p>
          <a:p>
            <a:pPr indent="-182880" lvl="0" marL="182880" marR="0" rtl="0" algn="l">
              <a:spcBef>
                <a:spcPts val="480"/>
              </a:spcBef>
              <a:buClr>
                <a:schemeClr val="accent1"/>
              </a:buClr>
              <a:buSzPct val="85000"/>
              <a:buFont typeface="Arial"/>
              <a:buNone/>
            </a:pPr>
            <a:r>
              <a:t/>
            </a:r>
            <a:endParaRPr b="0" i="0" sz="2400" u="none" cap="none" strike="noStrike">
              <a:solidFill>
                <a:schemeClr val="dk1"/>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609600" y="533400"/>
            <a:ext cx="10972799" cy="990599"/>
          </a:xfrm>
          <a:prstGeom prst="rect">
            <a:avLst/>
          </a:prstGeom>
          <a:noFill/>
          <a:ln>
            <a:noFill/>
          </a:ln>
        </p:spPr>
        <p:txBody>
          <a:bodyPr anchorCtr="0" anchor="ctr" bIns="45700" lIns="91425" rIns="91425" tIns="45700">
            <a:noAutofit/>
          </a:bodyPr>
          <a:lstStyle/>
          <a:p>
            <a:pPr indent="0" lvl="0" marL="0" marR="0" rtl="0" algn="l">
              <a:spcBef>
                <a:spcPts val="0"/>
              </a:spcBef>
              <a:buClr>
                <a:schemeClr val="dk2"/>
              </a:buClr>
              <a:buSzPct val="25000"/>
              <a:buFont typeface="Roboto"/>
              <a:buNone/>
            </a:pPr>
            <a:r>
              <a:rPr b="0" i="0" lang="en-US" sz="4000" u="none" cap="none" strike="noStrike">
                <a:solidFill>
                  <a:schemeClr val="dk2"/>
                </a:solidFill>
                <a:latin typeface="Roboto"/>
                <a:ea typeface="Roboto"/>
                <a:cs typeface="Roboto"/>
                <a:sym typeface="Roboto"/>
              </a:rPr>
              <a:t>Patent Concepts in Software</a:t>
            </a:r>
          </a:p>
        </p:txBody>
      </p:sp>
      <p:sp>
        <p:nvSpPr>
          <p:cNvPr id="111" name="Shape 111"/>
          <p:cNvSpPr txBox="1"/>
          <p:nvPr>
            <p:ph idx="1" type="body"/>
          </p:nvPr>
        </p:nvSpPr>
        <p:spPr>
          <a:xfrm>
            <a:off x="609600" y="1608013"/>
            <a:ext cx="10972799" cy="4876799"/>
          </a:xfrm>
          <a:prstGeom prst="rect">
            <a:avLst/>
          </a:prstGeom>
          <a:noFill/>
          <a:ln>
            <a:noFill/>
          </a:ln>
        </p:spPr>
        <p:txBody>
          <a:bodyPr anchorCtr="0" anchor="t" bIns="45700" lIns="91425" rIns="91425" tIns="45700">
            <a:noAutofit/>
          </a:bodyPr>
          <a:lstStyle/>
          <a:p>
            <a:pPr indent="-182880" lvl="0" marL="182880" marR="0" rtl="0" algn="l">
              <a:spcBef>
                <a:spcPts val="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Patents protect functionality – this can include a method of operation,</a:t>
            </a:r>
            <a:br>
              <a:rPr b="0" i="0" lang="en-US" sz="2400" u="none" cap="none" strike="noStrike">
                <a:solidFill>
                  <a:schemeClr val="dk1"/>
                </a:solidFill>
                <a:latin typeface="Roboto"/>
                <a:ea typeface="Roboto"/>
                <a:cs typeface="Roboto"/>
                <a:sym typeface="Roboto"/>
              </a:rPr>
            </a:br>
            <a:r>
              <a:rPr b="0" i="0" lang="en-US" sz="2400" u="none" cap="none" strike="noStrike">
                <a:solidFill>
                  <a:schemeClr val="dk1"/>
                </a:solidFill>
                <a:latin typeface="Roboto"/>
                <a:ea typeface="Roboto"/>
                <a:cs typeface="Roboto"/>
                <a:sym typeface="Roboto"/>
              </a:rPr>
              <a:t>such as a computer program</a:t>
            </a:r>
          </a:p>
          <a:p>
            <a:pPr indent="-190500" lvl="1" marL="457200" marR="0" rtl="0" algn="l">
              <a:spcBef>
                <a:spcPts val="400"/>
              </a:spcBef>
              <a:spcAft>
                <a:spcPts val="0"/>
              </a:spcAft>
              <a:buClr>
                <a:schemeClr val="accent1"/>
              </a:buClr>
              <a:buSzPct val="85000"/>
              <a:buFont typeface="Arial"/>
              <a:buChar char="•"/>
            </a:pPr>
            <a:r>
              <a:rPr b="0" i="0" lang="en-US" sz="2000" u="none" cap="none" strike="noStrike">
                <a:solidFill>
                  <a:schemeClr val="dk1"/>
                </a:solidFill>
                <a:latin typeface="Roboto"/>
                <a:ea typeface="Roboto"/>
                <a:cs typeface="Roboto"/>
                <a:sym typeface="Roboto"/>
              </a:rPr>
              <a:t>Does not protect abstract ideas, laws of nature</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A patent application must be made in a specific jurisdiction in order to obtain a patent in that country. If a patent is awarded, the owner has the right to stop anybody from exercising its functionality, regardless of independent creation </a:t>
            </a:r>
          </a:p>
          <a:p>
            <a:pPr indent="-182880" lvl="0" marL="182880" marR="0" rtl="0" algn="l">
              <a:spcBef>
                <a:spcPts val="480"/>
              </a:spcBef>
              <a:spcAft>
                <a:spcPts val="0"/>
              </a:spcAft>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Other parties who want to use the technology may seek a patent license (which may grant rights to use, make, have made, sell, offer for sale, and import the technology)</a:t>
            </a:r>
          </a:p>
          <a:p>
            <a:pPr indent="-182880" lvl="0" marL="182880" marR="0" rtl="0" algn="l">
              <a:spcBef>
                <a:spcPts val="480"/>
              </a:spcBef>
              <a:buClr>
                <a:schemeClr val="accent1"/>
              </a:buClr>
              <a:buSzPct val="85000"/>
              <a:buFont typeface="Arial"/>
              <a:buChar char="•"/>
            </a:pPr>
            <a:r>
              <a:rPr b="0" i="0" lang="en-US" sz="2400" u="none" cap="none" strike="noStrike">
                <a:solidFill>
                  <a:schemeClr val="dk1"/>
                </a:solidFill>
                <a:latin typeface="Roboto"/>
                <a:ea typeface="Roboto"/>
                <a:cs typeface="Roboto"/>
                <a:sym typeface="Roboto"/>
              </a:rPr>
              <a:t>Infringement may occur even if other parties independently create the same invention</a:t>
            </a:r>
          </a:p>
        </p:txBody>
      </p:sp>
    </p:spTree>
  </p:cSld>
  <p:clrMapOvr>
    <a:masterClrMapping/>
  </p:clrMapOvr>
</p:sld>
</file>

<file path=ppt/theme/theme1.xml><?xml version="1.0" encoding="utf-8"?>
<a:theme xmlns:a="http://schemas.openxmlformats.org/drawingml/2006/main" xmlns:r="http://schemas.openxmlformats.org/officeDocument/2006/relationships"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