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74.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3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67.xml" ContentType="application/vnd.openxmlformats-officedocument.presentationml.slide+xml"/>
  <Override PartName="/ppt/slides/slide70.xml" ContentType="application/vnd.openxmlformats-officedocument.presentationml.slide+xml"/>
  <Override PartName="/ppt/slides/slide65.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66.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7.xml" ContentType="application/vnd.openxmlformats-officedocument.presentationml.slide+xml"/>
  <Override PartName="/ppt/slides/slide44.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48.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s/slide56.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7.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1.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74.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44.xml" ContentType="application/vnd.openxmlformats-officedocument.presentationml.notesSlide+xml"/>
  <Override PartName="/ppt/notesSlides/notesSlide55.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Slides/notesSlide47.xml" ContentType="application/vnd.openxmlformats-officedocument.presentationml.notesSl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48.xml" ContentType="application/vnd.openxmlformats-officedocument.presentationml.notesSlide+xml"/>
  <Override PartName="/ppt/notesSlides/notesSlide51.xml" ContentType="application/vnd.openxmlformats-officedocument.presentationml.notesSlide+xml"/>
  <Override PartName="/ppt/slideLayouts/slideLayout5.xml" ContentType="application/vnd.openxmlformats-officedocument.presentationml.slideLayou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76"/>
  </p:notesMasterIdLst>
  <p:handoutMasterIdLst>
    <p:handoutMasterId r:id="rId77"/>
  </p:handoutMasterIdLst>
  <p:sldIdLst>
    <p:sldId id="256" r:id="rId2"/>
    <p:sldId id="258" r:id="rId3"/>
    <p:sldId id="259" r:id="rId4"/>
    <p:sldId id="261" r:id="rId5"/>
    <p:sldId id="517" r:id="rId6"/>
    <p:sldId id="542" r:id="rId7"/>
    <p:sldId id="521" r:id="rId8"/>
    <p:sldId id="269" r:id="rId9"/>
    <p:sldId id="543" r:id="rId10"/>
    <p:sldId id="455" r:id="rId11"/>
    <p:sldId id="544" r:id="rId12"/>
    <p:sldId id="545" r:id="rId13"/>
    <p:sldId id="546" r:id="rId14"/>
    <p:sldId id="547" r:id="rId15"/>
    <p:sldId id="548" r:id="rId16"/>
    <p:sldId id="549" r:id="rId17"/>
    <p:sldId id="550" r:id="rId18"/>
    <p:sldId id="551" r:id="rId19"/>
    <p:sldId id="556" r:id="rId20"/>
    <p:sldId id="552" r:id="rId21"/>
    <p:sldId id="317" r:id="rId22"/>
    <p:sldId id="553" r:id="rId23"/>
    <p:sldId id="554" r:id="rId24"/>
    <p:sldId id="532" r:id="rId25"/>
    <p:sldId id="534" r:id="rId26"/>
    <p:sldId id="535" r:id="rId27"/>
    <p:sldId id="558" r:id="rId28"/>
    <p:sldId id="559" r:id="rId29"/>
    <p:sldId id="560" r:id="rId30"/>
    <p:sldId id="561" r:id="rId31"/>
    <p:sldId id="570" r:id="rId32"/>
    <p:sldId id="569" r:id="rId33"/>
    <p:sldId id="572" r:id="rId34"/>
    <p:sldId id="573" r:id="rId35"/>
    <p:sldId id="574" r:id="rId36"/>
    <p:sldId id="576" r:id="rId37"/>
    <p:sldId id="577" r:id="rId38"/>
    <p:sldId id="578" r:id="rId39"/>
    <p:sldId id="579" r:id="rId40"/>
    <p:sldId id="580" r:id="rId41"/>
    <p:sldId id="324" r:id="rId42"/>
    <p:sldId id="562" r:id="rId43"/>
    <p:sldId id="563" r:id="rId44"/>
    <p:sldId id="564" r:id="rId45"/>
    <p:sldId id="565" r:id="rId46"/>
    <p:sldId id="566" r:id="rId47"/>
    <p:sldId id="567" r:id="rId48"/>
    <p:sldId id="568" r:id="rId49"/>
    <p:sldId id="581" r:id="rId50"/>
    <p:sldId id="582" r:id="rId51"/>
    <p:sldId id="583" r:id="rId52"/>
    <p:sldId id="584" r:id="rId53"/>
    <p:sldId id="585" r:id="rId54"/>
    <p:sldId id="586" r:id="rId55"/>
    <p:sldId id="587" r:id="rId56"/>
    <p:sldId id="588" r:id="rId57"/>
    <p:sldId id="589" r:id="rId58"/>
    <p:sldId id="590" r:id="rId59"/>
    <p:sldId id="490" r:id="rId60"/>
    <p:sldId id="491" r:id="rId61"/>
    <p:sldId id="492" r:id="rId62"/>
    <p:sldId id="493" r:id="rId63"/>
    <p:sldId id="591" r:id="rId64"/>
    <p:sldId id="389" r:id="rId65"/>
    <p:sldId id="592" r:id="rId66"/>
    <p:sldId id="593" r:id="rId67"/>
    <p:sldId id="594" r:id="rId68"/>
    <p:sldId id="595" r:id="rId69"/>
    <p:sldId id="596" r:id="rId70"/>
    <p:sldId id="597" r:id="rId71"/>
    <p:sldId id="598" r:id="rId72"/>
    <p:sldId id="599" r:id="rId73"/>
    <p:sldId id="601" r:id="rId74"/>
    <p:sldId id="60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22" autoAdjust="0"/>
    <p:restoredTop sz="84953" autoAdjust="0"/>
  </p:normalViewPr>
  <p:slideViewPr>
    <p:cSldViewPr snapToGrid="0">
      <p:cViewPr varScale="1">
        <p:scale>
          <a:sx n="75" d="100"/>
          <a:sy n="75" d="100"/>
        </p:scale>
        <p:origin x="1118" y="6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7" d="100"/>
          <a:sy n="67" d="100"/>
        </p:scale>
        <p:origin x="312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1D9244-9FF2-0B49-BF84-CA75131E9A2F}" type="datetime1">
              <a:rPr lang="en-US" smtClean="0"/>
              <a:t>10/22/2016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A913D-26AE-814F-AC6B-6E0AC1DA0F27}" type="datetime1">
              <a:rPr lang="en-US" smtClean="0"/>
              <a:t>10/22/2016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162283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10</a:t>
            </a:fld>
            <a:endParaRPr lang="ko-KR" altLang="en-US"/>
          </a:p>
        </p:txBody>
      </p:sp>
    </p:spTree>
    <p:extLst>
      <p:ext uri="{BB962C8B-B14F-4D97-AF65-F5344CB8AC3E}">
        <p14:creationId xmlns:p14="http://schemas.microsoft.com/office/powerpoint/2010/main" val="72322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11</a:t>
            </a:fld>
            <a:endParaRPr lang="en-US"/>
          </a:p>
        </p:txBody>
      </p:sp>
    </p:spTree>
    <p:extLst>
      <p:ext uri="{BB962C8B-B14F-4D97-AF65-F5344CB8AC3E}">
        <p14:creationId xmlns:p14="http://schemas.microsoft.com/office/powerpoint/2010/main" val="1515035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12</a:t>
            </a:fld>
            <a:endParaRPr lang="en-US"/>
          </a:p>
        </p:txBody>
      </p:sp>
    </p:spTree>
    <p:extLst>
      <p:ext uri="{BB962C8B-B14F-4D97-AF65-F5344CB8AC3E}">
        <p14:creationId xmlns:p14="http://schemas.microsoft.com/office/powerpoint/2010/main" val="2615443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13</a:t>
            </a:fld>
            <a:endParaRPr lang="en-US"/>
          </a:p>
        </p:txBody>
      </p:sp>
    </p:spTree>
    <p:extLst>
      <p:ext uri="{BB962C8B-B14F-4D97-AF65-F5344CB8AC3E}">
        <p14:creationId xmlns:p14="http://schemas.microsoft.com/office/powerpoint/2010/main" val="1131613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981192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595089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15548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17</a:t>
            </a:fld>
            <a:endParaRPr lang="en-US"/>
          </a:p>
        </p:txBody>
      </p:sp>
    </p:spTree>
    <p:extLst>
      <p:ext uri="{BB962C8B-B14F-4D97-AF65-F5344CB8AC3E}">
        <p14:creationId xmlns:p14="http://schemas.microsoft.com/office/powerpoint/2010/main" val="47279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555348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a:rPr>
              <a:t>¥</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330209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535221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2705213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21</a:t>
            </a:fld>
            <a:endParaRPr lang="en-US"/>
          </a:p>
        </p:txBody>
      </p:sp>
    </p:spTree>
    <p:extLst>
      <p:ext uri="{BB962C8B-B14F-4D97-AF65-F5344CB8AC3E}">
        <p14:creationId xmlns:p14="http://schemas.microsoft.com/office/powerpoint/2010/main" val="2363384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22</a:t>
            </a:fld>
            <a:endParaRPr lang="en-US"/>
          </a:p>
        </p:txBody>
      </p:sp>
    </p:spTree>
    <p:extLst>
      <p:ext uri="{BB962C8B-B14F-4D97-AF65-F5344CB8AC3E}">
        <p14:creationId xmlns:p14="http://schemas.microsoft.com/office/powerpoint/2010/main" val="1127482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23</a:t>
            </a:fld>
            <a:endParaRPr lang="en-US"/>
          </a:p>
        </p:txBody>
      </p:sp>
    </p:spTree>
    <p:extLst>
      <p:ext uri="{BB962C8B-B14F-4D97-AF65-F5344CB8AC3E}">
        <p14:creationId xmlns:p14="http://schemas.microsoft.com/office/powerpoint/2010/main" val="2724738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24</a:t>
            </a:fld>
            <a:endParaRPr lang="en-US"/>
          </a:p>
        </p:txBody>
      </p:sp>
    </p:spTree>
    <p:extLst>
      <p:ext uri="{BB962C8B-B14F-4D97-AF65-F5344CB8AC3E}">
        <p14:creationId xmlns:p14="http://schemas.microsoft.com/office/powerpoint/2010/main" val="199954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1126801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26</a:t>
            </a:fld>
            <a:endParaRPr lang="en-GB"/>
          </a:p>
        </p:txBody>
      </p:sp>
    </p:spTree>
    <p:extLst>
      <p:ext uri="{BB962C8B-B14F-4D97-AF65-F5344CB8AC3E}">
        <p14:creationId xmlns:p14="http://schemas.microsoft.com/office/powerpoint/2010/main" val="17066945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27</a:t>
            </a:fld>
            <a:endParaRPr lang="en-US"/>
          </a:p>
        </p:txBody>
      </p:sp>
    </p:spTree>
    <p:extLst>
      <p:ext uri="{BB962C8B-B14F-4D97-AF65-F5344CB8AC3E}">
        <p14:creationId xmlns:p14="http://schemas.microsoft.com/office/powerpoint/2010/main" val="855300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28</a:t>
            </a:fld>
            <a:endParaRPr lang="en-US"/>
          </a:p>
        </p:txBody>
      </p:sp>
    </p:spTree>
    <p:extLst>
      <p:ext uri="{BB962C8B-B14F-4D97-AF65-F5344CB8AC3E}">
        <p14:creationId xmlns:p14="http://schemas.microsoft.com/office/powerpoint/2010/main" val="1656914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29</a:t>
            </a:fld>
            <a:endParaRPr lang="en-US"/>
          </a:p>
        </p:txBody>
      </p:sp>
    </p:spTree>
    <p:extLst>
      <p:ext uri="{BB962C8B-B14F-4D97-AF65-F5344CB8AC3E}">
        <p14:creationId xmlns:p14="http://schemas.microsoft.com/office/powerpoint/2010/main" val="410460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Tree>
    <p:extLst>
      <p:ext uri="{BB962C8B-B14F-4D97-AF65-F5344CB8AC3E}">
        <p14:creationId xmlns:p14="http://schemas.microsoft.com/office/powerpoint/2010/main" val="201814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30</a:t>
            </a:fld>
            <a:endParaRPr lang="en-US"/>
          </a:p>
        </p:txBody>
      </p:sp>
    </p:spTree>
    <p:extLst>
      <p:ext uri="{BB962C8B-B14F-4D97-AF65-F5344CB8AC3E}">
        <p14:creationId xmlns:p14="http://schemas.microsoft.com/office/powerpoint/2010/main" val="2684940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31</a:t>
            </a:fld>
            <a:endParaRPr lang="en-US"/>
          </a:p>
        </p:txBody>
      </p:sp>
    </p:spTree>
    <p:extLst>
      <p:ext uri="{BB962C8B-B14F-4D97-AF65-F5344CB8AC3E}">
        <p14:creationId xmlns:p14="http://schemas.microsoft.com/office/powerpoint/2010/main" val="179326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32</a:t>
            </a:fld>
            <a:endParaRPr lang="en-US"/>
          </a:p>
        </p:txBody>
      </p:sp>
    </p:spTree>
    <p:extLst>
      <p:ext uri="{BB962C8B-B14F-4D97-AF65-F5344CB8AC3E}">
        <p14:creationId xmlns:p14="http://schemas.microsoft.com/office/powerpoint/2010/main" val="3953169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33</a:t>
            </a:fld>
            <a:endParaRPr lang="en-US"/>
          </a:p>
        </p:txBody>
      </p:sp>
    </p:spTree>
    <p:extLst>
      <p:ext uri="{BB962C8B-B14F-4D97-AF65-F5344CB8AC3E}">
        <p14:creationId xmlns:p14="http://schemas.microsoft.com/office/powerpoint/2010/main" val="2851180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34</a:t>
            </a:fld>
            <a:endParaRPr lang="en-US"/>
          </a:p>
        </p:txBody>
      </p:sp>
    </p:spTree>
    <p:extLst>
      <p:ext uri="{BB962C8B-B14F-4D97-AF65-F5344CB8AC3E}">
        <p14:creationId xmlns:p14="http://schemas.microsoft.com/office/powerpoint/2010/main" val="3982996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35</a:t>
            </a:fld>
            <a:endParaRPr lang="en-US"/>
          </a:p>
        </p:txBody>
      </p:sp>
    </p:spTree>
    <p:extLst>
      <p:ext uri="{BB962C8B-B14F-4D97-AF65-F5344CB8AC3E}">
        <p14:creationId xmlns:p14="http://schemas.microsoft.com/office/powerpoint/2010/main" val="1378053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36</a:t>
            </a:fld>
            <a:endParaRPr lang="en-US"/>
          </a:p>
        </p:txBody>
      </p:sp>
    </p:spTree>
    <p:extLst>
      <p:ext uri="{BB962C8B-B14F-4D97-AF65-F5344CB8AC3E}">
        <p14:creationId xmlns:p14="http://schemas.microsoft.com/office/powerpoint/2010/main" val="34745898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37</a:t>
            </a:fld>
            <a:endParaRPr lang="en-US"/>
          </a:p>
        </p:txBody>
      </p:sp>
    </p:spTree>
    <p:extLst>
      <p:ext uri="{BB962C8B-B14F-4D97-AF65-F5344CB8AC3E}">
        <p14:creationId xmlns:p14="http://schemas.microsoft.com/office/powerpoint/2010/main" val="7585219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38</a:t>
            </a:fld>
            <a:endParaRPr lang="en-US"/>
          </a:p>
        </p:txBody>
      </p:sp>
    </p:spTree>
    <p:extLst>
      <p:ext uri="{BB962C8B-B14F-4D97-AF65-F5344CB8AC3E}">
        <p14:creationId xmlns:p14="http://schemas.microsoft.com/office/powerpoint/2010/main" val="9397132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39</a:t>
            </a:fld>
            <a:endParaRPr lang="en-US"/>
          </a:p>
        </p:txBody>
      </p:sp>
    </p:spTree>
    <p:extLst>
      <p:ext uri="{BB962C8B-B14F-4D97-AF65-F5344CB8AC3E}">
        <p14:creationId xmlns:p14="http://schemas.microsoft.com/office/powerpoint/2010/main" val="79789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4</a:t>
            </a:fld>
            <a:endParaRPr lang="en-GB"/>
          </a:p>
        </p:txBody>
      </p:sp>
    </p:spTree>
    <p:extLst>
      <p:ext uri="{BB962C8B-B14F-4D97-AF65-F5344CB8AC3E}">
        <p14:creationId xmlns:p14="http://schemas.microsoft.com/office/powerpoint/2010/main" val="2025552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40</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41</a:t>
            </a:fld>
            <a:endParaRPr lang="en-US"/>
          </a:p>
        </p:txBody>
      </p:sp>
    </p:spTree>
    <p:extLst>
      <p:ext uri="{BB962C8B-B14F-4D97-AF65-F5344CB8AC3E}">
        <p14:creationId xmlns:p14="http://schemas.microsoft.com/office/powerpoint/2010/main" val="10133186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42</a:t>
            </a:fld>
            <a:endParaRPr lang="en-US"/>
          </a:p>
        </p:txBody>
      </p:sp>
    </p:spTree>
    <p:extLst>
      <p:ext uri="{BB962C8B-B14F-4D97-AF65-F5344CB8AC3E}">
        <p14:creationId xmlns:p14="http://schemas.microsoft.com/office/powerpoint/2010/main" val="3305838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43</a:t>
            </a:fld>
            <a:endParaRPr lang="en-US"/>
          </a:p>
        </p:txBody>
      </p:sp>
    </p:spTree>
    <p:extLst>
      <p:ext uri="{BB962C8B-B14F-4D97-AF65-F5344CB8AC3E}">
        <p14:creationId xmlns:p14="http://schemas.microsoft.com/office/powerpoint/2010/main" val="948930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44</a:t>
            </a:fld>
            <a:endParaRPr lang="en-US"/>
          </a:p>
        </p:txBody>
      </p:sp>
    </p:spTree>
    <p:extLst>
      <p:ext uri="{BB962C8B-B14F-4D97-AF65-F5344CB8AC3E}">
        <p14:creationId xmlns:p14="http://schemas.microsoft.com/office/powerpoint/2010/main" val="31402769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45</a:t>
            </a:fld>
            <a:endParaRPr lang="en-US"/>
          </a:p>
        </p:txBody>
      </p:sp>
    </p:spTree>
    <p:extLst>
      <p:ext uri="{BB962C8B-B14F-4D97-AF65-F5344CB8AC3E}">
        <p14:creationId xmlns:p14="http://schemas.microsoft.com/office/powerpoint/2010/main" val="17685273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46</a:t>
            </a:fld>
            <a:endParaRPr lang="en-US"/>
          </a:p>
        </p:txBody>
      </p:sp>
    </p:spTree>
    <p:extLst>
      <p:ext uri="{BB962C8B-B14F-4D97-AF65-F5344CB8AC3E}">
        <p14:creationId xmlns:p14="http://schemas.microsoft.com/office/powerpoint/2010/main" val="18333041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47</a:t>
            </a:fld>
            <a:endParaRPr lang="en-US"/>
          </a:p>
        </p:txBody>
      </p:sp>
    </p:spTree>
    <p:extLst>
      <p:ext uri="{BB962C8B-B14F-4D97-AF65-F5344CB8AC3E}">
        <p14:creationId xmlns:p14="http://schemas.microsoft.com/office/powerpoint/2010/main" val="9396405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48</a:t>
            </a:fld>
            <a:endParaRPr lang="en-US"/>
          </a:p>
        </p:txBody>
      </p:sp>
    </p:spTree>
    <p:extLst>
      <p:ext uri="{BB962C8B-B14F-4D97-AF65-F5344CB8AC3E}">
        <p14:creationId xmlns:p14="http://schemas.microsoft.com/office/powerpoint/2010/main" val="1730752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49</a:t>
            </a:fld>
            <a:endParaRPr lang="en-US"/>
          </a:p>
        </p:txBody>
      </p:sp>
    </p:spTree>
    <p:extLst>
      <p:ext uri="{BB962C8B-B14F-4D97-AF65-F5344CB8AC3E}">
        <p14:creationId xmlns:p14="http://schemas.microsoft.com/office/powerpoint/2010/main" val="172951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5</a:t>
            </a:fld>
            <a:endParaRPr lang="en-US"/>
          </a:p>
        </p:txBody>
      </p:sp>
    </p:spTree>
    <p:extLst>
      <p:ext uri="{BB962C8B-B14F-4D97-AF65-F5344CB8AC3E}">
        <p14:creationId xmlns:p14="http://schemas.microsoft.com/office/powerpoint/2010/main" val="55799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50</a:t>
            </a:fld>
            <a:endParaRPr lang="en-US"/>
          </a:p>
        </p:txBody>
      </p:sp>
    </p:spTree>
    <p:extLst>
      <p:ext uri="{BB962C8B-B14F-4D97-AF65-F5344CB8AC3E}">
        <p14:creationId xmlns:p14="http://schemas.microsoft.com/office/powerpoint/2010/main" val="6345235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51</a:t>
            </a:fld>
            <a:endParaRPr lang="en-US"/>
          </a:p>
        </p:txBody>
      </p:sp>
    </p:spTree>
    <p:extLst>
      <p:ext uri="{BB962C8B-B14F-4D97-AF65-F5344CB8AC3E}">
        <p14:creationId xmlns:p14="http://schemas.microsoft.com/office/powerpoint/2010/main" val="16827425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5976026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6020280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943721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55</a:t>
            </a:fld>
            <a:endParaRPr lang="en-US"/>
          </a:p>
        </p:txBody>
      </p:sp>
    </p:spTree>
    <p:extLst>
      <p:ext uri="{BB962C8B-B14F-4D97-AF65-F5344CB8AC3E}">
        <p14:creationId xmlns:p14="http://schemas.microsoft.com/office/powerpoint/2010/main" val="11557031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56</a:t>
            </a:fld>
            <a:endParaRPr lang="en-US"/>
          </a:p>
        </p:txBody>
      </p:sp>
    </p:spTree>
    <p:extLst>
      <p:ext uri="{BB962C8B-B14F-4D97-AF65-F5344CB8AC3E}">
        <p14:creationId xmlns:p14="http://schemas.microsoft.com/office/powerpoint/2010/main" val="8145386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894294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a:pPr/>
              <a:t>58</a:t>
            </a:fld>
            <a:endParaRPr lang="en-US"/>
          </a:p>
        </p:txBody>
      </p:sp>
    </p:spTree>
    <p:extLst>
      <p:ext uri="{BB962C8B-B14F-4D97-AF65-F5344CB8AC3E}">
        <p14:creationId xmlns:p14="http://schemas.microsoft.com/office/powerpoint/2010/main" val="20715885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168099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Tree>
    <p:extLst>
      <p:ext uri="{BB962C8B-B14F-4D97-AF65-F5344CB8AC3E}">
        <p14:creationId xmlns:p14="http://schemas.microsoft.com/office/powerpoint/2010/main" val="5579950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60</a:t>
            </a:fld>
            <a:endParaRPr lang="en-US"/>
          </a:p>
        </p:txBody>
      </p:sp>
    </p:spTree>
    <p:extLst>
      <p:ext uri="{BB962C8B-B14F-4D97-AF65-F5344CB8AC3E}">
        <p14:creationId xmlns:p14="http://schemas.microsoft.com/office/powerpoint/2010/main" val="134939067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61</a:t>
            </a:fld>
            <a:endParaRPr lang="en-US"/>
          </a:p>
        </p:txBody>
      </p:sp>
    </p:spTree>
    <p:extLst>
      <p:ext uri="{BB962C8B-B14F-4D97-AF65-F5344CB8AC3E}">
        <p14:creationId xmlns:p14="http://schemas.microsoft.com/office/powerpoint/2010/main" val="12862918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13880736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63</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t>64</a:t>
            </a:fld>
            <a:endParaRPr lang="en-US"/>
          </a:p>
        </p:txBody>
      </p:sp>
    </p:spTree>
    <p:extLst>
      <p:ext uri="{BB962C8B-B14F-4D97-AF65-F5344CB8AC3E}">
        <p14:creationId xmlns:p14="http://schemas.microsoft.com/office/powerpoint/2010/main" val="155162895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65</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66</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67</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68</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69</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Tree>
    <p:extLst>
      <p:ext uri="{BB962C8B-B14F-4D97-AF65-F5344CB8AC3E}">
        <p14:creationId xmlns:p14="http://schemas.microsoft.com/office/powerpoint/2010/main" val="70690303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dirty="0">
                <a:latin typeface="Times" charset="0"/>
              </a:rPr>
              <a:t/>
            </a:r>
            <a:br>
              <a:rPr lang="en-US" dirty="0">
                <a:latin typeface="Times" charset="0"/>
              </a:rPr>
            </a:br>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70</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71</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72</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73</a:t>
            </a:fld>
            <a:endParaRPr lang="en-US"/>
          </a:p>
        </p:txBody>
      </p:sp>
    </p:spTree>
    <p:extLst>
      <p:ext uri="{BB962C8B-B14F-4D97-AF65-F5344CB8AC3E}">
        <p14:creationId xmlns:p14="http://schemas.microsoft.com/office/powerpoint/2010/main" val="2865874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74</a:t>
            </a:fld>
            <a:endParaRPr lang="en-US"/>
          </a:p>
        </p:txBody>
      </p:sp>
    </p:spTree>
    <p:extLst>
      <p:ext uri="{BB962C8B-B14F-4D97-AF65-F5344CB8AC3E}">
        <p14:creationId xmlns:p14="http://schemas.microsoft.com/office/powerpoint/2010/main" val="2590682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NOTE: re: 3rd bullet - the point here is what makes a license (under US law) a license is conditions are placed on the exercise of acts enumerated by copyright.  e.g., "I grant you a license to copy and distribute the software, provided that you reproduce this license and buy me a beer." </a:t>
            </a:r>
          </a:p>
          <a:p>
            <a:r>
              <a:rPr lang="en-US" dirty="0">
                <a:latin typeface="Calibri"/>
              </a:rPr>
              <a:t>other terms are contractual</a:t>
            </a:r>
          </a:p>
          <a:p>
            <a:r>
              <a:rPr lang="en-US" i="1" dirty="0">
                <a:latin typeface="Calibri"/>
              </a:rPr>
              <a:t>pared down the examples based on </a:t>
            </a:r>
            <a:r>
              <a:rPr lang="en-US" i="1" dirty="0" err="1">
                <a:latin typeface="Calibri"/>
              </a:rPr>
              <a:t>Jilayne's</a:t>
            </a:r>
            <a:r>
              <a:rPr lang="en-US" i="1" dirty="0">
                <a:latin typeface="Calibri"/>
              </a:rPr>
              <a:t> feedback</a:t>
            </a:r>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8</a:t>
            </a:fld>
            <a:endParaRPr lang="en-US"/>
          </a:p>
        </p:txBody>
      </p:sp>
    </p:spTree>
    <p:extLst>
      <p:ext uri="{BB962C8B-B14F-4D97-AF65-F5344CB8AC3E}">
        <p14:creationId xmlns:p14="http://schemas.microsoft.com/office/powerpoint/2010/main" val="23542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37777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076C31-8634-7742-B9F3-4A30D174EADA}" type="datetime1">
              <a:rPr lang="en-US" smtClean="0"/>
              <a:t>10/22/2016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2565C-85F8-BE4C-8FBD-DEA46511F8CF}" type="datetime1">
              <a:rPr lang="en-US" smtClean="0"/>
              <a:t>10/22/2016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9C6C2-D85A-CD41-9583-5A15DF7B86B9}" type="datetime1">
              <a:rPr lang="en-US" smtClean="0"/>
              <a:t>10/22/2016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91BCC7-20B5-1040-AACE-F0CF5FAF6DED}" type="datetime1">
              <a:rPr lang="en-US" smtClean="0"/>
              <a:t>10/22/2016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3B4FC-43D0-6A4E-96AA-F1A5DEBE2623}" type="datetime1">
              <a:rPr lang="en-US" smtClean="0"/>
              <a:t>10/22/2016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A0ED2-80A1-1042-9EC4-412B7A301E72}" type="datetime1">
              <a:rPr lang="en-US" smtClean="0"/>
              <a:t>10/22/2016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2FD58F-D1E2-5244-A14B-9341F8727E68}" type="datetime1">
              <a:rPr lang="en-US" smtClean="0"/>
              <a:t>10/22/2016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54627E-5AE7-2640-924C-9EB1A47EBBCD}" type="datetime1">
              <a:rPr lang="en-US" smtClean="0"/>
              <a:t>10/22/2016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C0C1B-665D-DB42-ADB0-A272577F2C15}" type="datetime1">
              <a:rPr lang="en-US" smtClean="0"/>
              <a:t>10/22/2016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66A79-0BA9-B54F-BC57-DBE5152D0769}" type="datetime1">
              <a:rPr lang="en-US" smtClean="0"/>
              <a:t>10/22/2016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78C5FE-DE35-BC4C-B305-E9A12F45650B}" type="datetime1">
              <a:rPr lang="en-US" smtClean="0"/>
              <a:t>10/22/2016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EC219199-6F54-D749-87E8-5C3433F2666E}" type="datetime1">
              <a:rPr lang="en-US" smtClean="0"/>
              <a:t>10/22/2016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opensource.org/licens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p:txBody>
          <a:bodyPr vert="horz" lIns="91440" tIns="45720" rIns="91440" bIns="45720" rtlCol="0" anchor="t">
            <a:normAutofit fontScale="92500" lnSpcReduction="20000"/>
          </a:bodyPr>
          <a:lstStyle/>
          <a:p>
            <a:r>
              <a:rPr lang="en-US" dirty="0">
                <a:solidFill>
                  <a:srgbClr val="000000"/>
                </a:solidFill>
                <a:latin typeface="Calibri" charset="0"/>
              </a:rPr>
              <a:t>Core FOSS Compliance Version </a:t>
            </a:r>
            <a:r>
              <a:rPr lang="en-US" dirty="0" smtClean="0">
                <a:solidFill>
                  <a:srgbClr val="000000"/>
                </a:solidFill>
                <a:latin typeface="Calibri" charset="0"/>
              </a:rPr>
              <a:t>1</a:t>
            </a:r>
          </a:p>
          <a:p>
            <a:r>
              <a:rPr lang="en-US" dirty="0" smtClean="0">
                <a:solidFill>
                  <a:srgbClr val="000000"/>
                </a:solidFill>
                <a:latin typeface="Calibri" charset="0"/>
              </a:rPr>
              <a:t>Designed </a:t>
            </a:r>
            <a:r>
              <a:rPr lang="en-US" dirty="0">
                <a:solidFill>
                  <a:srgbClr val="000000"/>
                </a:solidFill>
                <a:latin typeface="Calibri" charset="0"/>
              </a:rPr>
              <a:t>for Version 1 of the OpenChain Specification</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endParaRPr lang="en-US" dirty="0">
              <a:solidFill>
                <a:schemeClr val="tx1"/>
              </a:solidFill>
              <a:latin typeface="Calibri"/>
            </a:endParaRPr>
          </a:p>
        </p:txBody>
      </p:sp>
      <p:sp>
        <p:nvSpPr>
          <p:cNvPr id="4" name="TextBox 3"/>
          <p:cNvSpPr txBox="1"/>
          <p:nvPr/>
        </p:nvSpPr>
        <p:spPr>
          <a:xfrm>
            <a:off x="143774" y="6415897"/>
            <a:ext cx="2743200" cy="369332"/>
          </a:xfrm>
          <a:prstGeom prst="rect">
            <a:avLst/>
          </a:prstGeom>
        </p:spPr>
        <p:txBody>
          <a:bodyPr rtlCol="0">
            <a:spAutoFit/>
          </a:bodyPr>
          <a:lstStyle/>
          <a:p>
            <a:pPr algn="ctr"/>
            <a:r>
              <a:rPr lang="en-US" dirty="0">
                <a:solidFill>
                  <a:srgbClr val="7F7F7F"/>
                </a:solidFill>
              </a:rPr>
              <a:t>This is not legal advice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94421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74453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 and Open Source Software (FOSS) licenses generally make source code available under terms that allow for modification and redistribution</a:t>
            </a:r>
          </a:p>
          <a:p>
            <a:r>
              <a:rPr lang="en-US" dirty="0">
                <a:latin typeface="Calibri" charset="0"/>
                <a:ea typeface="MS PGothic" charset="0"/>
              </a:rPr>
              <a:t>FOSS licenses may have conditions related to providing attributions, copyright statement preservation, or a written offer to make the source code available</a:t>
            </a:r>
          </a:p>
          <a:p>
            <a:r>
              <a:rPr lang="en-US" dirty="0">
                <a:latin typeface="Calibri" charset="0"/>
                <a:ea typeface="MS PGothic" charset="0"/>
              </a:rPr>
              <a:t>One popular set of FOSS licenses are those approved by the Open Source Initiative (OSI) based on their Open Source Definition (OSD). A complete list of OSI-approved FOSS licenses is available at </a:t>
            </a:r>
            <a:r>
              <a:rPr lang="en-US" dirty="0">
                <a:latin typeface="Calibri" charset="0"/>
                <a:ea typeface="MS PGothic" charset="0"/>
                <a:hlinkClick r:id="rId3"/>
              </a:rPr>
              <a:t>http://www.opensource.org/licenses/</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217779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10644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Some licenses require the distribution of derivative works (or software in the same file, same program or other boundary) under the same terms as the original work</a:t>
            </a:r>
          </a:p>
          <a:p>
            <a:pPr lvl="1"/>
            <a:r>
              <a:rPr lang="en-US" dirty="0">
                <a:latin typeface="Calibri" charset="0"/>
                <a:ea typeface="MS PGothic" charset="0"/>
              </a:rPr>
              <a:t>This is referred to as a "copyleft", "reciprocal", or "hereditary" effect</a:t>
            </a:r>
          </a:p>
          <a:p>
            <a:r>
              <a:rPr lang="en-US" dirty="0">
                <a:latin typeface="Calibri" charset="0"/>
                <a:ea typeface="MS PGothic" charset="0"/>
              </a:rPr>
              <a:t>Example of license reciprocity from the GPL-2.0:</a:t>
            </a:r>
          </a:p>
          <a:p>
            <a:pPr>
              <a:buNone/>
            </a:pPr>
            <a:r>
              <a:rPr lang="en-US" altLang="ja-JP" i="1" dirty="0">
                <a:solidFill>
                  <a:srgbClr val="009900"/>
                </a:solidFill>
                <a:latin typeface="Calibri" charset="0"/>
                <a:ea typeface="MS PGothic" charset="0"/>
              </a:rPr>
              <a:t>"You must cause any work that you distribute or publish, that in whole or in part contains or is derived from the Program or any part thereof, to be licensed...under the terms of this License."</a:t>
            </a:r>
            <a:endParaRPr lang="en-US" altLang="ja-JP" i="1" dirty="0">
              <a:latin typeface="Calibri" charset="0"/>
              <a:ea typeface="MS PGothic" charset="0"/>
            </a:endParaRPr>
          </a:p>
          <a:p>
            <a:r>
              <a:rPr lang="en-US" dirty="0">
                <a:latin typeface="Calibri" charset="0"/>
                <a:ea typeface="MS PGothic" charset="0"/>
              </a:rPr>
              <a:t>Examples: all versions of GPL, LGPL, AGPL, MPL, CDDL </a:t>
            </a:r>
            <a:endParaRPr lang="en-US" altLang="ja-JP" i="1" dirty="0">
              <a:latin typeface="Calibri" charset="0"/>
              <a:ea typeface="MS PGothic" charset="0"/>
            </a:endParaRP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380786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license" to describe a commercial non-FOSS license</a:t>
            </a:r>
            <a:endParaRPr lang="en-US" dirty="0">
              <a:latin typeface="Calibri" charset="0"/>
              <a:ea typeface="MS PGothic" charset="0"/>
            </a:endParaRPr>
          </a:p>
        </p:txBody>
      </p:sp>
    </p:spTree>
    <p:extLst>
      <p:ext uri="{BB962C8B-B14F-4D97-AF65-F5344CB8AC3E}">
        <p14:creationId xmlns:p14="http://schemas.microsoft.com/office/powerpoint/2010/main" val="118441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85763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charset="0"/>
                <a:ea typeface="MS PGothic" charset="0"/>
              </a:rPr>
              <a:t>The enforceability of these public domain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87416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fontScale="92500" lnSpcReduction="10000"/>
          </a:bodyPr>
          <a:lstStyle/>
          <a:p>
            <a:r>
              <a:rPr lang="en-US" sz="2000" dirty="0">
                <a:solidFill>
                  <a:srgbClr val="292934"/>
                </a:solidFill>
                <a:latin typeface="Calibri" charset="0"/>
                <a:ea typeface="MS PGothic" charset="0"/>
              </a:rPr>
              <a:t>License compatibility is the process of ensuring that license terms do not conflict. 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 for example,GPLv2 extends its obligations to "derivative works" and if a second software module is combined with a GPLv2 licensed module that is not a derivative work of the GPLv2 licensed module, the second software module is not subject to GPLv2.  The definition of "derivative work" is subject to different views in the FOSS community} </a:t>
            </a:r>
          </a:p>
          <a:p>
            <a:r>
              <a:rPr lang="en-US" sz="2000" dirty="0">
                <a:latin typeface="Calibri" charset="0"/>
                <a:ea typeface="MS PGothic" charset="0"/>
              </a:rPr>
              <a:t>The Free Software Foundation provides the following example to illustrate a case of license compatibility:</a:t>
            </a:r>
            <a:endParaRPr lang="en-US" sz="2000" i="1" dirty="0">
              <a:latin typeface="Calibri" charset="0"/>
              <a:ea typeface="MS PGothic" charset="0"/>
            </a:endParaRPr>
          </a:p>
          <a:p>
            <a:pPr lvl="1">
              <a:buNone/>
            </a:pPr>
            <a:r>
              <a:rPr lang="en-US" i="1" dirty="0">
                <a:latin typeface="Calibri" charset="0"/>
                <a:ea typeface="MS PGothic" charset="0"/>
              </a:rPr>
              <a:t>	</a:t>
            </a:r>
            <a:r>
              <a:rPr lang="en-US" b="1" i="1" dirty="0">
                <a:solidFill>
                  <a:srgbClr val="009900"/>
                </a:solidFill>
                <a:latin typeface="Calibri" charset="0"/>
                <a:ea typeface="MS PGothic" charset="0"/>
              </a:rPr>
              <a:t>A license p is </a:t>
            </a:r>
            <a:r>
              <a:rPr lang="en-US" b="1" dirty="0">
                <a:solidFill>
                  <a:srgbClr val="009900"/>
                </a:solidFill>
                <a:latin typeface="Calibri" charset="0"/>
                <a:ea typeface="MS PGothic" charset="0"/>
              </a:rPr>
              <a:t>compatible with</a:t>
            </a:r>
            <a:r>
              <a:rPr lang="en-US" b="1" i="1" dirty="0">
                <a:solidFill>
                  <a:srgbClr val="009900"/>
                </a:solidFill>
                <a:latin typeface="Calibri" charset="0"/>
                <a:ea typeface="MS PGothic" charset="0"/>
              </a:rPr>
              <a:t> a license q (or is </a:t>
            </a:r>
            <a:r>
              <a:rPr lang="en-US" b="1" dirty="0">
                <a:solidFill>
                  <a:srgbClr val="009900"/>
                </a:solidFill>
                <a:latin typeface="Calibri" charset="0"/>
                <a:ea typeface="MS PGothic" charset="0"/>
              </a:rPr>
              <a:t>q-compatible</a:t>
            </a:r>
            <a:r>
              <a:rPr lang="en-US" b="1" i="1" dirty="0">
                <a:solidFill>
                  <a:srgbClr val="009900"/>
                </a:solidFill>
                <a:latin typeface="Calibri" charset="0"/>
                <a:ea typeface="MS PGothic" charset="0"/>
              </a:rPr>
              <a:t>) if</a:t>
            </a:r>
            <a:endParaRPr lang="en-US" b="1" i="1" dirty="0">
              <a:latin typeface="Calibri" charset="0"/>
              <a:ea typeface="MS PGothic" charset="0"/>
            </a:endParaRPr>
          </a:p>
          <a:p>
            <a:pPr lvl="1">
              <a:buNone/>
            </a:pPr>
            <a:r>
              <a:rPr lang="en-US" b="1" i="1" dirty="0">
                <a:solidFill>
                  <a:srgbClr val="009900"/>
                </a:solidFill>
                <a:latin typeface="Calibri" charset="0"/>
                <a:ea typeface="MS PGothic" charset="0"/>
              </a:rPr>
              <a:t>	A work licensed under p can be distributed under the terms of q.</a:t>
            </a:r>
            <a:endParaRPr lang="en-US" b="1" i="1" dirty="0">
              <a:latin typeface="Calibri" charset="0"/>
              <a:ea typeface="MS PGothic" charset="0"/>
            </a:endParaRPr>
          </a:p>
          <a:p>
            <a:r>
              <a:rPr lang="en-US" sz="2000" dirty="0">
                <a:latin typeface="Calibri" charset="0"/>
                <a:ea typeface="MS PGothic" charset="0"/>
              </a:rPr>
              <a:t>Example: GPL compatibility</a:t>
            </a:r>
          </a:p>
          <a:p>
            <a:pPr lvl="1"/>
            <a:r>
              <a:rPr lang="en-US" sz="1700" dirty="0">
                <a:latin typeface="Calibri" charset="0"/>
                <a:ea typeface="MS PGothic" charset="0"/>
              </a:rPr>
              <a:t>Many of the FOSS licenses, such as the MIT license and the LGPL, are GPL-compatible, meaning that their source code can be combined with source code that is licensed under the GPL without conflict; the new program resulting from the combination would have to be licensed under the GPL.</a:t>
            </a:r>
          </a:p>
          <a:p>
            <a:pPr lvl="1"/>
            <a:r>
              <a:rPr lang="en-US" sz="1700" dirty="0">
                <a:latin typeface="Calibri" charset="0"/>
                <a:ea typeface="MS PGothic" charset="0"/>
              </a:rPr>
              <a:t>Other FOSS and proprietary software licenses are not GPL-compatible since they have conflicting terms and conditions, but  such inconsistency is only important if these programs are combined in a way which creates a derivative work with the GPLv2 software.</a:t>
            </a:r>
          </a:p>
          <a:p>
            <a:pPr lvl="1"/>
            <a:r>
              <a:rPr lang="en-US" sz="1700" dirty="0">
                <a:solidFill>
                  <a:srgbClr val="292934"/>
                </a:solidFill>
                <a:latin typeface="Calibri" charset="0"/>
                <a:ea typeface="MS PGothic" charset="0"/>
              </a:rPr>
              <a:t>Reference:</a:t>
            </a:r>
            <a:r>
              <a:rPr lang="en-US" sz="1700" dirty="0">
                <a:latin typeface="Calibri" charset="0"/>
                <a:ea typeface="MS PGothic" charset="0"/>
              </a:rPr>
              <a:t> http://www.fsf.org/licensing/licenses/</a:t>
            </a:r>
          </a:p>
        </p:txBody>
      </p:sp>
    </p:spTree>
    <p:extLst>
      <p:ext uri="{BB962C8B-B14F-4D97-AF65-F5344CB8AC3E}">
        <p14:creationId xmlns:p14="http://schemas.microsoft.com/office/powerpoint/2010/main" val="126029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254072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249583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a:t>
            </a:r>
            <a:r>
              <a:rPr lang="en-US" dirty="0" smtClean="0"/>
              <a:t>Pitfalls</a:t>
            </a:r>
            <a:endParaRPr lang="x-none" dirty="0"/>
          </a:p>
        </p:txBody>
      </p:sp>
    </p:spTree>
    <p:extLst>
      <p:ext uri="{BB962C8B-B14F-4D97-AF65-F5344CB8AC3E}">
        <p14:creationId xmlns:p14="http://schemas.microsoft.com/office/powerpoint/2010/main" val="316582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en-US" dirty="0">
                <a:latin typeface="Calibri" charset="0"/>
                <a:ea typeface="ＭＳ Ｐゴシック" charset="0"/>
              </a:rPr>
              <a:t>What is a FOSS license?</a:t>
            </a:r>
          </a:p>
          <a:p>
            <a:r>
              <a:rPr lang="en-US" dirty="0">
                <a:latin typeface="Calibri" charset="0"/>
                <a:ea typeface="ＭＳ Ｐゴシック" charset="0"/>
              </a:rPr>
              <a:t>What are typical obligations of a permissive FOSS license?</a:t>
            </a:r>
          </a:p>
          <a:p>
            <a:r>
              <a:rPr lang="en-US" dirty="0">
                <a:latin typeface="Calibri" charset="0"/>
                <a:ea typeface="ＭＳ Ｐゴシック" charset="0"/>
              </a:rPr>
              <a:t>Name some permissive FOSS licenses.</a:t>
            </a:r>
          </a:p>
          <a:p>
            <a:r>
              <a:rPr lang="en-US" dirty="0">
                <a:latin typeface="Calibri" charset="0"/>
                <a:ea typeface="ＭＳ Ｐゴシック" charset="0"/>
              </a:rPr>
              <a:t>What does license reciprocity mean?</a:t>
            </a:r>
          </a:p>
          <a:p>
            <a:r>
              <a:rPr lang="en-US" dirty="0">
                <a:latin typeface="Calibri" charset="0"/>
                <a:ea typeface="ＭＳ Ｐゴシック" charset="0"/>
              </a:rPr>
              <a:t>Name some copyleft-style licenses.</a:t>
            </a:r>
          </a:p>
          <a:p>
            <a:r>
              <a:rPr lang="en-US">
                <a:latin typeface="Calibri" charset="0"/>
                <a:ea typeface="ＭＳ Ｐゴシック" charset="0"/>
              </a:rPr>
              <a:t>Are Freeware and Shareware software considered FOSS?</a:t>
            </a:r>
            <a:endParaRPr lang="en-US" dirty="0">
              <a:latin typeface="Calibri" charset="0"/>
              <a:ea typeface="ＭＳ Ｐゴシック" charset="0"/>
            </a:endParaRPr>
          </a:p>
          <a:p>
            <a:r>
              <a:rPr lang="en-US" dirty="0">
                <a:latin typeface="Calibri" charset="0"/>
                <a:ea typeface="ＭＳ Ｐゴシック" charset="0"/>
              </a:rPr>
              <a:t>What is a multi-license?</a:t>
            </a:r>
          </a:p>
        </p:txBody>
      </p:sp>
    </p:spTree>
    <p:extLst>
      <p:ext uri="{BB962C8B-B14F-4D97-AF65-F5344CB8AC3E}">
        <p14:creationId xmlns:p14="http://schemas.microsoft.com/office/powerpoint/2010/main" val="2802454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28885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13504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360234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162442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dirty="0" err="1"/>
              <a:t>Javascript</a:t>
            </a:r>
            <a:r>
              <a:rPr lang="en-US" dirty="0"/>
              <a:t>, 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412249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15719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who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402473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a:latin typeface="Calibri" charset="0"/>
                <a:ea typeface="ＭＳ Ｐゴシック" charset="0"/>
              </a:rPr>
              <a:t>Oversight for FOSS Compliance Program, creation of policy, and compliance decisions</a:t>
            </a:r>
            <a:endParaRPr lang="en-US" dirty="0">
              <a:latin typeface="Calibri" charset="0"/>
              <a:ea typeface="ＭＳ Ｐゴシック" charset="0"/>
            </a:endParaRP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682986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18722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47705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285748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441960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3"/>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254620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244662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1659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112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41344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604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7100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36822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591199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information is helpful in understanding how software is licensed?</a:t>
            </a:r>
          </a:p>
          <a:p>
            <a:r>
              <a:rPr lang="en-US" dirty="0">
                <a:latin typeface="Calibri" charset="0"/>
                <a:ea typeface="ＭＳ Ｐゴシック" charset="0"/>
              </a:rPr>
              <a:t>What information helps identify who is licensing the software?</a:t>
            </a:r>
          </a:p>
          <a:p>
            <a:r>
              <a:rPr lang="en-US" dirty="0">
                <a:latin typeface="Calibri" charset="0"/>
                <a:ea typeface="ＭＳ Ｐゴシック" charset="0"/>
              </a:rPr>
              <a:t>What is incorporation?</a:t>
            </a:r>
          </a:p>
          <a:p>
            <a:r>
              <a:rPr lang="en-US" dirty="0">
                <a:latin typeface="Calibri" charset="0"/>
                <a:ea typeface="ＭＳ Ｐゴシック" charset="0"/>
              </a:rPr>
              <a:t>What is modification?</a:t>
            </a:r>
          </a:p>
          <a:p>
            <a:r>
              <a:rPr lang="en-US" dirty="0">
                <a:latin typeface="Calibri" charset="0"/>
                <a:ea typeface="ＭＳ Ｐゴシック" charset="0"/>
              </a:rPr>
              <a:t>What is linking?</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354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6" end="6"/>
                                            </p:txEl>
                                          </p:spTgt>
                                        </p:tgtEl>
                                        <p:attrNameLst>
                                          <p:attrName>style.visibility</p:attrName>
                                        </p:attrNameLst>
                                      </p:cBhvr>
                                      <p:to>
                                        <p:strVal val="visible"/>
                                      </p:to>
                                    </p:set>
                                    <p:animEffect transition="in" filter="fade">
                                      <p:cBhvr>
                                        <p:cTn id="37" dur="75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1392639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25667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2925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422598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354012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710765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182286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endParaRPr lang="en-US" dirty="0">
              <a:latin typeface="Calibri" charset="0"/>
              <a:ea typeface="ＭＳ Ｐゴシック" charset="0"/>
            </a:endParaRPr>
          </a:p>
          <a:p>
            <a:pPr>
              <a:buFont typeface="Arial" charset="0"/>
              <a:buChar char="•"/>
            </a:pPr>
            <a:r>
              <a:rPr lang="en-US" dirty="0">
                <a:latin typeface="Calibri" charset="0"/>
                <a:ea typeface="ＭＳ Ｐゴシック" charset="0"/>
              </a:rPr>
              <a:t>What is the first action you should take if you want to use FOSS components?</a:t>
            </a:r>
          </a:p>
          <a:p>
            <a:pPr>
              <a:buFont typeface="Arial" charset="0"/>
              <a:buChar char="•"/>
            </a:pPr>
            <a:r>
              <a:rPr lang="en-US" dirty="0">
                <a:latin typeface="Calibri" charset="0"/>
                <a:ea typeface="ＭＳ Ｐゴシック" charset="0"/>
              </a:rPr>
              <a:t>What kinds of information might you collect for a FOSS review?</a:t>
            </a:r>
          </a:p>
          <a:p>
            <a:r>
              <a:rPr lang="x-none" dirty="0">
                <a:latin typeface="Calibri" charset="0"/>
                <a:ea typeface="ＭＳ Ｐゴシック" charset="0"/>
              </a:rPr>
              <a:t>What additional information is important when reviewing a </a:t>
            </a:r>
            <a:r>
              <a:rPr lang="en-US" dirty="0">
                <a:latin typeface="Calibri" charset="0"/>
                <a:ea typeface="ＭＳ Ｐゴシック" charset="0"/>
              </a:rPr>
              <a:t>FOSS</a:t>
            </a:r>
            <a:r>
              <a:rPr lang="x-none" dirty="0">
                <a:latin typeface="Calibri" charset="0"/>
                <a:ea typeface="ＭＳ Ｐゴシック" charset="0"/>
              </a:rPr>
              <a:t> component from an outside vendor?</a:t>
            </a:r>
          </a:p>
          <a:p>
            <a:r>
              <a:rPr lang="x-none" dirty="0">
                <a:latin typeface="Calibri" charset="0"/>
                <a:ea typeface="ＭＳ Ｐゴシック" charset="0"/>
              </a:rPr>
              <a:t>What steps can be taken to assess the quality of this information?</a:t>
            </a:r>
          </a:p>
          <a:p>
            <a:pPr>
              <a:buFont typeface="Arial" charset="0"/>
              <a:buChar char="•"/>
            </a:pPr>
            <a:r>
              <a:rPr lang="en-US" dirty="0">
                <a:latin typeface="Calibri" charset="0"/>
                <a:ea typeface="ＭＳ Ｐゴシック" charset="0"/>
              </a:rPr>
              <a:t>What should you do if you have a question about using FOSS?</a:t>
            </a: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368644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146278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2319605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and confirmation that all FOSS license obligations have been or will be met</a:t>
            </a:r>
          </a:p>
          <a:p>
            <a:pPr>
              <a:buFont typeface="Arial"/>
              <a:buChar char="•"/>
            </a:pPr>
            <a:r>
              <a:rPr lang="en-US" dirty="0">
                <a:latin typeface="Calibri" charset="0"/>
                <a:ea typeface="MS PGothic" charset="0"/>
              </a:rPr>
              <a:t>This chapter provides an example of such a process, and may serve as a resource for forming or improving your internal processes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395319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xmlns=""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1910730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631818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898897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376654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2849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2080759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3134635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3274136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664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688934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241316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817455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2136194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a:bodyPr>
          <a:lstStyle/>
          <a:p>
            <a:r>
              <a:rPr lang="en-US" dirty="0">
                <a:latin typeface="Calibri" charset="0"/>
                <a:ea typeface="ＭＳ Ｐゴシック" charset="0"/>
              </a:rPr>
              <a:t>What is involved in compliance due diligence (describe the steps at a high level)?</a:t>
            </a:r>
          </a:p>
          <a:p>
            <a:r>
              <a:rPr lang="en-US" dirty="0">
                <a:latin typeface="Calibri" charset="0"/>
                <a:ea typeface="ＭＳ Ｐゴシック" charset="0"/>
              </a:rPr>
              <a:t>What types of issues may need to be resolved as part of compliance management?</a:t>
            </a:r>
          </a:p>
          <a:p>
            <a:r>
              <a:rPr lang="en-US" dirty="0">
                <a:latin typeface="Calibri" charset="0"/>
                <a:ea typeface="ＭＳ Ｐゴシック" charset="0"/>
              </a:rPr>
              <a:t>Who should be involved in reviewing audit results?</a:t>
            </a:r>
          </a:p>
          <a:p>
            <a:r>
              <a:rPr lang="en-US" dirty="0">
                <a:latin typeface="Calibri" charset="0"/>
                <a:ea typeface="ＭＳ Ｐゴシック" charset="0"/>
              </a:rPr>
              <a:t>What does an architecture review look for?</a:t>
            </a:r>
          </a:p>
          <a:p>
            <a:r>
              <a:rPr lang="en-US" dirty="0">
                <a:latin typeface="Calibri" charset="0"/>
                <a:ea typeface="ＭＳ Ｐゴシック" charset="0"/>
              </a:rPr>
              <a:t>What should be included in the FOSS Notices?</a:t>
            </a:r>
          </a:p>
          <a:p>
            <a:r>
              <a:rPr lang="en-US" dirty="0">
                <a:latin typeface="Calibri" charset="0"/>
                <a:ea typeface="ＭＳ Ｐゴシック" charset="0"/>
              </a:rPr>
              <a:t>What needs to be distributed for code used under a copyleft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40815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7073567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39823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ext uri="{D42A27DB-BD31-4B8C-83A1-F6EECF244321}">
                <p14:modId xmlns:p14="http://schemas.microsoft.com/office/powerpoint/2010/main" val="1111557294"/>
              </p:ext>
            </p:extLst>
          </p:nvPr>
        </p:nvGraphicFramePr>
        <p:xfrm>
          <a:off x="667318" y="1590440"/>
          <a:ext cx="10720135" cy="4651442"/>
        </p:xfrm>
        <a:graphic>
          <a:graphicData uri="http://schemas.openxmlformats.org/drawingml/2006/table">
            <a:tbl>
              <a:tblPr/>
              <a:tblGrid>
                <a:gridCol w="3659896">
                  <a:extLst>
                    <a:ext uri="{9D8B030D-6E8A-4147-A177-3AD203B41FA5}">
                      <a16:colId xmlns="" xmlns:a16="http://schemas.microsoft.com/office/drawing/2014/main" val="20000"/>
                    </a:ext>
                  </a:extLst>
                </a:gridCol>
                <a:gridCol w="3529114">
                  <a:extLst>
                    <a:ext uri="{9D8B030D-6E8A-4147-A177-3AD203B41FA5}">
                      <a16:colId xmlns="" xmlns:a16="http://schemas.microsoft.com/office/drawing/2014/main" val="20001"/>
                    </a:ext>
                  </a:extLst>
                </a:gridCol>
                <a:gridCol w="3531125">
                  <a:extLst>
                    <a:ext uri="{9D8B030D-6E8A-4147-A177-3AD203B41FA5}">
                      <a16:colId xmlns="" xmlns:a16="http://schemas.microsoft.com/office/drawing/2014/main"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73659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ext uri="{D42A27DB-BD31-4B8C-83A1-F6EECF244321}">
                <p14:modId xmlns:p14="http://schemas.microsoft.com/office/powerpoint/2010/main" val="384068751"/>
              </p:ext>
            </p:extLst>
          </p:nvPr>
        </p:nvGraphicFramePr>
        <p:xfrm>
          <a:off x="753423" y="1479479"/>
          <a:ext cx="10667368" cy="4833031"/>
        </p:xfrm>
        <a:graphic>
          <a:graphicData uri="http://schemas.openxmlformats.org/drawingml/2006/table">
            <a:tbl>
              <a:tblPr/>
              <a:tblGrid>
                <a:gridCol w="3642324">
                  <a:extLst>
                    <a:ext uri="{9D8B030D-6E8A-4147-A177-3AD203B41FA5}">
                      <a16:colId xmlns="" xmlns:a16="http://schemas.microsoft.com/office/drawing/2014/main" val="20000"/>
                    </a:ext>
                  </a:extLst>
                </a:gridCol>
                <a:gridCol w="3512522">
                  <a:extLst>
                    <a:ext uri="{9D8B030D-6E8A-4147-A177-3AD203B41FA5}">
                      <a16:colId xmlns="" xmlns:a16="http://schemas.microsoft.com/office/drawing/2014/main" val="20001"/>
                    </a:ext>
                  </a:extLst>
                </a:gridCol>
                <a:gridCol w="3512522">
                  <a:extLst>
                    <a:ext uri="{9D8B030D-6E8A-4147-A177-3AD203B41FA5}">
                      <a16:colId xmlns="" xmlns:a16="http://schemas.microsoft.com/office/drawing/2014/main"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have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2898363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879028904"/>
              </p:ext>
            </p:extLst>
          </p:nvPr>
        </p:nvGraphicFramePr>
        <p:xfrm>
          <a:off x="904108" y="1551023"/>
          <a:ext cx="10318432" cy="4613333"/>
        </p:xfrm>
        <a:graphic>
          <a:graphicData uri="http://schemas.openxmlformats.org/drawingml/2006/table">
            <a:tbl>
              <a:tblPr/>
              <a:tblGrid>
                <a:gridCol w="3762879">
                  <a:extLst>
                    <a:ext uri="{9D8B030D-6E8A-4147-A177-3AD203B41FA5}">
                      <a16:colId xmlns="" xmlns:a16="http://schemas.microsoft.com/office/drawing/2014/main" val="20000"/>
                    </a:ext>
                  </a:extLst>
                </a:gridCol>
                <a:gridCol w="6555553">
                  <a:extLst>
                    <a:ext uri="{9D8B030D-6E8A-4147-A177-3AD203B41FA5}">
                      <a16:colId xmlns="" xmlns:a16="http://schemas.microsoft.com/office/drawing/2014/main"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publishing a checklist item in the product release cycle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Publish Accompanying 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7391727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ext uri="{D42A27DB-BD31-4B8C-83A1-F6EECF244321}">
                <p14:modId xmlns:p14="http://schemas.microsoft.com/office/powerpoint/2010/main" val="617027093"/>
              </p:ext>
            </p:extLst>
          </p:nvPr>
        </p:nvGraphicFramePr>
        <p:xfrm>
          <a:off x="783912" y="1516466"/>
          <a:ext cx="10517433" cy="4574750"/>
        </p:xfrm>
        <a:graphic>
          <a:graphicData uri="http://schemas.openxmlformats.org/drawingml/2006/table">
            <a:tbl>
              <a:tblPr/>
              <a:tblGrid>
                <a:gridCol w="3835450">
                  <a:extLst>
                    <a:ext uri="{9D8B030D-6E8A-4147-A177-3AD203B41FA5}">
                      <a16:colId xmlns="" xmlns:a16="http://schemas.microsoft.com/office/drawing/2014/main" val="20000"/>
                    </a:ext>
                  </a:extLst>
                </a:gridCol>
                <a:gridCol w="6681983">
                  <a:extLst>
                    <a:ext uri="{9D8B030D-6E8A-4147-A177-3AD203B41FA5}">
                      <a16:colId xmlns="" xmlns:a16="http://schemas.microsoft.com/office/drawing/2014/main"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code that has been changed or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include a description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 the changes.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7123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35179756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ext uri="{D42A27DB-BD31-4B8C-83A1-F6EECF244321}">
                <p14:modId xmlns:p14="http://schemas.microsoft.com/office/powerpoint/2010/main" val="481648814"/>
              </p:ext>
            </p:extLst>
          </p:nvPr>
        </p:nvGraphicFramePr>
        <p:xfrm>
          <a:off x="774949" y="1411743"/>
          <a:ext cx="10483345" cy="4920487"/>
        </p:xfrm>
        <a:graphic>
          <a:graphicData uri="http://schemas.openxmlformats.org/drawingml/2006/table">
            <a:tbl>
              <a:tblPr/>
              <a:tblGrid>
                <a:gridCol w="2690416">
                  <a:extLst>
                    <a:ext uri="{9D8B030D-6E8A-4147-A177-3AD203B41FA5}">
                      <a16:colId xmlns="" xmlns:a16="http://schemas.microsoft.com/office/drawing/2014/main" val="20000"/>
                    </a:ext>
                  </a:extLst>
                </a:gridCol>
                <a:gridCol w="3989238">
                  <a:extLst>
                    <a:ext uri="{9D8B030D-6E8A-4147-A177-3AD203B41FA5}">
                      <a16:colId xmlns="" xmlns:a16="http://schemas.microsoft.com/office/drawing/2014/main" val="20001"/>
                    </a:ext>
                  </a:extLst>
                </a:gridCol>
                <a:gridCol w="3803691">
                  <a:extLst>
                    <a:ext uri="{9D8B030D-6E8A-4147-A177-3AD203B41FA5}">
                      <a16:colId xmlns="" xmlns:a16="http://schemas.microsoft.com/office/drawing/2014/main"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646897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ext uri="{D42A27DB-BD31-4B8C-83A1-F6EECF244321}">
                <p14:modId xmlns:p14="http://schemas.microsoft.com/office/powerpoint/2010/main" val="1515339561"/>
              </p:ext>
            </p:extLst>
          </p:nvPr>
        </p:nvGraphicFramePr>
        <p:xfrm>
          <a:off x="624265" y="1542369"/>
          <a:ext cx="10935398" cy="4964029"/>
        </p:xfrm>
        <a:graphic>
          <a:graphicData uri="http://schemas.openxmlformats.org/drawingml/2006/table">
            <a:tbl>
              <a:tblPr/>
              <a:tblGrid>
                <a:gridCol w="2729039">
                  <a:extLst>
                    <a:ext uri="{9D8B030D-6E8A-4147-A177-3AD203B41FA5}">
                      <a16:colId xmlns="" xmlns:a16="http://schemas.microsoft.com/office/drawing/2014/main" val="20000"/>
                    </a:ext>
                  </a:extLst>
                </a:gridCol>
                <a:gridCol w="4690173">
                  <a:extLst>
                    <a:ext uri="{9D8B030D-6E8A-4147-A177-3AD203B41FA5}">
                      <a16:colId xmlns="" xmlns:a16="http://schemas.microsoft.com/office/drawing/2014/main" val="20001"/>
                    </a:ext>
                  </a:extLst>
                </a:gridCol>
                <a:gridCol w="3516186">
                  <a:extLst>
                    <a:ext uri="{9D8B030D-6E8A-4147-A177-3AD203B41FA5}">
                      <a16:colId xmlns="" xmlns:a16="http://schemas.microsoft.com/office/drawing/2014/main"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87509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23589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2516539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16912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20411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Does a patent give rights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1586778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0</TotalTime>
  <Words>5904</Words>
  <Application>Microsoft Office PowerPoint</Application>
  <PresentationFormat>Widescreen</PresentationFormat>
  <Paragraphs>923</Paragraphs>
  <Slides>74</Slides>
  <Notes>74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74</vt:i4>
      </vt:variant>
    </vt:vector>
  </HeadingPairs>
  <TitlesOfParts>
    <vt:vector size="85" baseType="lpstr">
      <vt:lpstr>맑은 고딕</vt:lpstr>
      <vt:lpstr>MS PGothic</vt:lpstr>
      <vt:lpstr>MS PGothic</vt:lpstr>
      <vt:lpstr>Arial</vt:lpstr>
      <vt:lpstr>Calibri</vt:lpstr>
      <vt:lpstr>DejaVu Sans</vt:lpstr>
      <vt:lpstr>돋움</vt:lpstr>
      <vt:lpstr>Lucida Sans Unicode</vt:lpstr>
      <vt:lpstr>Times</vt:lpstr>
      <vt:lpstr>Times New Roman</vt:lpstr>
      <vt:lpstr>Clarity</vt:lpstr>
      <vt:lpstr>Curriculum</vt:lpstr>
      <vt:lpstr>Contents</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What information do you need to gather?</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2016-10-22T23:45:42Z</dcterms:created>
  <dcterms:modified xsi:type="dcterms:W3CDTF">2016-10-22T23:52:23Z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-542876733</vt:i4>
  </property>
  <property fmtid="{D5CDD505-2E9C-101B-9397-08002B2CF9AE}" pid="3" name="_NewReviewCycle">
    <vt:lpwstr/>
  </property>
</Properties>
</file>