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74" r:id="rId4"/>
    <p:sldId id="275" r:id="rId5"/>
    <p:sldId id="271" r:id="rId6"/>
  </p:sldIdLst>
  <p:sldSz cx="12192000" cy="6858000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C2"/>
    <a:srgbClr val="00849D"/>
    <a:srgbClr val="E65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/>
    <p:restoredTop sz="94666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60DA93-0A0F-46E6-8FCC-0C673EEDA8E9}" type="datetimeFigureOut">
              <a:rPr lang="en-CA" altLang="en-US"/>
              <a:pPr/>
              <a:t>04/11/2016</a:t>
            </a:fld>
            <a:endParaRPr lang="en-CA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86A5FA-31C3-4EF3-86CD-03A960FB0EA8}" type="slidenum">
              <a:rPr lang="en-CA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706845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D679C0-DE6A-42CD-8226-05A6E8640A2B}" type="datetimeFigureOut">
              <a:rPr lang="en-US" altLang="en-US"/>
              <a:pPr/>
              <a:t>11/4/2016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7B5A4C-A599-4B40-9107-FA725509BB4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779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8" y="1031875"/>
            <a:ext cx="4110037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737350"/>
            <a:ext cx="4029075" cy="120650"/>
          </a:xfrm>
          <a:prstGeom prst="rect">
            <a:avLst/>
          </a:prstGeom>
          <a:solidFill>
            <a:srgbClr val="E65A2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4081463" y="6737350"/>
            <a:ext cx="4029075" cy="120650"/>
          </a:xfrm>
          <a:prstGeom prst="rect">
            <a:avLst/>
          </a:prstGeom>
          <a:solidFill>
            <a:srgbClr val="00849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8162925" y="6737350"/>
            <a:ext cx="4029075" cy="120650"/>
          </a:xfrm>
          <a:prstGeom prst="rect">
            <a:avLst/>
          </a:prstGeom>
          <a:solidFill>
            <a:srgbClr val="00B4C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419475"/>
            <a:ext cx="9144000" cy="1247774"/>
          </a:xfrm>
        </p:spPr>
        <p:txBody>
          <a:bodyPr anchor="b">
            <a:noAutofit/>
          </a:bodyPr>
          <a:lstStyle>
            <a:lvl1pPr algn="ctr">
              <a:defRPr sz="4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667250"/>
            <a:ext cx="9144000" cy="428626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0B4C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6156325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OpenChain Workgroup - The Linux Foundation</a:t>
            </a:r>
          </a:p>
        </p:txBody>
      </p:sp>
    </p:spTree>
    <p:extLst>
      <p:ext uri="{BB962C8B-B14F-4D97-AF65-F5344CB8AC3E}">
        <p14:creationId xmlns:p14="http://schemas.microsoft.com/office/powerpoint/2010/main" val="259413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00725"/>
            <a:ext cx="1425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737350"/>
            <a:ext cx="4029075" cy="120650"/>
          </a:xfrm>
          <a:prstGeom prst="rect">
            <a:avLst/>
          </a:prstGeom>
          <a:solidFill>
            <a:srgbClr val="E65A2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4081463" y="6737350"/>
            <a:ext cx="4029075" cy="120650"/>
          </a:xfrm>
          <a:prstGeom prst="rect">
            <a:avLst/>
          </a:prstGeom>
          <a:solidFill>
            <a:srgbClr val="00849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8162925" y="6737350"/>
            <a:ext cx="4029075" cy="120650"/>
          </a:xfrm>
          <a:prstGeom prst="rect">
            <a:avLst/>
          </a:prstGeom>
          <a:solidFill>
            <a:srgbClr val="00B4C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743950" y="6235700"/>
            <a:ext cx="1304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2016</a:t>
            </a:r>
            <a:endParaRPr lang="en-C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37288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OpenChain Workgroup - The Linux Foundation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48875" y="6235700"/>
            <a:ext cx="1304925" cy="365125"/>
          </a:xfrm>
        </p:spPr>
        <p:txBody>
          <a:bodyPr/>
          <a:lstStyle>
            <a:lvl1pPr>
              <a:defRPr/>
            </a:lvl1pPr>
          </a:lstStyle>
          <a:p>
            <a:fld id="{C9F4A655-3B4B-4B0A-957E-4D2F0ADC2ABB}" type="slidenum">
              <a:rPr lang="en-CA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1554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19675" y="1914525"/>
            <a:ext cx="7172325" cy="1808163"/>
          </a:xfrm>
          <a:prstGeom prst="rect">
            <a:avLst/>
          </a:prstGeom>
          <a:solidFill>
            <a:srgbClr val="00B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00725"/>
            <a:ext cx="1425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4525"/>
            <a:ext cx="407035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3024" y="1914525"/>
            <a:ext cx="7038976" cy="18079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743950" y="6235700"/>
            <a:ext cx="1304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2016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37288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OpenChain Workgroup - The Linux Foundation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48875" y="6235700"/>
            <a:ext cx="1304925" cy="365125"/>
          </a:xfrm>
        </p:spPr>
        <p:txBody>
          <a:bodyPr/>
          <a:lstStyle>
            <a:lvl1pPr>
              <a:defRPr/>
            </a:lvl1pPr>
          </a:lstStyle>
          <a:p>
            <a:fld id="{88EE7634-3896-4A47-BB6D-C5CD6963D3E2}" type="slidenum">
              <a:rPr lang="en-CA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1819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800725"/>
            <a:ext cx="14255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6737350"/>
            <a:ext cx="4029075" cy="120650"/>
          </a:xfrm>
          <a:prstGeom prst="rect">
            <a:avLst/>
          </a:prstGeom>
          <a:solidFill>
            <a:srgbClr val="E65A2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4081463" y="6737350"/>
            <a:ext cx="4029075" cy="120650"/>
          </a:xfrm>
          <a:prstGeom prst="rect">
            <a:avLst/>
          </a:prstGeom>
          <a:solidFill>
            <a:srgbClr val="00849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8162925" y="6737350"/>
            <a:ext cx="4029075" cy="120650"/>
          </a:xfrm>
          <a:prstGeom prst="rect">
            <a:avLst/>
          </a:prstGeom>
          <a:solidFill>
            <a:srgbClr val="00B4C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608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6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2016</a:t>
            </a:r>
            <a:endParaRPr lang="en-CA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/>
              <a:t>OpenChain Workgroup - The Linux Foundation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60317-B144-4A8F-B5CF-92AE83A34BF0}" type="slidenum">
              <a:rPr lang="en-CA" altLang="en-US"/>
              <a:pPr/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1739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3038" y="6194425"/>
            <a:ext cx="1133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944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CA" dirty="0"/>
              <a:t>OpenChain Workgroup - The Linux Foundation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0325" y="6194425"/>
            <a:ext cx="11334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FB337DB-378B-47AD-8C90-5F99BC35F265}" type="slidenum">
              <a:rPr lang="en-CA" altLang="en-US"/>
              <a:pPr/>
              <a:t>‹#›</a:t>
            </a:fld>
            <a:endParaRPr lang="en-C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B4C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B4C2"/>
          </a:solidFill>
          <a:latin typeface="Calibri Light" panose="020F0302020204030204" pitchFamily="34" charset="0"/>
          <a:ea typeface="MS PGothic" panose="020B0600070205080204" pitchFamily="34" charset="-128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penchaindeploy.m6rqmtrixp.us-west-1.elasticbeanstalk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1447800" y="4667250"/>
            <a:ext cx="9144000" cy="428625"/>
          </a:xfrm>
        </p:spPr>
        <p:txBody>
          <a:bodyPr/>
          <a:lstStyle/>
          <a:p>
            <a:r>
              <a:rPr lang="en-CA" altLang="en-US" dirty="0" smtClean="0"/>
              <a:t>November 7, 2016</a:t>
            </a:r>
            <a:endParaRPr lang="en-CA" altLang="en-US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2613" y="6237288"/>
            <a:ext cx="5946775" cy="446087"/>
          </a:xfrm>
        </p:spPr>
        <p:txBody>
          <a:bodyPr/>
          <a:lstStyle/>
          <a:p>
            <a:pPr>
              <a:defRPr/>
            </a:pPr>
            <a:r>
              <a:rPr lang="en-CA" dirty="0"/>
              <a:t>OpenChain Workgroup - The Linux Foundation</a:t>
            </a:r>
            <a:br>
              <a:rPr lang="en-CA" dirty="0"/>
            </a:br>
            <a:r>
              <a:rPr lang="en-CA" dirty="0"/>
              <a:t>All materials are made available under the Creative Commons CC0 1.0 Universal license.</a:t>
            </a:r>
          </a:p>
        </p:txBody>
      </p:sp>
    </p:spTree>
    <p:extLst>
      <p:ext uri="{BB962C8B-B14F-4D97-AF65-F5344CB8AC3E}">
        <p14:creationId xmlns:p14="http://schemas.microsoft.com/office/powerpoint/2010/main" val="131005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200" dirty="0" smtClean="0"/>
              <a:t>Agenda</a:t>
            </a:r>
          </a:p>
        </p:txBody>
      </p:sp>
      <p:sp>
        <p:nvSpPr>
          <p:cNvPr id="8194" name="Content Placeholder 4"/>
          <p:cNvSpPr>
            <a:spLocks noGrp="1"/>
          </p:cNvSpPr>
          <p:nvPr>
            <p:ph idx="1"/>
          </p:nvPr>
        </p:nvSpPr>
        <p:spPr>
          <a:xfrm>
            <a:off x="838200" y="1545021"/>
            <a:ext cx="10515600" cy="4109654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CA" altLang="en-US" sz="2400" dirty="0" smtClean="0"/>
              <a:t>Roll call </a:t>
            </a:r>
          </a:p>
          <a:p>
            <a:pPr>
              <a:lnSpc>
                <a:spcPct val="200000"/>
              </a:lnSpc>
            </a:pPr>
            <a:r>
              <a:rPr lang="en-CA" altLang="en-US" sz="2400" dirty="0" smtClean="0"/>
              <a:t>Specification </a:t>
            </a:r>
            <a:r>
              <a:rPr lang="en-CA" altLang="en-US" sz="2400" i="1" dirty="0" smtClean="0"/>
              <a:t>(Mark </a:t>
            </a:r>
            <a:r>
              <a:rPr lang="en-CA" altLang="en-US" sz="2400" i="1" dirty="0"/>
              <a:t>Gisi</a:t>
            </a:r>
            <a:r>
              <a:rPr lang="en-CA" altLang="en-US" sz="2400" i="1" dirty="0" smtClean="0"/>
              <a:t>) </a:t>
            </a:r>
            <a:r>
              <a:rPr lang="en-CA" altLang="en-US" sz="1800" i="1" dirty="0" smtClean="0"/>
              <a:t>– </a:t>
            </a:r>
            <a:r>
              <a:rPr lang="en-CA" altLang="en-US" sz="1800" i="1" dirty="0" smtClean="0"/>
              <a:t>2</a:t>
            </a:r>
            <a:r>
              <a:rPr lang="en-CA" altLang="en-US" sz="1800" i="1" dirty="0"/>
              <a:t>0</a:t>
            </a:r>
            <a:r>
              <a:rPr lang="en-CA" altLang="en-US" sz="1800" i="1" dirty="0" smtClean="0"/>
              <a:t> </a:t>
            </a:r>
            <a:r>
              <a:rPr lang="en-CA" altLang="en-US" sz="1800" i="1" dirty="0" smtClean="0"/>
              <a:t>mins</a:t>
            </a:r>
            <a:endParaRPr lang="en-CA" altLang="en-US" sz="1800" dirty="0" smtClean="0"/>
          </a:p>
          <a:p>
            <a:pPr>
              <a:lnSpc>
                <a:spcPct val="200000"/>
              </a:lnSpc>
            </a:pPr>
            <a:r>
              <a:rPr lang="en-CA" altLang="en-US" sz="2400" dirty="0" smtClean="0"/>
              <a:t>Conformance </a:t>
            </a:r>
            <a:r>
              <a:rPr lang="en-CA" altLang="en-US" sz="2400" i="1" dirty="0" smtClean="0"/>
              <a:t>(Miriam Ballhausen) </a:t>
            </a:r>
            <a:r>
              <a:rPr lang="en-CA" altLang="en-US" sz="1800" i="1" dirty="0" smtClean="0"/>
              <a:t>– </a:t>
            </a:r>
            <a:r>
              <a:rPr lang="en-CA" altLang="en-US" sz="1800" i="1" dirty="0" smtClean="0"/>
              <a:t>40</a:t>
            </a:r>
            <a:r>
              <a:rPr lang="en-CA" altLang="en-US" sz="1800" i="1" dirty="0" smtClean="0"/>
              <a:t> </a:t>
            </a:r>
            <a:r>
              <a:rPr lang="en-CA" altLang="en-US" sz="1800" i="1" dirty="0" smtClean="0"/>
              <a:t>mins</a:t>
            </a:r>
            <a:endParaRPr lang="en-CA" alt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2016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OpenChain Workgroup - The Linux Foundation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266BCCB-504D-4B45-A196-BD2FAA8417D5}" type="slidenum">
              <a:rPr lang="en-CA" altLang="en-US">
                <a:solidFill>
                  <a:srgbClr val="898989"/>
                </a:solidFill>
              </a:rPr>
              <a:pPr/>
              <a:t>2</a:t>
            </a:fld>
            <a:endParaRPr lang="en-CA" altLang="en-US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0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4644"/>
            <a:ext cx="10515600" cy="1325563"/>
          </a:xfrm>
        </p:spPr>
        <p:txBody>
          <a:bodyPr/>
          <a:lstStyle/>
          <a:p>
            <a:r>
              <a:rPr lang="en-US" b="1" dirty="0" smtClean="0"/>
              <a:t>Specification Guiding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698" y="1270861"/>
            <a:ext cx="10515600" cy="46494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Build trust and consistency around the use and sharing of open source </a:t>
            </a:r>
            <a:r>
              <a:rPr lang="en-US" dirty="0" smtClean="0"/>
              <a:t>(e.g.,  </a:t>
            </a:r>
            <a:r>
              <a:rPr lang="en-US" dirty="0"/>
              <a:t>among supply chain </a:t>
            </a:r>
            <a:r>
              <a:rPr lang="en-US" dirty="0" smtClean="0"/>
              <a:t>participants, Internal trust)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Less is More</a:t>
            </a:r>
          </a:p>
          <a:p>
            <a:pPr lvl="1"/>
            <a:r>
              <a:rPr lang="en-US" dirty="0" smtClean="0"/>
              <a:t>Necessarily and Sufficient requirements of a “quality” compliance program</a:t>
            </a:r>
          </a:p>
          <a:p>
            <a:pPr lvl="1"/>
            <a:r>
              <a:rPr lang="en-US" dirty="0" smtClean="0"/>
              <a:t>Focusing  on meaningfully significant pain points (base on true stories)</a:t>
            </a:r>
          </a:p>
          <a:p>
            <a:pPr lvl="1"/>
            <a:r>
              <a:rPr lang="en-US" dirty="0"/>
              <a:t>Avoid boiling the </a:t>
            </a:r>
            <a:r>
              <a:rPr lang="en-US" dirty="0" smtClean="0"/>
              <a:t>ocean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 of the what and why (avoid the how and when)</a:t>
            </a:r>
          </a:p>
          <a:p>
            <a:pPr lvl="1"/>
            <a:r>
              <a:rPr lang="en-US" dirty="0" smtClean="0"/>
              <a:t>Embrace implementation of different practices to solve same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best practice and legal advice – for the spec (but not other)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Extendable by design</a:t>
            </a:r>
            <a:r>
              <a:rPr lang="en-US" b="1" dirty="0" smtClean="0">
                <a:solidFill>
                  <a:srgbClr val="00B050"/>
                </a:solidFill>
              </a:rPr>
              <a:t>*</a:t>
            </a:r>
            <a:r>
              <a:rPr lang="en-US" dirty="0" smtClean="0">
                <a:solidFill>
                  <a:srgbClr val="00B050"/>
                </a:solidFill>
              </a:rPr>
              <a:t> (To be Discussed)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OpenChain Workgroup - The Linux Foundation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A655-3B4B-4B0A-957E-4D2F0ADC2ABB}" type="slidenum">
              <a:rPr lang="en-CA" altLang="en-US" smtClean="0"/>
              <a:pPr/>
              <a:t>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4583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394"/>
            <a:ext cx="10515600" cy="1325563"/>
          </a:xfrm>
        </p:spPr>
        <p:txBody>
          <a:bodyPr/>
          <a:lstStyle/>
          <a:p>
            <a:r>
              <a:rPr lang="en-US" b="1" dirty="0" smtClean="0"/>
              <a:t>Potential Extensions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156" y="1201406"/>
            <a:ext cx="10850490" cy="3829050"/>
          </a:xfrm>
        </p:spPr>
        <p:txBody>
          <a:bodyPr/>
          <a:lstStyle/>
          <a:p>
            <a:r>
              <a:rPr lang="en-US" b="1" dirty="0" smtClean="0"/>
              <a:t>Contributing</a:t>
            </a:r>
            <a:r>
              <a:rPr lang="en-US" dirty="0" smtClean="0"/>
              <a:t> (to existing vs new initiatives)</a:t>
            </a:r>
          </a:p>
          <a:p>
            <a:r>
              <a:rPr lang="en-US" b="1" dirty="0" smtClean="0"/>
              <a:t>Export Compliance</a:t>
            </a:r>
            <a:r>
              <a:rPr lang="en-US" dirty="0" smtClean="0"/>
              <a:t> – centers on cryptography</a:t>
            </a:r>
          </a:p>
          <a:p>
            <a:r>
              <a:rPr lang="en-US" b="1" dirty="0" smtClean="0"/>
              <a:t>Security</a:t>
            </a:r>
            <a:r>
              <a:rPr lang="en-US" dirty="0" smtClean="0"/>
              <a:t> – vulnerabilities (Heart bleed, shellshock, …)</a:t>
            </a:r>
          </a:p>
          <a:p>
            <a:r>
              <a:rPr lang="en-US" b="1" dirty="0" smtClean="0"/>
              <a:t>ISO 26262</a:t>
            </a:r>
            <a:r>
              <a:rPr lang="en-US" dirty="0" smtClean="0"/>
              <a:t> - functional Safety</a:t>
            </a:r>
          </a:p>
          <a:p>
            <a:r>
              <a:rPr lang="en-US" dirty="0" smtClean="0"/>
              <a:t>Others ??</a:t>
            </a:r>
          </a:p>
          <a:p>
            <a:endParaRPr lang="en-US" sz="1200" dirty="0"/>
          </a:p>
          <a:p>
            <a:r>
              <a:rPr lang="en-US" dirty="0" smtClean="0"/>
              <a:t>Above with respect to trust and consistency around use of open source</a:t>
            </a:r>
          </a:p>
          <a:p>
            <a:pPr lvl="1"/>
            <a:r>
              <a:rPr lang="en-US" dirty="0"/>
              <a:t>Mitigate risk</a:t>
            </a:r>
          </a:p>
          <a:p>
            <a:pPr lvl="1"/>
            <a:r>
              <a:rPr lang="en-US" dirty="0" smtClean="0"/>
              <a:t>Reduce complexity/cost </a:t>
            </a:r>
          </a:p>
          <a:p>
            <a:pPr lvl="1"/>
            <a:r>
              <a:rPr lang="en-US" dirty="0" smtClean="0"/>
              <a:t>Facilitate adoption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OpenChain Workgroup - The Linux Foundation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A655-3B4B-4B0A-957E-4D2F0ADC2ABB}" type="slidenum">
              <a:rPr lang="en-CA" altLang="en-US" smtClean="0"/>
              <a:pPr/>
              <a:t>4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5934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6090"/>
          </a:xfrm>
        </p:spPr>
        <p:txBody>
          <a:bodyPr/>
          <a:lstStyle/>
          <a:p>
            <a:r>
              <a:rPr lang="en-US" sz="3200" dirty="0" smtClean="0"/>
              <a:t>Conformance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732"/>
            <a:ext cx="10515600" cy="4239943"/>
          </a:xfrm>
        </p:spPr>
        <p:txBody>
          <a:bodyPr/>
          <a:lstStyle/>
          <a:p>
            <a:r>
              <a:rPr lang="en-US" sz="2000" dirty="0" err="1" smtClean="0"/>
              <a:t>Etherpad</a:t>
            </a:r>
            <a:r>
              <a:rPr lang="en-US" sz="2000" dirty="0" smtClean="0"/>
              <a:t>: </a:t>
            </a:r>
            <a:r>
              <a:rPr lang="en-US" sz="2000" u="sng" dirty="0">
                <a:hlinkClick r:id="rId2"/>
              </a:rPr>
              <a:t>http://openchaindeploy.m6rqmtrixp.us-west-1.elasticbeanstalk.com/</a:t>
            </a:r>
            <a:endParaRPr lang="en-US" sz="2000" dirty="0"/>
          </a:p>
          <a:p>
            <a:r>
              <a:rPr lang="en-US" sz="2000" dirty="0" smtClean="0"/>
              <a:t>Website URL: </a:t>
            </a:r>
            <a:r>
              <a:rPr lang="en-US" sz="2000" u="sng" dirty="0">
                <a:hlinkClick r:id="rId2"/>
              </a:rPr>
              <a:t>http://openchaindeploy.m6rqmtrixp.us-west-1.elasticbeanstalk.com/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OpenChain Workgroup - The Linux Foundation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A655-3B4B-4B0A-957E-4D2F0ADC2ABB}" type="slidenum">
              <a:rPr lang="en-CA" altLang="en-US" smtClean="0"/>
              <a:pPr/>
              <a:t>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969642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openchain_16x9_041515-v2 (2)</Template>
  <TotalTime>44</TotalTime>
  <Words>228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Office Theme</vt:lpstr>
      <vt:lpstr>PowerPoint Presentation</vt:lpstr>
      <vt:lpstr>Agenda</vt:lpstr>
      <vt:lpstr>Specification Guiding Principles</vt:lpstr>
      <vt:lpstr>Potential Extensions</vt:lpstr>
      <vt:lpstr>Conformance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</dc:creator>
  <cp:lastModifiedBy>Williams, Kelly</cp:lastModifiedBy>
  <cp:revision>42</cp:revision>
  <cp:lastPrinted>2016-06-03T20:41:16Z</cp:lastPrinted>
  <dcterms:created xsi:type="dcterms:W3CDTF">2015-04-17T19:29:14Z</dcterms:created>
  <dcterms:modified xsi:type="dcterms:W3CDTF">2016-11-04T13:09:50Z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1614921119</vt:i4>
  </property>
  <property fmtid="{D5CDD505-2E9C-101B-9397-08002B2CF9AE}" pid="4" name="_EmailSubject">
    <vt:lpwstr>OpenChain slides for 10/17</vt:lpwstr>
  </property>
  <property fmtid="{D5CDD505-2E9C-101B-9397-08002B2CF9AE}" pid="5" name="_AuthorEmail">
    <vt:lpwstr>kellyw@qti.qualcomm.com</vt:lpwstr>
  </property>
  <property fmtid="{D5CDD505-2E9C-101B-9397-08002B2CF9AE}" pid="6" name="_AuthorEmailDisplayName">
    <vt:lpwstr>Williams, Kelly</vt:lpwstr>
  </property>
</Properties>
</file>