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  <p:sldMasterId id="2147483899" r:id="rId2"/>
    <p:sldMasterId id="2147483905" r:id="rId3"/>
  </p:sldMasterIdLst>
  <p:notesMasterIdLst>
    <p:notesMasterId r:id="rId14"/>
  </p:notesMasterIdLst>
  <p:sldIdLst>
    <p:sldId id="406" r:id="rId4"/>
    <p:sldId id="407" r:id="rId5"/>
    <p:sldId id="413" r:id="rId6"/>
    <p:sldId id="423" r:id="rId7"/>
    <p:sldId id="415" r:id="rId8"/>
    <p:sldId id="418" r:id="rId9"/>
    <p:sldId id="424" r:id="rId10"/>
    <p:sldId id="420" r:id="rId11"/>
    <p:sldId id="417" r:id="rId12"/>
    <p:sldId id="42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7" autoAdjust="0"/>
    <p:restoredTop sz="94899" autoAdjust="0"/>
  </p:normalViewPr>
  <p:slideViewPr>
    <p:cSldViewPr snapToGrid="0">
      <p:cViewPr varScale="1">
        <p:scale>
          <a:sx n="79" d="100"/>
          <a:sy n="79" d="100"/>
        </p:scale>
        <p:origin x="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A0F1E-6A7A-408C-9B73-64CA77DFA15B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C7B7E-EBD4-4B56-80C7-AFA5C2719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14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4739-6B5A-4F8B-B16A-0057429AE121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56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4767-C37E-45FC-97CA-CB11AB76749C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61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1CA7-7D10-4549-A359-CC229CBEA567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815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3" y="908931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3"/>
          <p:cNvSpPr>
            <a:spLocks noChangeArrowheads="1"/>
          </p:cNvSpPr>
          <p:nvPr userDrawn="1"/>
        </p:nvSpPr>
        <p:spPr bwMode="auto">
          <a:xfrm>
            <a:off x="11176000" y="6510952"/>
            <a:ext cx="144387" cy="14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0613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884321" eaLnBrk="0" hangingPunct="0">
              <a:defRPr/>
            </a:pPr>
            <a:r>
              <a:rPr lang="en-US" altLang="ja-JP" sz="1200" kern="0" dirty="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733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733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733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733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733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733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CC01.0</a:t>
            </a:r>
            <a:endParaRPr kumimoji="1" lang="ja-JP" altLang="ja-JP" sz="16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31743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98854" y="1802717"/>
            <a:ext cx="10794377" cy="1440333"/>
          </a:xfrm>
          <a:prstGeom prst="rect">
            <a:avLst/>
          </a:prstGeom>
        </p:spPr>
        <p:txBody>
          <a:bodyPr wrap="none" lIns="26196" tIns="0" rIns="26196" bIns="0" anchor="b" anchorCtr="0">
            <a:noAutofit/>
          </a:bodyPr>
          <a:lstStyle>
            <a:lvl1pPr algn="l">
              <a:defRPr sz="2700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98854" y="3595653"/>
            <a:ext cx="10794377" cy="1080251"/>
          </a:xfrm>
          <a:prstGeom prst="rect">
            <a:avLst/>
          </a:prstGeom>
        </p:spPr>
        <p:txBody>
          <a:bodyPr wrap="none" lIns="26196" tIns="0" rIns="26196" bIns="0"/>
          <a:lstStyle>
            <a:lvl1pPr marL="0" indent="0" algn="l">
              <a:defRPr sz="1800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359813" y="3429795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lang="en-US" altLang="ja-JP" sz="1600" b="1" ker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ja-JP" sz="1600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lang="en-US" altLang="ja-JP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CC01.0</a:t>
            </a:r>
            <a:endParaRPr lang="ja-JP" altLang="ja-JP" sz="1600" dirty="0">
              <a:solidFill>
                <a:prstClr val="white">
                  <a:lumMod val="65000"/>
                </a:prst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21659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4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576000" y="1056491"/>
            <a:ext cx="11040000" cy="5114521"/>
          </a:xfrm>
          <a:prstGeom prst="rect">
            <a:avLst/>
          </a:prstGeom>
        </p:spPr>
        <p:txBody>
          <a:bodyPr lIns="66191" tIns="33182" rIns="66191" bIns="33182"/>
          <a:lstStyle>
            <a:lvl1pPr marL="128965" indent="-128965">
              <a:spcBef>
                <a:spcPts val="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326988" indent="-133565">
              <a:spcBef>
                <a:spcPts val="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517013" indent="-124407">
              <a:spcBef>
                <a:spcPts val="0"/>
              </a:spcBef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715071" indent="-128965">
              <a:spcBef>
                <a:spcPts val="0"/>
              </a:spcBef>
              <a:buFont typeface="Arial" pitchFamily="34" charset="0"/>
              <a:buChar char="•"/>
              <a:defRPr sz="1400">
                <a:solidFill>
                  <a:schemeClr val="tx1"/>
                </a:solidFill>
              </a:defRPr>
            </a:lvl4pPr>
            <a:lvl5pPr marL="913128" indent="-133565">
              <a:spcBef>
                <a:spcPts val="0"/>
              </a:spcBef>
              <a:buFont typeface="Arial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3" y="908931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lang="en-US" altLang="ja-JP" sz="1600" b="1" ker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ja-JP" sz="1600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lang="en-US" altLang="ja-JP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CC01.0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endParaRPr lang="ja-JP" altLang="ja-JP" sz="1600" dirty="0">
              <a:solidFill>
                <a:prstClr val="white">
                  <a:lumMod val="65000"/>
                </a:prst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1714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3" y="908931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lang="en-US" altLang="ja-JP" sz="1600" b="1" ker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ja-JP" sz="1600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lang="en-US" altLang="ja-JP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CC01.0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endParaRPr lang="ja-JP" altLang="ja-JP" sz="1600" dirty="0">
              <a:solidFill>
                <a:prstClr val="white">
                  <a:lumMod val="65000"/>
                </a:prst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35471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390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98855" y="1802718"/>
            <a:ext cx="10794377" cy="1440333"/>
          </a:xfrm>
          <a:prstGeom prst="rect">
            <a:avLst/>
          </a:prstGeom>
        </p:spPr>
        <p:txBody>
          <a:bodyPr wrap="none" lIns="26196" tIns="0" rIns="26196" bIns="0" anchor="b" anchorCtr="0">
            <a:noAutofit/>
          </a:bodyPr>
          <a:lstStyle>
            <a:lvl1pPr algn="l">
              <a:defRPr sz="2925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98855" y="3595653"/>
            <a:ext cx="10794377" cy="1080251"/>
          </a:xfrm>
          <a:prstGeom prst="rect">
            <a:avLst/>
          </a:prstGeom>
        </p:spPr>
        <p:txBody>
          <a:bodyPr wrap="none" lIns="26196" tIns="0" rIns="26196" bIns="0"/>
          <a:lstStyle>
            <a:lvl1pPr marL="0" indent="0" algn="l">
              <a:defRPr sz="1950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359815" y="3429795"/>
            <a:ext cx="11514002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1176001" y="6510954"/>
            <a:ext cx="144386" cy="14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0613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718511" eaLnBrk="0" hangingPunct="0">
              <a:defRPr/>
            </a:pPr>
            <a:r>
              <a:rPr lang="en-US" altLang="ja-JP" sz="975" kern="0" dirty="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16" name="スライド番号プレースホルダ 7"/>
          <p:cNvSpPr txBox="1">
            <a:spLocks noGrp="1"/>
          </p:cNvSpPr>
          <p:nvPr userDrawn="1"/>
        </p:nvSpPr>
        <p:spPr bwMode="auto">
          <a:xfrm>
            <a:off x="215893" y="6408000"/>
            <a:ext cx="647662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408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408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3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86213498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4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576000" y="1056492"/>
            <a:ext cx="11040000" cy="5114521"/>
          </a:xfrm>
          <a:prstGeom prst="rect">
            <a:avLst/>
          </a:prstGeom>
        </p:spPr>
        <p:txBody>
          <a:bodyPr lIns="66191" tIns="33182" rIns="66191" bIns="33182"/>
          <a:lstStyle>
            <a:lvl1pPr marL="139709" indent="-139709">
              <a:spcBef>
                <a:spcPts val="0"/>
              </a:spcBef>
              <a:buFont typeface="Arial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 marL="354228" indent="-144692">
              <a:spcBef>
                <a:spcPts val="0"/>
              </a:spcBef>
              <a:buFont typeface="Arial" pitchFamily="34" charset="0"/>
              <a:buChar char="•"/>
              <a:defRPr sz="2167">
                <a:solidFill>
                  <a:schemeClr val="tx1"/>
                </a:solidFill>
              </a:defRPr>
            </a:lvl2pPr>
            <a:lvl3pPr marL="560083" indent="-134771">
              <a:spcBef>
                <a:spcPts val="0"/>
              </a:spcBef>
              <a:buFont typeface="Arial" pitchFamily="34" charset="0"/>
              <a:buChar char="•"/>
              <a:defRPr sz="1733">
                <a:solidFill>
                  <a:schemeClr val="tx1"/>
                </a:solidFill>
              </a:defRPr>
            </a:lvl3pPr>
            <a:lvl4pPr marL="774641" indent="-139709">
              <a:spcBef>
                <a:spcPts val="0"/>
              </a:spcBef>
              <a:buFont typeface="Arial" pitchFamily="34" charset="0"/>
              <a:buChar char="•"/>
              <a:defRPr sz="1517">
                <a:solidFill>
                  <a:schemeClr val="tx1"/>
                </a:solidFill>
              </a:defRPr>
            </a:lvl4pPr>
            <a:lvl5pPr marL="989198" indent="-144692">
              <a:spcBef>
                <a:spcPts val="0"/>
              </a:spcBef>
              <a:buFont typeface="Arial" pitchFamily="34" charset="0"/>
              <a:buChar char="•"/>
              <a:defRPr sz="1517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5" y="908931"/>
            <a:ext cx="11514002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3" y="6408000"/>
            <a:ext cx="647662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408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408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3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39523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5" y="908931"/>
            <a:ext cx="11514002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3"/>
          <p:cNvSpPr>
            <a:spLocks noChangeArrowheads="1"/>
          </p:cNvSpPr>
          <p:nvPr userDrawn="1"/>
        </p:nvSpPr>
        <p:spPr bwMode="auto">
          <a:xfrm>
            <a:off x="11176001" y="6510954"/>
            <a:ext cx="144386" cy="14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0613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718511" eaLnBrk="0" hangingPunct="0">
              <a:defRPr/>
            </a:pPr>
            <a:r>
              <a:rPr lang="en-US" altLang="ja-JP" sz="975" kern="0" dirty="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3" y="6408000"/>
            <a:ext cx="647662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408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408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3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0322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0EEA-4AC9-487F-BF7E-E7ADE265C8B1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204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03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72B9-0DC0-43A3-A586-259C5CCCC7B7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53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AD0A-FF56-440C-8866-2DBB85638F26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CC0-1.0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16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01A6-9B05-4412-9B66-4612911364EA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7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7C22-1549-405D-A0B3-B16D97AD5E99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50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ACC1-FFB1-4714-840C-A511AA693359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93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D9A3-D474-427A-8BEC-4724A22B28E1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01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E405-2BEB-4CB5-9650-43A5C6CAEB09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CC0-1.0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15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79D9F-14C0-4FEA-A161-9952562F370E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00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904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8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HGP創英角ｺﾞｼｯｸUB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5pPr>
      <a:lvl6pPr marL="331688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663340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994996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326667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48749" indent="-248749" algn="l" rtl="0" eaLnBrk="1" fontAlgn="base" hangingPunct="1">
        <a:spcBef>
          <a:spcPct val="20000"/>
        </a:spcBef>
        <a:spcAft>
          <a:spcPct val="0"/>
        </a:spcAft>
        <a:defRPr kumimoji="1" sz="21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1pPr>
      <a:lvl2pPr marL="538956" indent="-207235" algn="l" rtl="0" eaLnBrk="1" fontAlgn="base" hangingPunct="1">
        <a:spcBef>
          <a:spcPct val="20000"/>
        </a:spcBef>
        <a:spcAft>
          <a:spcPct val="0"/>
        </a:spcAft>
        <a:buChar char="–"/>
        <a:defRPr kumimoji="1" sz="18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2pPr>
      <a:lvl3pPr marL="829164" indent="-165858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3pPr>
      <a:lvl4pPr marL="1160829" indent="-165858" algn="l" rtl="0" eaLnBrk="1" fontAlgn="base" hangingPunct="1">
        <a:spcBef>
          <a:spcPct val="20000"/>
        </a:spcBef>
        <a:spcAft>
          <a:spcPct val="0"/>
        </a:spcAft>
        <a:defRPr kumimoji="1" sz="15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4pPr>
      <a:lvl5pPr marL="1492498" indent="-165858" algn="l" rtl="0" eaLnBrk="1" fontAlgn="base" hangingPunct="1">
        <a:spcBef>
          <a:spcPct val="20000"/>
        </a:spcBef>
        <a:spcAft>
          <a:spcPct val="0"/>
        </a:spcAft>
        <a:defRPr kumimoji="1" sz="15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5pPr>
      <a:lvl6pPr marL="1824170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155840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487502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819171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688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3340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4996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6667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58334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90004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21669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53340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63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+mj-lt"/>
          <a:ea typeface="+mj-ea"/>
          <a:cs typeface="HGP創英角ｺﾞｼｯｸUB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5pPr>
      <a:lvl6pPr marL="359320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18600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077885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437187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69471" indent="-269471" algn="l" rtl="0" eaLnBrk="1" fontAlgn="base" hangingPunct="1">
        <a:spcBef>
          <a:spcPct val="20000"/>
        </a:spcBef>
        <a:spcAft>
          <a:spcPct val="0"/>
        </a:spcAft>
        <a:defRPr kumimoji="1" sz="2275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1pPr>
      <a:lvl2pPr marL="583854" indent="-224499" algn="l" rtl="0" eaLnBrk="1" fontAlgn="base" hangingPunct="1">
        <a:spcBef>
          <a:spcPct val="20000"/>
        </a:spcBef>
        <a:spcAft>
          <a:spcPct val="0"/>
        </a:spcAft>
        <a:buChar char="–"/>
        <a:defRPr kumimoji="1" sz="195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2pPr>
      <a:lvl3pPr marL="898238" indent="-179675" algn="l" rtl="0" eaLnBrk="1" fontAlgn="base" hangingPunct="1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3pPr>
      <a:lvl4pPr marL="1257533" indent="-179675" algn="l" rtl="0" eaLnBrk="1" fontAlgn="base" hangingPunct="1">
        <a:spcBef>
          <a:spcPct val="20000"/>
        </a:spcBef>
        <a:spcAft>
          <a:spcPct val="0"/>
        </a:spcAft>
        <a:defRPr kumimoji="1" sz="1625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4pPr>
      <a:lvl5pPr marL="1616833" indent="-179675" algn="l" rtl="0" eaLnBrk="1" fontAlgn="base" hangingPunct="1">
        <a:spcBef>
          <a:spcPct val="20000"/>
        </a:spcBef>
        <a:spcAft>
          <a:spcPct val="0"/>
        </a:spcAft>
        <a:defRPr kumimoji="1" sz="1625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5pPr>
      <a:lvl6pPr marL="1976135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335435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694726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054026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1pPr>
      <a:lvl2pPr marL="35932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2pPr>
      <a:lvl3pPr marL="71860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3pPr>
      <a:lvl4pPr marL="1077885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4pPr>
      <a:lvl5pPr marL="1437187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5pPr>
      <a:lvl6pPr marL="1796484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6pPr>
      <a:lvl7pPr marL="2155784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7pPr>
      <a:lvl8pPr marL="2515078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8pPr>
      <a:lvl9pPr marL="287438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D6E24BCC-C90C-454F-B4C3-DA4B43D197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Planning</a:t>
            </a:r>
            <a:r>
              <a:rPr lang="ja-JP" altLang="en-US" dirty="0"/>
              <a:t> </a:t>
            </a:r>
            <a:r>
              <a:rPr lang="en-US" altLang="ja-JP" dirty="0"/>
              <a:t>Subgroup</a:t>
            </a:r>
            <a:endParaRPr kumimoji="1" lang="ja-JP" altLang="en-US" dirty="0"/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EF661AA3-1D1A-41E4-8ABD-6A4BFD8D44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2019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29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福地　弘行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5168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1F1363-B475-4A01-BB68-20AADAAB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11</a:t>
            </a:r>
            <a:r>
              <a:rPr kumimoji="1" lang="ja-JP" altLang="en-US" dirty="0"/>
              <a:t>回、</a:t>
            </a:r>
            <a:r>
              <a:rPr kumimoji="1" lang="en-US" altLang="ja-JP" dirty="0"/>
              <a:t>12</a:t>
            </a:r>
            <a:r>
              <a:rPr kumimoji="1" lang="ja-JP" altLang="en-US" dirty="0"/>
              <a:t>回の状況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4F30AE-4F36-4124-9AD8-BCD0053642CE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ja-JP" altLang="en-US" dirty="0">
                <a:solidFill>
                  <a:prstClr val="black"/>
                </a:solidFill>
              </a:rPr>
              <a:t>第</a:t>
            </a:r>
            <a:r>
              <a:rPr lang="en-US" altLang="ja-JP" dirty="0">
                <a:solidFill>
                  <a:prstClr val="black"/>
                </a:solidFill>
              </a:rPr>
              <a:t>11</a:t>
            </a:r>
            <a:r>
              <a:rPr lang="ja-JP" altLang="en-US" dirty="0">
                <a:solidFill>
                  <a:prstClr val="black"/>
                </a:solidFill>
              </a:rPr>
              <a:t>回</a:t>
            </a:r>
            <a:endParaRPr lang="en-US" altLang="ja-JP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en-US" altLang="ja-JP" dirty="0">
                <a:solidFill>
                  <a:prstClr val="black"/>
                </a:solidFill>
              </a:rPr>
              <a:t>2019</a:t>
            </a:r>
            <a:r>
              <a:rPr lang="ja-JP" altLang="en-US" dirty="0">
                <a:solidFill>
                  <a:prstClr val="black"/>
                </a:solidFill>
              </a:rPr>
              <a:t>年</a:t>
            </a:r>
            <a:r>
              <a:rPr lang="en-US" altLang="ja-JP" dirty="0">
                <a:solidFill>
                  <a:prstClr val="black"/>
                </a:solidFill>
              </a:rPr>
              <a:t>9</a:t>
            </a:r>
            <a:r>
              <a:rPr lang="ja-JP" altLang="en-US" dirty="0">
                <a:solidFill>
                  <a:prstClr val="black"/>
                </a:solidFill>
              </a:rPr>
              <a:t>月頃</a:t>
            </a:r>
            <a:endParaRPr lang="en-US" altLang="ja-JP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ja-JP" altLang="en-US" dirty="0">
                <a:solidFill>
                  <a:prstClr val="black"/>
                </a:solidFill>
              </a:rPr>
              <a:t>オリンパス（北八王子）でホストできそう</a:t>
            </a:r>
            <a:endParaRPr lang="en-US" altLang="ja-JP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ja-JP" altLang="en-US" dirty="0">
                <a:solidFill>
                  <a:prstClr val="black"/>
                </a:solidFill>
              </a:rPr>
              <a:t>第</a:t>
            </a:r>
            <a:r>
              <a:rPr lang="en-US" altLang="ja-JP" dirty="0">
                <a:solidFill>
                  <a:prstClr val="black"/>
                </a:solidFill>
              </a:rPr>
              <a:t>12</a:t>
            </a:r>
            <a:r>
              <a:rPr lang="ja-JP" altLang="en-US" dirty="0">
                <a:solidFill>
                  <a:prstClr val="black"/>
                </a:solidFill>
              </a:rPr>
              <a:t>回</a:t>
            </a:r>
            <a:endParaRPr lang="en-US" altLang="ja-JP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ja-JP" altLang="en-US" dirty="0">
                <a:solidFill>
                  <a:prstClr val="black"/>
                </a:solidFill>
              </a:rPr>
              <a:t>時期　</a:t>
            </a:r>
            <a:r>
              <a:rPr lang="en-US" altLang="ja-JP" dirty="0">
                <a:solidFill>
                  <a:prstClr val="black"/>
                </a:solidFill>
              </a:rPr>
              <a:t>Open</a:t>
            </a:r>
            <a:r>
              <a:rPr lang="ja-JP" altLang="en-US" dirty="0">
                <a:solidFill>
                  <a:prstClr val="black"/>
                </a:solidFill>
              </a:rPr>
              <a:t> </a:t>
            </a:r>
            <a:r>
              <a:rPr lang="en-US" altLang="ja-JP" dirty="0">
                <a:solidFill>
                  <a:prstClr val="black"/>
                </a:solidFill>
              </a:rPr>
              <a:t>Compliance</a:t>
            </a:r>
            <a:r>
              <a:rPr lang="ja-JP" altLang="en-US" dirty="0">
                <a:solidFill>
                  <a:prstClr val="black"/>
                </a:solidFill>
              </a:rPr>
              <a:t> </a:t>
            </a:r>
            <a:r>
              <a:rPr lang="en-US" altLang="ja-JP" dirty="0">
                <a:solidFill>
                  <a:prstClr val="black"/>
                </a:solidFill>
              </a:rPr>
              <a:t>Summit</a:t>
            </a:r>
            <a:r>
              <a:rPr lang="ja-JP" altLang="en-US" dirty="0">
                <a:solidFill>
                  <a:prstClr val="black"/>
                </a:solidFill>
              </a:rPr>
              <a:t>前後。</a:t>
            </a:r>
            <a:r>
              <a:rPr lang="en-US" altLang="ja-JP" dirty="0">
                <a:solidFill>
                  <a:prstClr val="black"/>
                </a:solidFill>
              </a:rPr>
              <a:t>Open</a:t>
            </a:r>
            <a:r>
              <a:rPr lang="ja-JP" altLang="en-US" dirty="0">
                <a:solidFill>
                  <a:prstClr val="black"/>
                </a:solidFill>
              </a:rPr>
              <a:t> </a:t>
            </a:r>
            <a:r>
              <a:rPr lang="en-US" altLang="ja-JP" dirty="0">
                <a:solidFill>
                  <a:prstClr val="black"/>
                </a:solidFill>
              </a:rPr>
              <a:t>Source</a:t>
            </a:r>
            <a:r>
              <a:rPr lang="ja-JP" altLang="en-US" dirty="0">
                <a:solidFill>
                  <a:prstClr val="black"/>
                </a:solidFill>
              </a:rPr>
              <a:t> </a:t>
            </a:r>
            <a:r>
              <a:rPr lang="en-US" altLang="ja-JP" dirty="0">
                <a:solidFill>
                  <a:prstClr val="black"/>
                </a:solidFill>
              </a:rPr>
              <a:t>Forum</a:t>
            </a:r>
            <a:r>
              <a:rPr lang="ja-JP" altLang="en-US" dirty="0">
                <a:solidFill>
                  <a:prstClr val="black"/>
                </a:solidFill>
              </a:rPr>
              <a:t>とかぶらないように、後ろの方で調整できないか</a:t>
            </a:r>
            <a:endParaRPr lang="en-US" altLang="ja-JP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en-US" altLang="ja-JP" dirty="0">
                <a:solidFill>
                  <a:prstClr val="black"/>
                </a:solidFill>
              </a:rPr>
              <a:t>NEC</a:t>
            </a:r>
            <a:r>
              <a:rPr lang="ja-JP" altLang="en-US" dirty="0">
                <a:solidFill>
                  <a:prstClr val="black"/>
                </a:solidFill>
              </a:rPr>
              <a:t>と相談中</a:t>
            </a:r>
            <a:endParaRPr lang="en-US" altLang="ja-JP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ja-JP" altLang="en-US" dirty="0">
                <a:solidFill>
                  <a:prstClr val="black"/>
                </a:solidFill>
              </a:rPr>
              <a:t>バックアップで日立の部屋も確保しておきたい</a:t>
            </a:r>
            <a:endParaRPr lang="en-US" altLang="ja-JP" dirty="0">
              <a:solidFill>
                <a:prstClr val="black"/>
              </a:solidFill>
            </a:endParaRPr>
          </a:p>
          <a:p>
            <a:pPr lvl="1">
              <a:defRPr/>
            </a:pPr>
            <a:endParaRPr lang="en-US" altLang="ja-JP" dirty="0">
              <a:solidFill>
                <a:prstClr val="black"/>
              </a:solidFill>
            </a:endParaRPr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59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5811F-4C7C-43FA-8C56-099764035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打ち合わせ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B9D8AC-530B-4BE5-95F6-09BB35EF5322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日時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2019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年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5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29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日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水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15:00-17:00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メンバー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今田、加藤、大崎、青木、大内、浅羽、渡邊、小泉、上田、福地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遠藤（電話）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場所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横浜ビジネスポート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61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57671E-B030-4BC0-8EBB-A7A818A5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本日のアジェンダ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BFDCCAD-7AED-49DB-AE57-CD33644179AF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ALS2019</a:t>
            </a:r>
            <a:r>
              <a:rPr lang="ja-JP" altLang="en-US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での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プロモーション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全体会合の進め方改善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次回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(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第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回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)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全体会合のアジェンダ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Ad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hoc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会合の提案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第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11</a:t>
            </a:r>
            <a:r>
              <a:rPr lang="ja-JP" altLang="en-US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、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12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回会合の状況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1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57671E-B030-4BC0-8EBB-A7A818A5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ALS2019</a:t>
            </a:r>
            <a:r>
              <a:rPr lang="ja-JP" altLang="en-US" dirty="0" err="1"/>
              <a:t>での</a:t>
            </a:r>
            <a:r>
              <a:rPr lang="ja-JP" altLang="en-US" dirty="0"/>
              <a:t>プロモーション</a:t>
            </a:r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BFDCCAD-7AED-49DB-AE57-CD33644179AF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デンソーテンは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AGL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でブースを持つ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OSS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コンプライアンス、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OpenChain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の紹介ができないか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US" altLang="ja-JP" dirty="0">
                <a:solidFill>
                  <a:prstClr val="black"/>
                </a:solidFill>
              </a:rPr>
              <a:t>AGL</a:t>
            </a:r>
            <a:r>
              <a:rPr lang="ja-JP" altLang="en-US" dirty="0" err="1">
                <a:solidFill>
                  <a:prstClr val="black"/>
                </a:solidFill>
              </a:rPr>
              <a:t>には</a:t>
            </a:r>
            <a:r>
              <a:rPr lang="ja-JP" altLang="en-US" dirty="0">
                <a:solidFill>
                  <a:prstClr val="black"/>
                </a:solidFill>
              </a:rPr>
              <a:t>営業・ビジネス系の人間が参加　＞　アピールしたい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パンフレットを配布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実ビジネス（自動車サプライチェーン）で利用される可能性を示唆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OpenChain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紹介資料　最新版が欲しい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Japan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WG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でブースを持つか？　持たない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他の会社ではブースを持つか？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SW360,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  <a:r>
              <a:rPr lang="en-US" altLang="ja-JP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FOSSology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の説明ブースは？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OSS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ライセンスで関連するブース、セッションを資料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AGL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に向けた準備活動を進めていく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42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57671E-B030-4BC0-8EBB-A7A818A5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全体会合の進め方　アイディア１</a:t>
            </a:r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BFDCCAD-7AED-49DB-AE57-CD33644179AF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問題提起：</a:t>
            </a:r>
            <a:endParaRPr lang="en-US" altLang="ja-JP" dirty="0"/>
          </a:p>
          <a:p>
            <a:pPr lvl="1"/>
            <a:r>
              <a:rPr lang="en-US" altLang="ja-JP" dirty="0"/>
              <a:t>JPWG</a:t>
            </a:r>
            <a:r>
              <a:rPr lang="ja-JP" altLang="en-US" dirty="0"/>
              <a:t>が、初期の</a:t>
            </a:r>
            <a:r>
              <a:rPr lang="en-US" altLang="ja-JP" dirty="0"/>
              <a:t>WG</a:t>
            </a:r>
            <a:r>
              <a:rPr lang="ja-JP" altLang="en-US" dirty="0"/>
              <a:t>の頃の、参加者による議論・親交の場という感じよりは、どちらかというと発表聴講の場になってしまっている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提案：</a:t>
            </a:r>
            <a:endParaRPr lang="en-US" altLang="ja-JP" dirty="0"/>
          </a:p>
          <a:p>
            <a:pPr lvl="1"/>
            <a:r>
              <a:rPr lang="ja-JP" altLang="en-US" dirty="0"/>
              <a:t>次回の富士通蒲田では、お尻が痛くならないホールをメイン会場に、</a:t>
            </a:r>
            <a:endParaRPr lang="en-US" altLang="ja-JP" dirty="0"/>
          </a:p>
          <a:p>
            <a:pPr lvl="1"/>
            <a:r>
              <a:rPr lang="ja-JP" altLang="en-US" dirty="0"/>
              <a:t>隣のセッションの説明や議論を聞くことができる</a:t>
            </a:r>
            <a:r>
              <a:rPr lang="en-US" altLang="ja-JP" dirty="0"/>
              <a:t>PLY</a:t>
            </a:r>
            <a:r>
              <a:rPr lang="ja-JP" altLang="en-US" dirty="0"/>
              <a:t>を個別会場として、</a:t>
            </a:r>
            <a:endParaRPr lang="en-US" altLang="ja-JP" dirty="0"/>
          </a:p>
          <a:p>
            <a:pPr lvl="1"/>
            <a:r>
              <a:rPr lang="ja-JP" altLang="en-US" dirty="0"/>
              <a:t>メインのセッションでは各</a:t>
            </a:r>
            <a:r>
              <a:rPr lang="en-US" altLang="ja-JP" dirty="0"/>
              <a:t>SWG</a:t>
            </a:r>
            <a:r>
              <a:rPr lang="ja-JP" altLang="en-US" dirty="0"/>
              <a:t>を「チラ見せ」して（５分）、</a:t>
            </a:r>
            <a:endParaRPr lang="en-US" altLang="ja-JP" dirty="0"/>
          </a:p>
          <a:p>
            <a:pPr lvl="1"/>
            <a:r>
              <a:rPr lang="ja-JP" altLang="en-US" dirty="0"/>
              <a:t>個別のセッションで複数の</a:t>
            </a:r>
            <a:r>
              <a:rPr lang="en-US" altLang="ja-JP" dirty="0"/>
              <a:t>SWG</a:t>
            </a:r>
            <a:r>
              <a:rPr lang="ja-JP" altLang="en-US" dirty="0"/>
              <a:t>の詳細説明および質疑</a:t>
            </a:r>
            <a:endParaRPr lang="en-US" altLang="ja-JP" dirty="0"/>
          </a:p>
          <a:p>
            <a:pPr lvl="1"/>
            <a:r>
              <a:rPr lang="ja-JP" altLang="en-US" dirty="0"/>
              <a:t>複数の</a:t>
            </a:r>
            <a:r>
              <a:rPr lang="en-US" altLang="ja-JP" dirty="0"/>
              <a:t>SWG</a:t>
            </a:r>
            <a:r>
              <a:rPr lang="ja-JP" altLang="en-US" dirty="0"/>
              <a:t>に参加している人は、両方同時に聞く＆発言する</a:t>
            </a:r>
            <a:endParaRPr lang="en-US" altLang="ja-JP" dirty="0"/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974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57671E-B030-4BC0-8EBB-A7A818A5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全体会合の進め方　アイディア２</a:t>
            </a:r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BFDCCAD-7AED-49DB-AE57-CD33644179AF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SWG</a:t>
            </a:r>
            <a:r>
              <a:rPr lang="ja-JP" altLang="en-US" dirty="0"/>
              <a:t>の紹介：</a:t>
            </a:r>
            <a:endParaRPr lang="en-US" altLang="ja-JP" dirty="0"/>
          </a:p>
          <a:p>
            <a:pPr lvl="1"/>
            <a:r>
              <a:rPr lang="ja-JP" altLang="en-US" dirty="0"/>
              <a:t>各</a:t>
            </a:r>
            <a:r>
              <a:rPr lang="en-US" altLang="ja-JP" dirty="0"/>
              <a:t>SWG</a:t>
            </a:r>
            <a:r>
              <a:rPr lang="ja-JP" altLang="en-US" dirty="0"/>
              <a:t>の紹介は、</a:t>
            </a:r>
            <a:r>
              <a:rPr lang="en-US" altLang="ja-JP" dirty="0"/>
              <a:t>Wiki </a:t>
            </a:r>
            <a:r>
              <a:rPr lang="ja-JP" altLang="en-US" dirty="0"/>
              <a:t>に掲載</a:t>
            </a:r>
            <a:endParaRPr lang="en-US" altLang="ja-JP" dirty="0"/>
          </a:p>
          <a:p>
            <a:pPr lvl="1"/>
            <a:r>
              <a:rPr lang="ja-JP" altLang="en-US" dirty="0"/>
              <a:t>活動内容や参加方法、成果物等をそこで参照できるようにする</a:t>
            </a:r>
            <a:endParaRPr lang="en-US" altLang="ja-JP" dirty="0"/>
          </a:p>
          <a:p>
            <a:pPr lvl="1"/>
            <a:r>
              <a:rPr lang="ja-JP" altLang="en-US" dirty="0"/>
              <a:t>「</a:t>
            </a:r>
            <a:r>
              <a:rPr lang="en-US" altLang="ja-JP" dirty="0"/>
              <a:t>Japan WG</a:t>
            </a:r>
            <a:r>
              <a:rPr lang="ja-JP" altLang="en-US" dirty="0"/>
              <a:t>紹介」の中で、簡単に紹介するだけで足りるのでは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オープンディスカッション：</a:t>
            </a:r>
            <a:endParaRPr lang="en-US" altLang="ja-JP" dirty="0"/>
          </a:p>
          <a:p>
            <a:pPr lvl="1"/>
            <a:r>
              <a:rPr lang="ja-JP" altLang="en-US" dirty="0"/>
              <a:t>テーマを何にするか</a:t>
            </a:r>
            <a:endParaRPr lang="en-US" altLang="ja-JP" dirty="0"/>
          </a:p>
          <a:p>
            <a:pPr lvl="1"/>
            <a:r>
              <a:rPr lang="ja-JP" altLang="en-US" dirty="0"/>
              <a:t>できれば、事前に通知できると、参加者がディスカッションに参加しやすくなる</a:t>
            </a:r>
            <a:endParaRPr lang="en-US" altLang="ja-JP" dirty="0"/>
          </a:p>
          <a:p>
            <a:pPr lvl="1"/>
            <a:r>
              <a:rPr lang="ja-JP" altLang="en-US" dirty="0"/>
              <a:t>以前、加藤さんがやられていたように、テーマに関して、参加者に事前にアンケートをする</a:t>
            </a:r>
            <a:endParaRPr lang="en-US" altLang="ja-JP" dirty="0"/>
          </a:p>
          <a:p>
            <a:pPr lvl="1"/>
            <a:r>
              <a:rPr lang="ja-JP" altLang="en-US" dirty="0"/>
              <a:t>司会者がコメントを求めやすくなる</a:t>
            </a:r>
            <a:endParaRPr lang="en-US" altLang="ja-JP" dirty="0"/>
          </a:p>
          <a:p>
            <a:pPr lvl="1"/>
            <a:r>
              <a:rPr lang="ja-JP" altLang="en-US" dirty="0"/>
              <a:t>例</a:t>
            </a:r>
            <a:endParaRPr lang="en-US" altLang="ja-JP" dirty="0"/>
          </a:p>
          <a:p>
            <a:pPr lvl="2"/>
            <a:r>
              <a:rPr lang="en-US" altLang="ja-JP" dirty="0"/>
              <a:t>OpenChain </a:t>
            </a:r>
            <a:r>
              <a:rPr lang="ja-JP" altLang="en-US" dirty="0"/>
              <a:t>仕様</a:t>
            </a:r>
            <a:r>
              <a:rPr lang="en-US" altLang="ja-JP" dirty="0"/>
              <a:t>V2</a:t>
            </a:r>
            <a:r>
              <a:rPr lang="ja-JP" altLang="en-US" dirty="0"/>
              <a:t>について実施策や不明点、教育内容等をアンケートする</a:t>
            </a:r>
            <a:endParaRPr lang="en-US" altLang="ja-JP" dirty="0"/>
          </a:p>
          <a:p>
            <a:pPr lvl="2"/>
            <a:r>
              <a:rPr lang="ja-JP" altLang="en-US" dirty="0"/>
              <a:t>参加者が教育に興味のある人が多いようなら、役割毎の教育</a:t>
            </a:r>
            <a:r>
              <a:rPr lang="en-US" altLang="ja-JP" dirty="0"/>
              <a:t>SWG</a:t>
            </a:r>
            <a:r>
              <a:rPr lang="ja-JP" altLang="en-US" dirty="0"/>
              <a:t>の成果物を使用して議論を発展させる</a:t>
            </a:r>
            <a:endParaRPr lang="en-US" altLang="ja-JP" dirty="0"/>
          </a:p>
          <a:p>
            <a:pPr lvl="2"/>
            <a:r>
              <a:rPr lang="en-US" altLang="ja-JP" dirty="0"/>
              <a:t>OpenChain </a:t>
            </a:r>
            <a:r>
              <a:rPr lang="ja-JP" altLang="en-US" dirty="0"/>
              <a:t>で公開してる教材の利用について聞くのもおもしろいかも</a:t>
            </a:r>
          </a:p>
        </p:txBody>
      </p:sp>
    </p:spTree>
    <p:extLst>
      <p:ext uri="{BB962C8B-B14F-4D97-AF65-F5344CB8AC3E}">
        <p14:creationId xmlns:p14="http://schemas.microsoft.com/office/powerpoint/2010/main" val="2146067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5B831-94B8-461B-B117-E77C38D3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全体会合の進め方議論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3FB6A1-6B4A-448A-A22A-CF5DDC1F519E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前半（</a:t>
            </a:r>
            <a:r>
              <a:rPr lang="en-US" altLang="ja-JP" dirty="0"/>
              <a:t>1</a:t>
            </a:r>
            <a:r>
              <a:rPr lang="ja-JP" altLang="en-US" dirty="0"/>
              <a:t>時間程度）</a:t>
            </a:r>
            <a:endParaRPr lang="en-US" altLang="ja-JP" dirty="0"/>
          </a:p>
          <a:p>
            <a:pPr lvl="1"/>
            <a:r>
              <a:rPr lang="ja-JP" altLang="en-US" dirty="0"/>
              <a:t>ホストからメッセージ</a:t>
            </a:r>
            <a:endParaRPr lang="en-US" altLang="ja-JP" dirty="0"/>
          </a:p>
          <a:p>
            <a:pPr lvl="1"/>
            <a:r>
              <a:rPr lang="en-US" altLang="ja-JP" dirty="0"/>
              <a:t>Shane</a:t>
            </a:r>
            <a:r>
              <a:rPr lang="ja-JP" altLang="en-US" dirty="0"/>
              <a:t>からメッセージ</a:t>
            </a:r>
            <a:endParaRPr lang="en-US" altLang="ja-JP" dirty="0"/>
          </a:p>
          <a:p>
            <a:pPr lvl="1"/>
            <a:r>
              <a:rPr lang="en-US" altLang="ja-JP" dirty="0"/>
              <a:t>Japan</a:t>
            </a:r>
            <a:r>
              <a:rPr lang="ja-JP" altLang="en-US" dirty="0"/>
              <a:t> </a:t>
            </a:r>
            <a:r>
              <a:rPr lang="en-US" altLang="ja-JP" dirty="0"/>
              <a:t>WG</a:t>
            </a:r>
            <a:r>
              <a:rPr lang="ja-JP" altLang="en-US" dirty="0"/>
              <a:t>紹介</a:t>
            </a:r>
            <a:endParaRPr lang="en-US" altLang="ja-JP" dirty="0"/>
          </a:p>
          <a:p>
            <a:pPr lvl="2"/>
            <a:r>
              <a:rPr lang="ja-JP" altLang="en-US" dirty="0"/>
              <a:t>各</a:t>
            </a:r>
            <a:r>
              <a:rPr lang="en-US" altLang="ja-JP" dirty="0"/>
              <a:t>SWG</a:t>
            </a:r>
            <a:r>
              <a:rPr lang="ja-JP" altLang="en-US" dirty="0"/>
              <a:t>活動は各</a:t>
            </a:r>
            <a:r>
              <a:rPr lang="en-US" altLang="ja-JP" dirty="0"/>
              <a:t>1</a:t>
            </a:r>
            <a:r>
              <a:rPr lang="ja-JP" altLang="en-US" dirty="0"/>
              <a:t>ページにまとめた上で、</a:t>
            </a:r>
            <a:r>
              <a:rPr lang="en-US" altLang="ja-JP" dirty="0"/>
              <a:t>Japan</a:t>
            </a:r>
            <a:r>
              <a:rPr lang="ja-JP" altLang="en-US" dirty="0"/>
              <a:t> </a:t>
            </a:r>
            <a:r>
              <a:rPr lang="en-US" altLang="ja-JP" dirty="0"/>
              <a:t>WG</a:t>
            </a:r>
            <a:r>
              <a:rPr lang="ja-JP" altLang="en-US" dirty="0"/>
              <a:t>紹介枠で説明</a:t>
            </a:r>
            <a:endParaRPr lang="en-US" altLang="ja-JP" dirty="0"/>
          </a:p>
          <a:p>
            <a:pPr lvl="2"/>
            <a:r>
              <a:rPr lang="ja-JP" altLang="en-US" dirty="0"/>
              <a:t>トピックスがある</a:t>
            </a:r>
            <a:r>
              <a:rPr lang="en-US" altLang="ja-JP" dirty="0"/>
              <a:t>SWG</a:t>
            </a:r>
            <a:r>
              <a:rPr lang="ja-JP" altLang="en-US" dirty="0"/>
              <a:t>は別途セッション枠を取って説明</a:t>
            </a:r>
            <a:endParaRPr lang="en-US" altLang="ja-JP" dirty="0"/>
          </a:p>
          <a:p>
            <a:r>
              <a:rPr lang="ja-JP" altLang="en-US" dirty="0"/>
              <a:t>後半（</a:t>
            </a:r>
            <a:r>
              <a:rPr lang="en-US" altLang="ja-JP" dirty="0"/>
              <a:t>2</a:t>
            </a:r>
            <a:r>
              <a:rPr lang="ja-JP" altLang="en-US" dirty="0"/>
              <a:t>時間程度）</a:t>
            </a:r>
            <a:endParaRPr lang="en-US" altLang="ja-JP" dirty="0"/>
          </a:p>
          <a:p>
            <a:pPr lvl="1"/>
            <a:r>
              <a:rPr lang="ja-JP" altLang="en-US" dirty="0"/>
              <a:t>オープンディスカッションの時間を取る</a:t>
            </a:r>
            <a:endParaRPr lang="en-US" altLang="ja-JP" dirty="0"/>
          </a:p>
          <a:p>
            <a:pPr lvl="2"/>
            <a:r>
              <a:rPr lang="ja-JP" altLang="en-US" dirty="0"/>
              <a:t>テーマは事前に募集するのがよさそう</a:t>
            </a:r>
            <a:endParaRPr lang="en-US" altLang="ja-JP" dirty="0"/>
          </a:p>
          <a:p>
            <a:pPr lvl="1"/>
            <a:r>
              <a:rPr lang="en-US" altLang="ja-JP" dirty="0"/>
              <a:t>SWG</a:t>
            </a:r>
            <a:r>
              <a:rPr lang="ja-JP" altLang="en-US" dirty="0"/>
              <a:t>のトピックス</a:t>
            </a:r>
            <a:endParaRPr lang="en-US" altLang="ja-JP" dirty="0"/>
          </a:p>
          <a:p>
            <a:pPr lvl="2"/>
            <a:r>
              <a:rPr lang="ja-JP" altLang="en-US" dirty="0"/>
              <a:t>例：リーフレット、教育資料、</a:t>
            </a:r>
            <a:r>
              <a:rPr lang="en-US" altLang="ja-JP" dirty="0"/>
              <a:t>SPDX</a:t>
            </a:r>
            <a:r>
              <a:rPr lang="ja-JP" altLang="en-US" dirty="0"/>
              <a:t> </a:t>
            </a:r>
            <a:r>
              <a:rPr lang="en-US" altLang="ja-JP" dirty="0"/>
              <a:t>Lite</a:t>
            </a:r>
            <a:r>
              <a:rPr lang="ja-JP" altLang="en-US" dirty="0"/>
              <a:t>等</a:t>
            </a:r>
            <a:endParaRPr lang="en-US" altLang="ja-JP" dirty="0"/>
          </a:p>
          <a:p>
            <a:pPr lvl="1"/>
            <a:r>
              <a:rPr lang="ja-JP" altLang="en-US" dirty="0"/>
              <a:t>ホストで工夫して並行セッションにしてもよい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8301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57671E-B030-4BC0-8EBB-A7A818A5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10</a:t>
            </a:r>
            <a:r>
              <a:rPr lang="ja-JP" altLang="en-US" dirty="0"/>
              <a:t>回全体会合アジェンダ</a:t>
            </a:r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BFDCCAD-7AED-49DB-AE57-CD33644179AF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8FE9FAB-E15E-4C7D-B324-1791A1E75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1454150"/>
            <a:ext cx="5270500" cy="39497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ED3FB2E-A5CD-4319-90AD-BB76104EC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696" y="1454150"/>
            <a:ext cx="52705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918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57671E-B030-4BC0-8EBB-A7A818A5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Ad Hoc Mtg</a:t>
            </a:r>
            <a:r>
              <a:rPr lang="ja-JP" altLang="en-US" dirty="0">
                <a:solidFill>
                  <a:prstClr val="black"/>
                </a:solidFill>
              </a:rPr>
              <a:t>開催の提案</a:t>
            </a:r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BFDCCAD-7AED-49DB-AE57-CD33644179AF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ja-JP" altLang="en-US" dirty="0">
                <a:solidFill>
                  <a:prstClr val="black"/>
                </a:solidFill>
              </a:rPr>
              <a:t>リーフレット説明会</a:t>
            </a:r>
            <a:endParaRPr lang="en-US" altLang="ja-JP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ja-JP" altLang="en-US" dirty="0">
                <a:solidFill>
                  <a:prstClr val="black"/>
                </a:solidFill>
              </a:rPr>
              <a:t>発表者：上田さん、</a:t>
            </a:r>
          </a:p>
          <a:p>
            <a:pPr lvl="0">
              <a:defRPr/>
            </a:pPr>
            <a:r>
              <a:rPr lang="ja-JP" altLang="en-US" dirty="0">
                <a:solidFill>
                  <a:prstClr val="black"/>
                </a:solidFill>
              </a:rPr>
              <a:t>内容：</a:t>
            </a:r>
            <a:endParaRPr lang="en-US" altLang="ja-JP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ja-JP" altLang="en-US" dirty="0">
                <a:solidFill>
                  <a:prstClr val="black"/>
                </a:solidFill>
              </a:rPr>
              <a:t>リーフレットの各ページの内容</a:t>
            </a:r>
            <a:endParaRPr lang="en-US" altLang="ja-JP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ja-JP" altLang="en-US" dirty="0">
                <a:solidFill>
                  <a:prstClr val="black"/>
                </a:solidFill>
              </a:rPr>
              <a:t>背景</a:t>
            </a:r>
          </a:p>
          <a:p>
            <a:pPr lvl="0">
              <a:defRPr/>
            </a:pPr>
            <a:r>
              <a:rPr lang="ja-JP" altLang="en-US" dirty="0">
                <a:solidFill>
                  <a:prstClr val="black"/>
                </a:solidFill>
              </a:rPr>
              <a:t>規模：</a:t>
            </a:r>
            <a:endParaRPr lang="en-US" altLang="ja-JP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ja-JP" altLang="en-US" dirty="0">
                <a:solidFill>
                  <a:prstClr val="black"/>
                </a:solidFill>
              </a:rPr>
              <a:t>小規模（</a:t>
            </a:r>
            <a:r>
              <a:rPr lang="en-US" altLang="ja-JP" dirty="0">
                <a:solidFill>
                  <a:prstClr val="black"/>
                </a:solidFill>
              </a:rPr>
              <a:t>20</a:t>
            </a:r>
            <a:r>
              <a:rPr lang="ja-JP" altLang="en-US" dirty="0">
                <a:solidFill>
                  <a:prstClr val="black"/>
                </a:solidFill>
              </a:rPr>
              <a:t>人程度）の</a:t>
            </a:r>
            <a:r>
              <a:rPr lang="en-US" altLang="ja-JP" dirty="0">
                <a:solidFill>
                  <a:prstClr val="black"/>
                </a:solidFill>
              </a:rPr>
              <a:t>Mtg</a:t>
            </a:r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6109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SSL資料_20160418_c">
  <a:themeElements>
    <a:clrScheme name="ユーザー定義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DEA"/>
      </a:accent1>
      <a:accent2>
        <a:srgbClr val="FCB95D"/>
      </a:accent2>
      <a:accent3>
        <a:srgbClr val="FF0000"/>
      </a:accent3>
      <a:accent4>
        <a:srgbClr val="007DEA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 Symbo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060"/>
        </a:solidFill>
        <a:ln w="28575">
          <a:solidFill>
            <a:schemeClr val="bg1"/>
          </a:solidFill>
        </a:ln>
        <a:effectLst/>
      </a:spPr>
      <a:bodyPr rtlCol="0" anchor="ctr">
        <a:normAutofit/>
      </a:bodyPr>
      <a:lstStyle>
        <a:defPPr algn="ctr">
          <a:defRPr kumimoji="1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SSL資料_20160418_c">
  <a:themeElements>
    <a:clrScheme name="ユーザー定義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DEA"/>
      </a:accent1>
      <a:accent2>
        <a:srgbClr val="FCB95D"/>
      </a:accent2>
      <a:accent3>
        <a:srgbClr val="FF0000"/>
      </a:accent3>
      <a:accent4>
        <a:srgbClr val="007DEA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 Symbo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060"/>
        </a:solidFill>
        <a:ln w="28575">
          <a:solidFill>
            <a:schemeClr val="bg1"/>
          </a:solidFill>
        </a:ln>
        <a:effectLst/>
      </a:spPr>
      <a:bodyPr rtlCol="0" anchor="ctr">
        <a:normAutofit/>
      </a:bodyPr>
      <a:lstStyle>
        <a:defPPr algn="ctr">
          <a:defRPr kumimoji="1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TM02836342[[fn=イオン]]</Template>
  <TotalTime>4463</TotalTime>
  <Words>517</Words>
  <Application>Microsoft Office PowerPoint</Application>
  <PresentationFormat>ワイド画面</PresentationFormat>
  <Paragraphs>95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10</vt:i4>
      </vt:variant>
    </vt:vector>
  </HeadingPairs>
  <TitlesOfParts>
    <vt:vector size="25" baseType="lpstr">
      <vt:lpstr>Adobe Gothic Std B</vt:lpstr>
      <vt:lpstr>HGP創英角ｺﾞｼｯｸUB</vt:lpstr>
      <vt:lpstr>ＭＳ Ｐゴシック</vt:lpstr>
      <vt:lpstr>Myriad Pro</vt:lpstr>
      <vt:lpstr>メイリオ</vt:lpstr>
      <vt:lpstr>游ゴシック</vt:lpstr>
      <vt:lpstr>Arial</vt:lpstr>
      <vt:lpstr>Calibri</vt:lpstr>
      <vt:lpstr>Segoe UI</vt:lpstr>
      <vt:lpstr>Segoe UI Symbol</vt:lpstr>
      <vt:lpstr>Tahoma</vt:lpstr>
      <vt:lpstr>Times New Roman</vt:lpstr>
      <vt:lpstr>Blank</vt:lpstr>
      <vt:lpstr>1_OSSL資料_20160418_c</vt:lpstr>
      <vt:lpstr>OSSL資料_20160418_c</vt:lpstr>
      <vt:lpstr>Planning Subgroup</vt:lpstr>
      <vt:lpstr>打ち合わせ</vt:lpstr>
      <vt:lpstr>本日のアジェンダ</vt:lpstr>
      <vt:lpstr>ALS2019でのプロモーション</vt:lpstr>
      <vt:lpstr>全体会合の進め方　アイディア１</vt:lpstr>
      <vt:lpstr>全体会合の進め方　アイディア２</vt:lpstr>
      <vt:lpstr>全体会合の進め方議論</vt:lpstr>
      <vt:lpstr>第10回全体会合アジェンダ</vt:lpstr>
      <vt:lpstr>Ad Hoc Mtg開催の提案</vt:lpstr>
      <vt:lpstr>第11回、12回の状況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GitHubメモ</dc:title>
  <dc:creator>Fukuchi, Hiroyuki (Sony)</dc:creator>
  <cp:lastModifiedBy>Fukuchi, Hiroyuki (Sony)</cp:lastModifiedBy>
  <cp:revision>248</cp:revision>
  <dcterms:created xsi:type="dcterms:W3CDTF">2018-07-20T07:39:34Z</dcterms:created>
  <dcterms:modified xsi:type="dcterms:W3CDTF">2019-05-30T01:31:11Z</dcterms:modified>
</cp:coreProperties>
</file>