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3905" r:id="rId2"/>
    <p:sldMasterId id="2147483910" r:id="rId3"/>
  </p:sldMasterIdLst>
  <p:notesMasterIdLst>
    <p:notesMasterId r:id="rId17"/>
  </p:notesMasterIdLst>
  <p:sldIdLst>
    <p:sldId id="406" r:id="rId4"/>
    <p:sldId id="407" r:id="rId5"/>
    <p:sldId id="413" r:id="rId6"/>
    <p:sldId id="421" r:id="rId7"/>
    <p:sldId id="297" r:id="rId8"/>
    <p:sldId id="298" r:id="rId9"/>
    <p:sldId id="299" r:id="rId10"/>
    <p:sldId id="431" r:id="rId11"/>
    <p:sldId id="433" r:id="rId12"/>
    <p:sldId id="432" r:id="rId13"/>
    <p:sldId id="424" r:id="rId14"/>
    <p:sldId id="426" r:id="rId15"/>
    <p:sldId id="42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7" autoAdjust="0"/>
    <p:restoredTop sz="94899" autoAdjust="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73441763616767"/>
          <c:y val="0.16640163362889407"/>
          <c:w val="0.44012189004534985"/>
          <c:h val="0.8096904618260094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174-4EEA-A415-944B33B24C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174-4EEA-A415-944B33B24C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174-4EEA-A415-944B33B24C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174-4EEA-A415-944B33B24C7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174-4EEA-A415-944B33B24C7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174-4EEA-A415-944B33B24C7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174-4EEA-A415-944B33B24C71}"/>
              </c:ext>
            </c:extLst>
          </c:dPt>
          <c:dLbls>
            <c:dLbl>
              <c:idx val="0"/>
              <c:layout>
                <c:manualLayout>
                  <c:x val="6.6555405687986166E-2"/>
                  <c:y val="5.566161292335843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86897858825505"/>
                      <c:h val="0.184054400066571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174-4EEA-A415-944B33B24C71}"/>
                </c:ext>
              </c:extLst>
            </c:dLbl>
            <c:dLbl>
              <c:idx val="1"/>
              <c:layout>
                <c:manualLayout>
                  <c:x val="1.4522820522333633E-2"/>
                  <c:y val="1.55366317109789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48459056319068"/>
                      <c:h val="0.222646451693433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174-4EEA-A415-944B33B24C71}"/>
                </c:ext>
              </c:extLst>
            </c:dLbl>
            <c:dLbl>
              <c:idx val="2"/>
              <c:layout>
                <c:manualLayout>
                  <c:x val="0.10430053369777184"/>
                  <c:y val="-6.455671851153903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09911348536003"/>
                      <c:h val="0.138966682039595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174-4EEA-A415-944B33B24C71}"/>
                </c:ext>
              </c:extLst>
            </c:dLbl>
            <c:dLbl>
              <c:idx val="3"/>
              <c:layout>
                <c:manualLayout>
                  <c:x val="-3.5408999727077714E-2"/>
                  <c:y val="6.432109895951049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65203454545786"/>
                      <c:h val="0.18167950458184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174-4EEA-A415-944B33B24C71}"/>
                </c:ext>
              </c:extLst>
            </c:dLbl>
            <c:dLbl>
              <c:idx val="4"/>
              <c:layout>
                <c:manualLayout>
                  <c:x val="-7.592341251468164E-2"/>
                  <c:y val="0.1367856818112224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62707938074587"/>
                      <c:h val="0.132400423273695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8174-4EEA-A415-944B33B24C71}"/>
                </c:ext>
              </c:extLst>
            </c:dLbl>
            <c:dLbl>
              <c:idx val="5"/>
              <c:layout>
                <c:manualLayout>
                  <c:x val="-2.5818326243919859E-2"/>
                  <c:y val="-4.7801784116854873E-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910313769158559"/>
                      <c:h val="0.143681176826162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8174-4EEA-A415-944B33B24C71}"/>
                </c:ext>
              </c:extLst>
            </c:dLbl>
            <c:dLbl>
              <c:idx val="6"/>
              <c:layout>
                <c:manualLayout>
                  <c:x val="0.11881274481053755"/>
                  <c:y val="-4.062286776577266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74-4EEA-A415-944B33B24C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ソフトウェア開発者</c:v>
                </c:pt>
                <c:pt idx="1">
                  <c:v>ソフトウェア研究開発</c:v>
                </c:pt>
                <c:pt idx="2">
                  <c:v>OSS推進</c:v>
                </c:pt>
                <c:pt idx="3">
                  <c:v>法務・知財</c:v>
                </c:pt>
                <c:pt idx="4">
                  <c:v>品質保証・品質管理</c:v>
                </c:pt>
                <c:pt idx="5">
                  <c:v>技術企画・技術管理・技術戦略</c:v>
                </c:pt>
                <c:pt idx="6">
                  <c:v>その他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11</c:v>
                </c:pt>
                <c:pt idx="1">
                  <c:v>7</c:v>
                </c:pt>
                <c:pt idx="2">
                  <c:v>15</c:v>
                </c:pt>
                <c:pt idx="3">
                  <c:v>22</c:v>
                </c:pt>
                <c:pt idx="4">
                  <c:v>1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174-4EEA-A415-944B33B24C7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90-448D-BBC8-76B55C0761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90-448D-BBC8-76B55C0761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290-448D-BBC8-76B55C0761C0}"/>
              </c:ext>
            </c:extLst>
          </c:dPt>
          <c:dLbls>
            <c:dLbl>
              <c:idx val="0"/>
              <c:layout>
                <c:manualLayout>
                  <c:x val="5.8667200542289959E-2"/>
                  <c:y val="6.831495188069350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42347852247745"/>
                      <c:h val="0.134701917425800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290-448D-BBC8-76B55C0761C0}"/>
                </c:ext>
              </c:extLst>
            </c:dLbl>
            <c:dLbl>
              <c:idx val="1"/>
              <c:layout>
                <c:manualLayout>
                  <c:x val="0.12676136793297105"/>
                  <c:y val="-0.11889784748751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561662362475796"/>
                      <c:h val="0.140533169262415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290-448D-BBC8-76B55C0761C0}"/>
                </c:ext>
              </c:extLst>
            </c:dLbl>
            <c:dLbl>
              <c:idx val="2"/>
              <c:layout>
                <c:manualLayout>
                  <c:x val="-5.18655906461509E-2"/>
                  <c:y val="1.042347744637084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788043942461122"/>
                      <c:h val="0.131786291507493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290-448D-BBC8-76B55C076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Sheet1!$E$2:$E$4</c:f>
              <c:strCache>
                <c:ptCount val="3"/>
                <c:pt idx="0">
                  <c:v>初参加</c:v>
                </c:pt>
                <c:pt idx="1">
                  <c:v>2〜3回</c:v>
                </c:pt>
                <c:pt idx="2">
                  <c:v>4回以上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14</c:v>
                </c:pt>
                <c:pt idx="1">
                  <c:v>24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90-448D-BBC8-76B55C0761C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A0F1E-6A7A-408C-9B73-64CA77DFA15B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C7B7E-EBD4-4B56-80C7-AFA5C2719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14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98854" y="1802717"/>
            <a:ext cx="10794377" cy="1440333"/>
          </a:xfrm>
          <a:prstGeom prst="rect">
            <a:avLst/>
          </a:prstGeom>
        </p:spPr>
        <p:txBody>
          <a:bodyPr wrap="none" lIns="26196" tIns="0" rIns="26196" bIns="0" anchor="b" anchorCtr="0">
            <a:noAutofit/>
          </a:bodyPr>
          <a:lstStyle>
            <a:lvl1pPr algn="l">
              <a:defRPr sz="2700" smtClean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98854" y="3595653"/>
            <a:ext cx="10794377" cy="1080251"/>
          </a:xfrm>
          <a:prstGeom prst="rect">
            <a:avLst/>
          </a:prstGeom>
        </p:spPr>
        <p:txBody>
          <a:bodyPr wrap="none" lIns="26196" tIns="0" rIns="26196" bIns="0"/>
          <a:lstStyle>
            <a:lvl1pPr marL="0" indent="0" algn="l">
              <a:defRPr sz="1800" smtClean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359813" y="3429795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スライド番号プレースホルダ 7"/>
          <p:cNvSpPr txBox="1">
            <a:spLocks noGrp="1"/>
          </p:cNvSpPr>
          <p:nvPr userDrawn="1"/>
        </p:nvSpPr>
        <p:spPr bwMode="auto">
          <a:xfrm>
            <a:off x="215891" y="6408000"/>
            <a:ext cx="647662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lang="en-US" altLang="ja-JP" sz="1600" b="1" ker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altLang="ja-JP" sz="1600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lang="en-US" altLang="ja-JP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endParaRPr lang="ja-JP" altLang="ja-JP" sz="1600" dirty="0">
              <a:solidFill>
                <a:prstClr val="white">
                  <a:lumMod val="65000"/>
                </a:prst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2165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609602" y="533403"/>
            <a:ext cx="109727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2"/>
              </a:buClr>
              <a:buFont typeface="Roboto"/>
              <a:buNone/>
              <a:defRPr sz="3600" b="1" i="0" u="none" strike="noStrike" cap="none" baseline="0">
                <a:solidFill>
                  <a:schemeClr val="dk2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メイリオ" panose="020B0604030504040204" pitchFamily="50" charset="-128"/>
                <a:sym typeface="Roboto"/>
              </a:defRPr>
            </a:lvl1pPr>
            <a:lvl2pPr lvl="1" indent="0">
              <a:spcBef>
                <a:spcPts val="0"/>
              </a:spcBef>
              <a:buNone/>
              <a:defRPr sz="1662"/>
            </a:lvl2pPr>
            <a:lvl3pPr lvl="2" indent="0">
              <a:spcBef>
                <a:spcPts val="0"/>
              </a:spcBef>
              <a:buNone/>
              <a:defRPr sz="1662"/>
            </a:lvl3pPr>
            <a:lvl4pPr lvl="3" indent="0">
              <a:spcBef>
                <a:spcPts val="0"/>
              </a:spcBef>
              <a:buNone/>
              <a:defRPr sz="1662"/>
            </a:lvl4pPr>
            <a:lvl5pPr lvl="4" indent="0">
              <a:spcBef>
                <a:spcPts val="0"/>
              </a:spcBef>
              <a:buNone/>
              <a:defRPr sz="1662"/>
            </a:lvl5pPr>
            <a:lvl6pPr lvl="5" indent="0">
              <a:spcBef>
                <a:spcPts val="0"/>
              </a:spcBef>
              <a:buNone/>
              <a:defRPr sz="1662"/>
            </a:lvl6pPr>
            <a:lvl7pPr lvl="6" indent="0">
              <a:spcBef>
                <a:spcPts val="0"/>
              </a:spcBef>
              <a:buNone/>
              <a:defRPr sz="1662"/>
            </a:lvl7pPr>
            <a:lvl8pPr lvl="7" indent="0">
              <a:spcBef>
                <a:spcPts val="0"/>
              </a:spcBef>
              <a:buNone/>
              <a:defRPr sz="1662"/>
            </a:lvl8pPr>
            <a:lvl9pPr lvl="8" indent="0">
              <a:spcBef>
                <a:spcPts val="0"/>
              </a:spcBef>
              <a:buNone/>
              <a:defRPr sz="1662"/>
            </a:lvl9pPr>
          </a:lstStyle>
          <a:p>
            <a:r>
              <a:rPr lang="ja-JP" altLang="en-US"/>
              <a:t>マスター タイトルの書式設定</a:t>
            </a:r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 hasCustomPrompt="1"/>
          </p:nvPr>
        </p:nvSpPr>
        <p:spPr>
          <a:xfrm>
            <a:off x="609602" y="1608016"/>
            <a:ext cx="10972799" cy="487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8817" marR="0" lvl="0" indent="-49237" algn="l" rtl="0">
              <a:spcBef>
                <a:spcPts val="443"/>
              </a:spcBef>
              <a:buClr>
                <a:schemeClr val="accent1"/>
              </a:buClr>
              <a:buSzPct val="85000"/>
              <a:buFont typeface="Noto Sans CJK JP Bold" panose="020B0800000000000000" pitchFamily="34" charset="-128"/>
              <a:buChar char="•"/>
              <a:defRPr sz="2400" b="1" i="0" u="none" strike="noStrike" cap="none" baseline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Roboto"/>
              </a:defRPr>
            </a:lvl1pPr>
            <a:lvl2pPr marL="422041" marR="0" lvl="1" indent="-76202" algn="l" rtl="0">
              <a:spcBef>
                <a:spcPts val="369"/>
              </a:spcBef>
              <a:buClr>
                <a:schemeClr val="accent1"/>
              </a:buClr>
              <a:buSzPct val="85000"/>
              <a:buFont typeface="Arial"/>
              <a:buChar char="•"/>
              <a:defRPr sz="2000" b="1" i="0" u="none" strike="noStrike" cap="none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Roboto"/>
              </a:defRPr>
            </a:lvl2pPr>
            <a:lvl3pPr marL="675266" marR="0" lvl="2" indent="-76202" algn="l" rtl="0">
              <a:spcBef>
                <a:spcPts val="332"/>
              </a:spcBef>
              <a:buClr>
                <a:schemeClr val="accent1"/>
              </a:buClr>
              <a:buSzPct val="90000"/>
              <a:buFont typeface="Arial"/>
              <a:buChar char="•"/>
              <a:defRPr sz="1800" b="1" i="0" u="none" strike="noStrike" cap="none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Roboto"/>
              </a:defRPr>
            </a:lvl3pPr>
            <a:lvl4pPr marL="928490" marR="0" lvl="3" indent="-84407" algn="l" rtl="0">
              <a:spcBef>
                <a:spcPts val="295"/>
              </a:spcBef>
              <a:buClr>
                <a:schemeClr val="accen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Roboto"/>
              </a:defRPr>
            </a:lvl4pPr>
            <a:lvl5pPr marL="1097307" marR="0" lvl="4" indent="-53927" algn="l" rtl="0">
              <a:spcBef>
                <a:spcPts val="258"/>
              </a:spcBef>
              <a:buClr>
                <a:schemeClr val="accent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Roboto"/>
              </a:defRPr>
            </a:lvl5pPr>
            <a:lvl6pPr marL="1266124" marR="0" lvl="5" indent="-99649" algn="l" rtl="0">
              <a:spcBef>
                <a:spcPts val="240"/>
              </a:spcBef>
              <a:buClr>
                <a:schemeClr val="accent1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434940" marR="0" lvl="6" indent="-92615" algn="l" rtl="0">
              <a:spcBef>
                <a:spcPts val="240"/>
              </a:spcBef>
              <a:buClr>
                <a:schemeClr val="accent1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3757" marR="0" lvl="7" indent="-97304" algn="l" rtl="0">
              <a:spcBef>
                <a:spcPts val="240"/>
              </a:spcBef>
              <a:buClr>
                <a:schemeClr val="accent1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72574" marR="0" lvl="8" indent="-101992" algn="l" rtl="0">
              <a:spcBef>
                <a:spcPts val="240"/>
              </a:spcBef>
              <a:buClr>
                <a:schemeClr val="accent1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ja-JP" altLang="en-US" dirty="0"/>
              <a:t> テキストを入力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  <a:p>
            <a:endParaRPr dirty="0"/>
          </a:p>
        </p:txBody>
      </p:sp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7203" y="555079"/>
            <a:ext cx="2146536" cy="968923"/>
          </a:xfrm>
          <a:prstGeom prst="rect">
            <a:avLst/>
          </a:prstGeom>
        </p:spPr>
      </p:pic>
      <p:sp>
        <p:nvSpPr>
          <p:cNvPr id="2" name="フッター プレースホルダー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endParaRPr kumimoji="0" lang="ja-JP" altLang="en-US" kern="0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8788400" y="6519446"/>
            <a:ext cx="3420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dirty="0">
                <a:latin typeface="Arial" panose="020B0604020202020204" pitchFamily="34" charset="0"/>
                <a:ea typeface="Noto Sans CJK JP Regular" panose="020B0500000000000000" pitchFamily="34" charset="-128"/>
                <a:cs typeface="Arial" panose="020B0604020202020204" pitchFamily="34" charset="0"/>
              </a:rPr>
              <a:t>CC0-1.0</a:t>
            </a:r>
            <a:endParaRPr kumimoji="1" lang="ja-JP" altLang="en-US" sz="1600" dirty="0">
              <a:latin typeface="Arial" panose="020B0604020202020204" pitchFamily="34" charset="0"/>
              <a:ea typeface="Noto Sans CJK JP Regular" panose="020B0500000000000000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77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4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576000" y="1056491"/>
            <a:ext cx="11040000" cy="5114521"/>
          </a:xfrm>
          <a:prstGeom prst="rect">
            <a:avLst/>
          </a:prstGeom>
        </p:spPr>
        <p:txBody>
          <a:bodyPr lIns="66191" tIns="33182" rIns="66191" bIns="33182"/>
          <a:lstStyle>
            <a:lvl1pPr marL="128965" indent="-128965">
              <a:spcBef>
                <a:spcPts val="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326988" indent="-133565">
              <a:spcBef>
                <a:spcPts val="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 marL="517013" indent="-124407">
              <a:spcBef>
                <a:spcPts val="0"/>
              </a:spcBef>
              <a:buFont typeface="Arial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715071" indent="-128965">
              <a:spcBef>
                <a:spcPts val="0"/>
              </a:spcBef>
              <a:buFont typeface="Arial" pitchFamily="34" charset="0"/>
              <a:buChar char="•"/>
              <a:defRPr sz="1400">
                <a:solidFill>
                  <a:schemeClr val="tx1"/>
                </a:solidFill>
              </a:defRPr>
            </a:lvl4pPr>
            <a:lvl5pPr marL="913128" indent="-133565">
              <a:spcBef>
                <a:spcPts val="0"/>
              </a:spcBef>
              <a:buFont typeface="Arial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3" y="908931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1" y="6408000"/>
            <a:ext cx="647662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lang="en-US" altLang="ja-JP" sz="1600" b="1" ker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altLang="ja-JP" sz="1600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lang="en-US" altLang="ja-JP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endParaRPr lang="ja-JP" altLang="ja-JP" sz="1600" dirty="0">
              <a:solidFill>
                <a:prstClr val="white">
                  <a:lumMod val="65000"/>
                </a:prst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1714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3" y="908931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1" y="6408000"/>
            <a:ext cx="647662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lang="en-US" altLang="ja-JP" sz="1600" b="1" ker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altLang="ja-JP" sz="1600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lang="en-US" altLang="ja-JP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endParaRPr lang="ja-JP" altLang="ja-JP" sz="1600" dirty="0">
              <a:solidFill>
                <a:prstClr val="white">
                  <a:lumMod val="65000"/>
                </a:prst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3547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639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3" y="908931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3"/>
          <p:cNvSpPr>
            <a:spLocks noChangeArrowheads="1"/>
          </p:cNvSpPr>
          <p:nvPr userDrawn="1"/>
        </p:nvSpPr>
        <p:spPr bwMode="auto">
          <a:xfrm>
            <a:off x="11176000" y="6510952"/>
            <a:ext cx="144387" cy="14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0613">
                    <a:alpha val="60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defTabSz="884321" eaLnBrk="0" hangingPunct="0">
              <a:defRPr/>
            </a:pPr>
            <a:r>
              <a:rPr lang="en-US" altLang="ja-JP" sz="1200" kern="0" dirty="0">
                <a:solidFill>
                  <a:srgbClr val="FFFFFF"/>
                </a:solidFill>
              </a:rPr>
              <a:t>CONFIDENTIAL</a:t>
            </a:r>
          </a:p>
        </p:txBody>
      </p: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1" y="6408000"/>
            <a:ext cx="647662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kumimoji="1" lang="en-US" altLang="ja-JP" sz="1733" b="1" kern="0" smtClea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kumimoji="1" lang="en-US" altLang="ja-JP" sz="1733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kumimoji="1" lang="en-US" altLang="ja-JP" sz="1733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733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733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ja-JP" altLang="en-US" sz="1733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endParaRPr kumimoji="1" lang="ja-JP" altLang="ja-JP" sz="1600" dirty="0">
              <a:solidFill>
                <a:schemeClr val="bg1">
                  <a:lumMod val="65000"/>
                </a:scheme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174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98855" y="1802718"/>
            <a:ext cx="10794377" cy="1440333"/>
          </a:xfrm>
          <a:prstGeom prst="rect">
            <a:avLst/>
          </a:prstGeom>
        </p:spPr>
        <p:txBody>
          <a:bodyPr wrap="none" lIns="26196" tIns="0" rIns="26196" bIns="0" anchor="b" anchorCtr="0">
            <a:noAutofit/>
          </a:bodyPr>
          <a:lstStyle>
            <a:lvl1pPr algn="l">
              <a:defRPr sz="2925" smtClean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98855" y="3595653"/>
            <a:ext cx="10794377" cy="1080251"/>
          </a:xfrm>
          <a:prstGeom prst="rect">
            <a:avLst/>
          </a:prstGeom>
        </p:spPr>
        <p:txBody>
          <a:bodyPr wrap="none" lIns="26196" tIns="0" rIns="26196" bIns="0"/>
          <a:lstStyle>
            <a:lvl1pPr marL="0" indent="0" algn="l">
              <a:defRPr sz="1950" smtClean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359815" y="3429795"/>
            <a:ext cx="11514002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11176001" y="6510954"/>
            <a:ext cx="144386" cy="14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0613">
                    <a:alpha val="60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defTabSz="718511" eaLnBrk="0" hangingPunct="0">
              <a:defRPr/>
            </a:pPr>
            <a:r>
              <a:rPr lang="en-US" altLang="ja-JP" sz="975" kern="0" dirty="0">
                <a:solidFill>
                  <a:srgbClr val="FFFFFF"/>
                </a:solidFill>
              </a:rPr>
              <a:t>CONFIDENTIAL</a:t>
            </a:r>
          </a:p>
        </p:txBody>
      </p:sp>
      <p:sp>
        <p:nvSpPr>
          <p:cNvPr id="16" name="スライド番号プレースホルダ 7"/>
          <p:cNvSpPr txBox="1">
            <a:spLocks noGrp="1"/>
          </p:cNvSpPr>
          <p:nvPr userDrawn="1"/>
        </p:nvSpPr>
        <p:spPr bwMode="auto">
          <a:xfrm>
            <a:off x="215893" y="6408000"/>
            <a:ext cx="6476626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kumimoji="1" lang="en-US" altLang="ja-JP" sz="1408" b="1" kern="0" smtClea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kumimoji="1" lang="en-US" altLang="ja-JP" sz="1408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kumimoji="1" lang="en-US" altLang="ja-JP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ja-JP" altLang="en-US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endParaRPr kumimoji="1" lang="ja-JP" altLang="ja-JP" sz="1300" dirty="0">
              <a:solidFill>
                <a:schemeClr val="bg1">
                  <a:lumMod val="65000"/>
                </a:scheme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86213498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4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576000" y="1056492"/>
            <a:ext cx="11040000" cy="5114521"/>
          </a:xfrm>
          <a:prstGeom prst="rect">
            <a:avLst/>
          </a:prstGeom>
        </p:spPr>
        <p:txBody>
          <a:bodyPr lIns="66191" tIns="33182" rIns="66191" bIns="33182"/>
          <a:lstStyle>
            <a:lvl1pPr marL="139709" indent="-139709">
              <a:spcBef>
                <a:spcPts val="0"/>
              </a:spcBef>
              <a:buFont typeface="Arial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 marL="354228" indent="-144692">
              <a:spcBef>
                <a:spcPts val="0"/>
              </a:spcBef>
              <a:buFont typeface="Arial" pitchFamily="34" charset="0"/>
              <a:buChar char="•"/>
              <a:defRPr sz="2167">
                <a:solidFill>
                  <a:schemeClr val="tx1"/>
                </a:solidFill>
              </a:defRPr>
            </a:lvl2pPr>
            <a:lvl3pPr marL="560083" indent="-134771">
              <a:spcBef>
                <a:spcPts val="0"/>
              </a:spcBef>
              <a:buFont typeface="Arial" pitchFamily="34" charset="0"/>
              <a:buChar char="•"/>
              <a:defRPr sz="1733">
                <a:solidFill>
                  <a:schemeClr val="tx1"/>
                </a:solidFill>
              </a:defRPr>
            </a:lvl3pPr>
            <a:lvl4pPr marL="774641" indent="-139709">
              <a:spcBef>
                <a:spcPts val="0"/>
              </a:spcBef>
              <a:buFont typeface="Arial" pitchFamily="34" charset="0"/>
              <a:buChar char="•"/>
              <a:defRPr sz="1517">
                <a:solidFill>
                  <a:schemeClr val="tx1"/>
                </a:solidFill>
              </a:defRPr>
            </a:lvl4pPr>
            <a:lvl5pPr marL="989198" indent="-144692">
              <a:spcBef>
                <a:spcPts val="0"/>
              </a:spcBef>
              <a:buFont typeface="Arial" pitchFamily="34" charset="0"/>
              <a:buChar char="•"/>
              <a:defRPr sz="1517">
                <a:solidFill>
                  <a:schemeClr val="tx1"/>
                </a:solidFill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5" y="908931"/>
            <a:ext cx="11514002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3" y="6408000"/>
            <a:ext cx="6476626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kumimoji="1" lang="en-US" altLang="ja-JP" sz="1408" b="1" kern="0" smtClea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kumimoji="1" lang="en-US" altLang="ja-JP" sz="1408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kumimoji="1" lang="en-US" altLang="ja-JP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ja-JP" altLang="en-US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endParaRPr kumimoji="1" lang="ja-JP" altLang="ja-JP" sz="1300" dirty="0">
              <a:solidFill>
                <a:schemeClr val="bg1">
                  <a:lumMod val="65000"/>
                </a:scheme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952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5" y="908931"/>
            <a:ext cx="11514002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3"/>
          <p:cNvSpPr>
            <a:spLocks noChangeArrowheads="1"/>
          </p:cNvSpPr>
          <p:nvPr userDrawn="1"/>
        </p:nvSpPr>
        <p:spPr bwMode="auto">
          <a:xfrm>
            <a:off x="11176001" y="6510954"/>
            <a:ext cx="144386" cy="14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0613">
                    <a:alpha val="60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defTabSz="718511" eaLnBrk="0" hangingPunct="0">
              <a:defRPr/>
            </a:pPr>
            <a:r>
              <a:rPr lang="en-US" altLang="ja-JP" sz="975" kern="0" dirty="0">
                <a:solidFill>
                  <a:srgbClr val="FFFFFF"/>
                </a:solidFill>
              </a:rPr>
              <a:t>CONFIDENTIAL</a:t>
            </a:r>
          </a:p>
        </p:txBody>
      </p: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3" y="6408000"/>
            <a:ext cx="6476626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kumimoji="1" lang="en-US" altLang="ja-JP" sz="1408" b="1" kern="0" smtClea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kumimoji="1" lang="en-US" altLang="ja-JP" sz="1408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kumimoji="1" lang="en-US" altLang="ja-JP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ja-JP" altLang="en-US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endParaRPr kumimoji="1" lang="ja-JP" altLang="ja-JP" sz="1300" dirty="0">
              <a:solidFill>
                <a:schemeClr val="bg1">
                  <a:lumMod val="65000"/>
                </a:scheme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0322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03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98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HGP創英角ｺﾞｼｯｸUB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5pPr>
      <a:lvl6pPr marL="331688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663340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994996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326667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48749" indent="-248749" algn="l" rtl="0" eaLnBrk="1" fontAlgn="base" hangingPunct="1">
        <a:spcBef>
          <a:spcPct val="20000"/>
        </a:spcBef>
        <a:spcAft>
          <a:spcPct val="0"/>
        </a:spcAft>
        <a:defRPr kumimoji="1" sz="21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1pPr>
      <a:lvl2pPr marL="538956" indent="-207235" algn="l" rtl="0" eaLnBrk="1" fontAlgn="base" hangingPunct="1">
        <a:spcBef>
          <a:spcPct val="20000"/>
        </a:spcBef>
        <a:spcAft>
          <a:spcPct val="0"/>
        </a:spcAft>
        <a:buChar char="–"/>
        <a:defRPr kumimoji="1" sz="18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2pPr>
      <a:lvl3pPr marL="829164" indent="-165858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3pPr>
      <a:lvl4pPr marL="1160829" indent="-165858" algn="l" rtl="0" eaLnBrk="1" fontAlgn="base" hangingPunct="1">
        <a:spcBef>
          <a:spcPct val="20000"/>
        </a:spcBef>
        <a:spcAft>
          <a:spcPct val="0"/>
        </a:spcAft>
        <a:defRPr kumimoji="1" sz="15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4pPr>
      <a:lvl5pPr marL="1492498" indent="-165858" algn="l" rtl="0" eaLnBrk="1" fontAlgn="base" hangingPunct="1">
        <a:spcBef>
          <a:spcPct val="20000"/>
        </a:spcBef>
        <a:spcAft>
          <a:spcPct val="0"/>
        </a:spcAft>
        <a:defRPr kumimoji="1" sz="15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5pPr>
      <a:lvl6pPr marL="1824170" indent="-165858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155840" indent="-165858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487502" indent="-165858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819171" indent="-165858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1688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63340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94996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26667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58334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90004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21669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53340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63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+mj-lt"/>
          <a:ea typeface="+mj-ea"/>
          <a:cs typeface="HGP創英角ｺﾞｼｯｸUB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5pPr>
      <a:lvl6pPr marL="359320" algn="l" rtl="0" eaLnBrk="1" fontAlgn="base" hangingPunct="1">
        <a:spcBef>
          <a:spcPct val="0"/>
        </a:spcBef>
        <a:spcAft>
          <a:spcPct val="0"/>
        </a:spcAft>
        <a:defRPr kumimoji="1" sz="292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718600" algn="l" rtl="0" eaLnBrk="1" fontAlgn="base" hangingPunct="1">
        <a:spcBef>
          <a:spcPct val="0"/>
        </a:spcBef>
        <a:spcAft>
          <a:spcPct val="0"/>
        </a:spcAft>
        <a:defRPr kumimoji="1" sz="292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1077885" algn="l" rtl="0" eaLnBrk="1" fontAlgn="base" hangingPunct="1">
        <a:spcBef>
          <a:spcPct val="0"/>
        </a:spcBef>
        <a:spcAft>
          <a:spcPct val="0"/>
        </a:spcAft>
        <a:defRPr kumimoji="1" sz="292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437187" algn="l" rtl="0" eaLnBrk="1" fontAlgn="base" hangingPunct="1">
        <a:spcBef>
          <a:spcPct val="0"/>
        </a:spcBef>
        <a:spcAft>
          <a:spcPct val="0"/>
        </a:spcAft>
        <a:defRPr kumimoji="1" sz="292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69471" indent="-269471" algn="l" rtl="0" eaLnBrk="1" fontAlgn="base" hangingPunct="1">
        <a:spcBef>
          <a:spcPct val="20000"/>
        </a:spcBef>
        <a:spcAft>
          <a:spcPct val="0"/>
        </a:spcAft>
        <a:defRPr kumimoji="1" sz="2275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1pPr>
      <a:lvl2pPr marL="583854" indent="-224499" algn="l" rtl="0" eaLnBrk="1" fontAlgn="base" hangingPunct="1">
        <a:spcBef>
          <a:spcPct val="20000"/>
        </a:spcBef>
        <a:spcAft>
          <a:spcPct val="0"/>
        </a:spcAft>
        <a:buChar char="–"/>
        <a:defRPr kumimoji="1" sz="195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2pPr>
      <a:lvl3pPr marL="898238" indent="-179675" algn="l" rtl="0" eaLnBrk="1" fontAlgn="base" hangingPunct="1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3pPr>
      <a:lvl4pPr marL="1257533" indent="-179675" algn="l" rtl="0" eaLnBrk="1" fontAlgn="base" hangingPunct="1">
        <a:spcBef>
          <a:spcPct val="20000"/>
        </a:spcBef>
        <a:spcAft>
          <a:spcPct val="0"/>
        </a:spcAft>
        <a:defRPr kumimoji="1" sz="1625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4pPr>
      <a:lvl5pPr marL="1616833" indent="-179675" algn="l" rtl="0" eaLnBrk="1" fontAlgn="base" hangingPunct="1">
        <a:spcBef>
          <a:spcPct val="20000"/>
        </a:spcBef>
        <a:spcAft>
          <a:spcPct val="0"/>
        </a:spcAft>
        <a:defRPr kumimoji="1" sz="1625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5pPr>
      <a:lvl6pPr marL="1976135" indent="-179675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335435" indent="-179675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694726" indent="-179675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054026" indent="-179675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1pPr>
      <a:lvl2pPr marL="359320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2pPr>
      <a:lvl3pPr marL="718600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3pPr>
      <a:lvl4pPr marL="1077885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4pPr>
      <a:lvl5pPr marL="1437187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5pPr>
      <a:lvl6pPr marL="1796484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6pPr>
      <a:lvl7pPr marL="2155784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7pPr>
      <a:lvl8pPr marL="2515078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8pPr>
      <a:lvl9pPr marL="2874380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84392" tIns="42185" rIns="84392" bIns="42185" anchor="ctr" anchorCtr="0">
            <a:noAutofit/>
          </a:bodyPr>
          <a:lstStyle/>
          <a:p>
            <a:pPr algn="ctr"/>
            <a:endParaRPr kumimoji="0" sz="1662" kern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09602" y="533403"/>
            <a:ext cx="109727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2"/>
              </a:buClr>
              <a:buFont typeface="Roboto"/>
              <a:buNone/>
              <a:defRPr sz="4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09602" y="1608016"/>
            <a:ext cx="10972799" cy="487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lvl="0" indent="-53339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457200" marR="0" lvl="1" indent="-8255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731520" marR="0" lvl="2" indent="-82550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005839" marR="0" lvl="3" indent="-91439" algn="l" rtl="0">
              <a:spcBef>
                <a:spcPts val="320"/>
              </a:spcBef>
              <a:buClr>
                <a:schemeClr val="accent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1188720" marR="0" lvl="4" indent="-58419" algn="l" rtl="0">
              <a:spcBef>
                <a:spcPts val="280"/>
              </a:spcBef>
              <a:buClr>
                <a:schemeClr val="accent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1371600" marR="0" lvl="5" indent="-107950" algn="l" rtl="0">
              <a:spcBef>
                <a:spcPts val="260"/>
              </a:spcBef>
              <a:buClr>
                <a:schemeClr val="accent1"/>
              </a:buClr>
              <a:buSzPct val="100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54480" marR="0" lvl="6" indent="-100330" algn="l" rtl="0">
              <a:spcBef>
                <a:spcPts val="260"/>
              </a:spcBef>
              <a:buClr>
                <a:schemeClr val="accent1"/>
              </a:buClr>
              <a:buSzPct val="100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737360" marR="0" lvl="7" indent="-105410" algn="l" rtl="0">
              <a:spcBef>
                <a:spcPts val="260"/>
              </a:spcBef>
              <a:buClr>
                <a:schemeClr val="accent1"/>
              </a:buClr>
              <a:buSzPct val="100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920240" marR="0" lvl="8" indent="-110489" algn="l" rtl="0">
              <a:spcBef>
                <a:spcPts val="260"/>
              </a:spcBef>
              <a:buClr>
                <a:schemeClr val="accent1"/>
              </a:buClr>
              <a:buSzPct val="1000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ja-JP" altLang="en-US" dirty="0"/>
              <a:t>第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  <a:p>
            <a:endParaRPr dirty="0"/>
          </a:p>
        </p:txBody>
      </p:sp>
      <p:sp>
        <p:nvSpPr>
          <p:cNvPr id="13" name="Shape 13"/>
          <p:cNvSpPr/>
          <p:nvPr/>
        </p:nvSpPr>
        <p:spPr>
          <a:xfrm>
            <a:off x="0" y="3"/>
            <a:ext cx="12192000" cy="365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84392" tIns="42185" rIns="84392" bIns="42185" anchor="ctr" anchorCtr="0">
            <a:noAutofit/>
          </a:bodyPr>
          <a:lstStyle/>
          <a:p>
            <a:pPr algn="ctr"/>
            <a:endParaRPr kumimoji="0" sz="1662" kern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1" y="18291"/>
            <a:ext cx="11092071" cy="34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69" b="0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422041" marR="0" lvl="1" indent="0" algn="l" rtl="0">
              <a:spcBef>
                <a:spcPts val="0"/>
              </a:spcBef>
              <a:buNone/>
              <a:defRPr sz="16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44083" marR="0" lvl="2" indent="0" algn="l" rtl="0">
              <a:spcBef>
                <a:spcPts val="0"/>
              </a:spcBef>
              <a:buNone/>
              <a:defRPr sz="16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266124" marR="0" lvl="3" indent="0" algn="l" rtl="0">
              <a:spcBef>
                <a:spcPts val="0"/>
              </a:spcBef>
              <a:buNone/>
              <a:defRPr sz="16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688165" marR="0" lvl="4" indent="0" algn="l" rtl="0">
              <a:spcBef>
                <a:spcPts val="0"/>
              </a:spcBef>
              <a:buNone/>
              <a:defRPr sz="16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110207" marR="0" lvl="5" indent="0" algn="l" rtl="0">
              <a:spcBef>
                <a:spcPts val="0"/>
              </a:spcBef>
              <a:buNone/>
              <a:defRPr sz="16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532248" marR="0" lvl="6" indent="0" algn="l" rtl="0">
              <a:spcBef>
                <a:spcPts val="0"/>
              </a:spcBef>
              <a:buNone/>
              <a:defRPr sz="16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954289" marR="0" lvl="7" indent="0" algn="l" rtl="0">
              <a:spcBef>
                <a:spcPts val="0"/>
              </a:spcBef>
              <a:buNone/>
              <a:defRPr sz="16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376331" marR="0" lvl="8" indent="0" algn="l" rtl="0">
              <a:spcBef>
                <a:spcPts val="0"/>
              </a:spcBef>
              <a:buNone/>
              <a:defRPr sz="16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umimoji="0" kern="0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092071" y="18288"/>
            <a:ext cx="490328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endParaRPr kumimoji="0" lang="en-US" sz="1108" kern="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66960245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911" r:id="rId1"/>
  </p:sldLayoutIdLst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1" i="0" u="none" strike="noStrike" cap="none" baseline="0">
          <a:solidFill>
            <a:srgbClr val="000000"/>
          </a:solidFill>
          <a:latin typeface="Arial Black" panose="020B0A04020102020204" pitchFamily="34" charset="0"/>
          <a:ea typeface="メイリオ" panose="020B0604030504040204" pitchFamily="50" charset="-128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182880" marR="0" lvl="0" indent="-53339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Char char="•"/>
        <a:defRPr kumimoji="1" lang="ja-JP" altLang="en-US" sz="2400" b="0" i="0" u="none" strike="noStrike" cap="none" baseline="0" dirty="0" smtClean="0">
          <a:solidFill>
            <a:schemeClr val="dk1"/>
          </a:solidFill>
          <a:latin typeface="Noto Sans CJK JP Bold" panose="020B0800000000000000" pitchFamily="34" charset="-128"/>
          <a:ea typeface="Noto Sans CJK JP Bold" panose="020B0800000000000000" pitchFamily="34" charset="-128"/>
          <a:cs typeface="Arial"/>
          <a:sym typeface="Roboto"/>
        </a:defRPr>
      </a:lvl1pPr>
      <a:lvl2pPr marL="457200" marR="0" lvl="1" indent="-8255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Char char="•"/>
        <a:defRPr kumimoji="1" lang="ja-JP" altLang="en-US" sz="2400" b="0" i="0" u="none" strike="noStrike" cap="none" baseline="0" dirty="0" smtClean="0">
          <a:solidFill>
            <a:schemeClr val="dk1"/>
          </a:solidFill>
          <a:latin typeface="Noto Sans CJK JP Medium" panose="020B0600000000000000" pitchFamily="34" charset="-128"/>
          <a:ea typeface="Noto Sans CJK JP Medium" panose="020B0600000000000000" pitchFamily="34" charset="-128"/>
          <a:cs typeface="Arial"/>
          <a:sym typeface="Roboto"/>
        </a:defRPr>
      </a:lvl2pPr>
      <a:lvl3pPr marL="731520" marR="0" lvl="2" indent="-8255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Char char="•"/>
        <a:defRPr kumimoji="1" lang="ja-JP" altLang="en-US" sz="2400" b="0" i="0" u="none" strike="noStrike" cap="none" baseline="0" dirty="0" smtClean="0">
          <a:solidFill>
            <a:schemeClr val="dk1"/>
          </a:solidFill>
          <a:latin typeface="Noto Sans CJK JP Medium" panose="020B0600000000000000" pitchFamily="34" charset="-128"/>
          <a:ea typeface="Noto Sans CJK JP Medium" panose="020B0600000000000000" pitchFamily="34" charset="-128"/>
          <a:cs typeface="Arial"/>
          <a:sym typeface="Roboto"/>
        </a:defRPr>
      </a:lvl3pPr>
      <a:lvl4pPr marL="1005839" marR="0" lvl="3" indent="-91439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Char char="•"/>
        <a:defRPr kumimoji="1" lang="ja-JP" altLang="en-US" sz="2400" b="0" i="0" u="none" strike="noStrike" cap="none" baseline="0" dirty="0" smtClean="0">
          <a:solidFill>
            <a:schemeClr val="dk1"/>
          </a:solidFill>
          <a:latin typeface="Noto Sans CJK JP Regular" panose="020B0500000000000000" pitchFamily="34" charset="-128"/>
          <a:ea typeface="Noto Sans CJK JP Regular" panose="020B0500000000000000" pitchFamily="34" charset="-128"/>
          <a:cs typeface="Arial"/>
          <a:sym typeface="Roboto"/>
        </a:defRPr>
      </a:lvl4pPr>
      <a:lvl5pPr marL="1188720" marR="0" lvl="4" indent="-58419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Char char="•"/>
        <a:defRPr kumimoji="1" lang="en-US" altLang="ja-JP" sz="2400" b="0" i="0" u="none" strike="noStrike" cap="none" baseline="0" dirty="0" smtClean="0">
          <a:solidFill>
            <a:schemeClr val="dk1"/>
          </a:solidFill>
          <a:latin typeface="Noto Sans CJK JP Regular" panose="020B0500000000000000" pitchFamily="34" charset="-128"/>
          <a:ea typeface="Noto Sans CJK JP Regular" panose="020B0500000000000000" pitchFamily="34" charset="-128"/>
          <a:cs typeface="Arial"/>
          <a:sym typeface="Roboto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kumimoji="1" sz="129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D6E24BCC-C90C-454F-B4C3-DA4B43D197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Planning</a:t>
            </a:r>
            <a:r>
              <a:rPr lang="ja-JP" altLang="en-US" dirty="0"/>
              <a:t> </a:t>
            </a:r>
            <a:r>
              <a:rPr lang="en-US" altLang="ja-JP" dirty="0"/>
              <a:t>Subgroup</a:t>
            </a:r>
            <a:endParaRPr kumimoji="1" lang="ja-JP" altLang="en-US" dirty="0"/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EF661AA3-1D1A-41E4-8ABD-6A4BFD8D44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2019</a:t>
            </a:r>
            <a:r>
              <a:rPr lang="ja-JP" altLang="en-US" dirty="0"/>
              <a:t>年</a:t>
            </a:r>
            <a:r>
              <a:rPr lang="en-US" altLang="ja-JP" dirty="0"/>
              <a:t>12</a:t>
            </a:r>
            <a:r>
              <a:rPr lang="ja-JP" altLang="en-US" dirty="0"/>
              <a:t>月</a:t>
            </a:r>
            <a:r>
              <a:rPr lang="en-US" altLang="ja-JP" dirty="0"/>
              <a:t>23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福地　弘行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5168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1FAA14-8836-4894-8D05-AA2971DB9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海外交流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32721D-CE98-4148-86E1-3EA85C9BD1B7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1600" dirty="0">
                <a:solidFill>
                  <a:prstClr val="black"/>
                </a:solidFill>
                <a:latin typeface="Segoe UI Symbol"/>
                <a:ea typeface="メイリオ"/>
              </a:rPr>
              <a:t>Korea</a:t>
            </a:r>
            <a:r>
              <a:rPr lang="ja-JP" altLang="en-US" sz="1600" dirty="0">
                <a:solidFill>
                  <a:prstClr val="black"/>
                </a:solidFill>
                <a:latin typeface="Segoe UI Symbol"/>
                <a:ea typeface="メイリオ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latin typeface="Segoe UI Symbol"/>
                <a:ea typeface="メイリオ"/>
              </a:rPr>
              <a:t>WG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2020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年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6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月開催予定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Japan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からメンバーを呼びたい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16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Taiwan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WG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Japan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からメンバー訪問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16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1600" dirty="0">
                <a:solidFill>
                  <a:prstClr val="black"/>
                </a:solidFill>
                <a:latin typeface="Segoe UI Symbol"/>
                <a:ea typeface="メイリオ"/>
              </a:rPr>
              <a:t>Japan</a:t>
            </a:r>
            <a:r>
              <a:rPr lang="ja-JP" altLang="en-US" sz="1600" dirty="0">
                <a:solidFill>
                  <a:prstClr val="black"/>
                </a:solidFill>
                <a:latin typeface="Segoe UI Symbol"/>
                <a:ea typeface="メイリオ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latin typeface="Segoe UI Symbol"/>
                <a:ea typeface="メイリオ"/>
              </a:rPr>
              <a:t>WG</a:t>
            </a:r>
            <a:r>
              <a:rPr lang="ja-JP" altLang="en-US" sz="1600" dirty="0">
                <a:solidFill>
                  <a:prstClr val="black"/>
                </a:solidFill>
                <a:latin typeface="Segoe UI Symbol"/>
                <a:ea typeface="メイリオ"/>
              </a:rPr>
              <a:t>と連結開催</a:t>
            </a:r>
            <a:endParaRPr lang="en-US" altLang="ja-JP" sz="16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(Tooling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SG)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1600" dirty="0">
                <a:solidFill>
                  <a:prstClr val="black"/>
                </a:solidFill>
                <a:latin typeface="Segoe UI Symbol"/>
                <a:ea typeface="メイリオ"/>
              </a:rPr>
              <a:t>SW360</a:t>
            </a:r>
            <a:r>
              <a:rPr lang="ja-JP" altLang="en-US" sz="1600" dirty="0">
                <a:solidFill>
                  <a:prstClr val="black"/>
                </a:solidFill>
                <a:latin typeface="Segoe UI Symbol"/>
                <a:ea typeface="メイリオ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latin typeface="Segoe UI Symbol"/>
                <a:ea typeface="メイリオ"/>
              </a:rPr>
              <a:t>Workshop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FOSSology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Workshop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1600" dirty="0">
                <a:solidFill>
                  <a:prstClr val="black"/>
                </a:solidFill>
                <a:latin typeface="Segoe UI Symbol"/>
                <a:ea typeface="メイリオ"/>
              </a:rPr>
              <a:t>(License</a:t>
            </a:r>
            <a:r>
              <a:rPr lang="ja-JP" altLang="en-US" sz="1600" dirty="0">
                <a:solidFill>
                  <a:prstClr val="black"/>
                </a:solidFill>
                <a:latin typeface="Segoe UI Symbol"/>
                <a:ea typeface="メイリオ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latin typeface="Segoe UI Symbol"/>
                <a:ea typeface="メイリオ"/>
              </a:rPr>
              <a:t>Info</a:t>
            </a:r>
            <a:r>
              <a:rPr lang="ja-JP" altLang="en-US" sz="1600" dirty="0">
                <a:solidFill>
                  <a:prstClr val="black"/>
                </a:solidFill>
                <a:latin typeface="Segoe UI Symbol"/>
                <a:ea typeface="メイリオ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latin typeface="Segoe UI Symbol"/>
                <a:ea typeface="メイリオ"/>
              </a:rPr>
              <a:t>SG)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SPDX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3.0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workshop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16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926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F5B831-94B8-461B-B117-E77C38D31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（参考）全体会合の進め方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3FB6A1-6B4A-448A-A22A-CF5DDC1F519E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/>
              <a:t>前半（</a:t>
            </a:r>
            <a:r>
              <a:rPr lang="en-US" altLang="ja-JP" sz="1600" dirty="0"/>
              <a:t>1</a:t>
            </a:r>
            <a:r>
              <a:rPr lang="ja-JP" altLang="en-US" sz="1600" dirty="0"/>
              <a:t>時間程度）</a:t>
            </a:r>
            <a:endParaRPr lang="en-US" altLang="ja-JP" sz="1600" dirty="0"/>
          </a:p>
          <a:p>
            <a:pPr lvl="1"/>
            <a:r>
              <a:rPr lang="ja-JP" altLang="en-US" sz="1600" dirty="0"/>
              <a:t>ホストからメッセージ</a:t>
            </a:r>
            <a:endParaRPr lang="en-US" altLang="ja-JP" sz="1600" dirty="0"/>
          </a:p>
          <a:p>
            <a:pPr lvl="1"/>
            <a:r>
              <a:rPr lang="en-US" altLang="ja-JP" sz="1600" dirty="0"/>
              <a:t>Shane</a:t>
            </a:r>
            <a:r>
              <a:rPr lang="ja-JP" altLang="en-US" sz="1600" dirty="0"/>
              <a:t>からメッセージ</a:t>
            </a:r>
            <a:endParaRPr lang="en-US" altLang="ja-JP" sz="1600" dirty="0"/>
          </a:p>
          <a:p>
            <a:pPr lvl="1"/>
            <a:r>
              <a:rPr lang="en-US" altLang="ja-JP" sz="1600" dirty="0"/>
              <a:t>Japan</a:t>
            </a:r>
            <a:r>
              <a:rPr lang="ja-JP" altLang="en-US" sz="1600" dirty="0"/>
              <a:t> </a:t>
            </a:r>
            <a:r>
              <a:rPr lang="en-US" altLang="ja-JP" sz="1600" dirty="0"/>
              <a:t>WG</a:t>
            </a:r>
            <a:r>
              <a:rPr lang="ja-JP" altLang="en-US" sz="1600" dirty="0"/>
              <a:t>紹介</a:t>
            </a:r>
            <a:endParaRPr lang="en-US" altLang="ja-JP" sz="1600" dirty="0"/>
          </a:p>
          <a:p>
            <a:pPr lvl="2"/>
            <a:r>
              <a:rPr lang="ja-JP" altLang="en-US" sz="1600" dirty="0"/>
              <a:t>各</a:t>
            </a:r>
            <a:r>
              <a:rPr lang="en-US" altLang="ja-JP" sz="1600" dirty="0"/>
              <a:t>SG</a:t>
            </a:r>
            <a:r>
              <a:rPr lang="ja-JP" altLang="en-US" sz="1600" dirty="0"/>
              <a:t>活動は各</a:t>
            </a:r>
            <a:r>
              <a:rPr lang="en-US" altLang="ja-JP" sz="1600" dirty="0"/>
              <a:t>1</a:t>
            </a:r>
            <a:r>
              <a:rPr lang="ja-JP" altLang="en-US" sz="1600" dirty="0"/>
              <a:t>ページにまとめた上で、</a:t>
            </a:r>
            <a:r>
              <a:rPr lang="en-US" altLang="ja-JP" sz="1600" dirty="0"/>
              <a:t>Japan</a:t>
            </a:r>
            <a:r>
              <a:rPr lang="ja-JP" altLang="en-US" sz="1600" dirty="0"/>
              <a:t> </a:t>
            </a:r>
            <a:r>
              <a:rPr lang="en-US" altLang="ja-JP" sz="1600" dirty="0"/>
              <a:t>WG</a:t>
            </a:r>
            <a:r>
              <a:rPr lang="ja-JP" altLang="en-US" sz="1600" dirty="0"/>
              <a:t>紹介枠で説明</a:t>
            </a:r>
            <a:endParaRPr lang="en-US" altLang="ja-JP" sz="1600" dirty="0"/>
          </a:p>
          <a:p>
            <a:pPr lvl="2"/>
            <a:r>
              <a:rPr lang="ja-JP" altLang="en-US" sz="1600" dirty="0"/>
              <a:t>トピックスがある</a:t>
            </a:r>
            <a:r>
              <a:rPr lang="en-US" altLang="ja-JP" sz="1600" dirty="0"/>
              <a:t>SG</a:t>
            </a:r>
            <a:r>
              <a:rPr lang="ja-JP" altLang="en-US" sz="1600" dirty="0"/>
              <a:t>は別途セッション枠を取って説明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後半（</a:t>
            </a:r>
            <a:r>
              <a:rPr lang="en-US" altLang="ja-JP" sz="1600" dirty="0"/>
              <a:t>2</a:t>
            </a:r>
            <a:r>
              <a:rPr lang="ja-JP" altLang="en-US" sz="1600" dirty="0"/>
              <a:t>時間程度）</a:t>
            </a:r>
            <a:endParaRPr lang="en-US" altLang="ja-JP" sz="1600" dirty="0"/>
          </a:p>
          <a:p>
            <a:pPr lvl="1"/>
            <a:r>
              <a:rPr lang="ja-JP" altLang="en-US" sz="1600" dirty="0"/>
              <a:t>オープンディスカッションの時間を取る</a:t>
            </a:r>
            <a:endParaRPr lang="en-US" altLang="ja-JP" sz="1600" dirty="0"/>
          </a:p>
          <a:p>
            <a:pPr lvl="2"/>
            <a:r>
              <a:rPr lang="ja-JP" altLang="en-US" sz="1600" dirty="0"/>
              <a:t>テーマは事前に募集するのがよさそう</a:t>
            </a:r>
            <a:endParaRPr lang="en-US" altLang="ja-JP" sz="1600" dirty="0"/>
          </a:p>
          <a:p>
            <a:pPr lvl="1"/>
            <a:r>
              <a:rPr lang="en-US" altLang="ja-JP" sz="1600" dirty="0"/>
              <a:t>SG</a:t>
            </a:r>
            <a:r>
              <a:rPr lang="ja-JP" altLang="en-US" sz="1600" dirty="0"/>
              <a:t>のトピックス</a:t>
            </a:r>
            <a:endParaRPr lang="en-US" altLang="ja-JP" sz="1600" dirty="0"/>
          </a:p>
          <a:p>
            <a:pPr lvl="2"/>
            <a:r>
              <a:rPr lang="ja-JP" altLang="en-US" sz="1600" dirty="0"/>
              <a:t>リーフレット、教育資料、ライセンス情報、</a:t>
            </a:r>
            <a:r>
              <a:rPr lang="en-US" altLang="ja-JP" sz="1600" dirty="0"/>
              <a:t>FAQ,</a:t>
            </a:r>
            <a:r>
              <a:rPr lang="ja-JP" altLang="en-US" sz="1600" dirty="0"/>
              <a:t> </a:t>
            </a:r>
            <a:r>
              <a:rPr lang="en-US" altLang="ja-JP" sz="1600" dirty="0"/>
              <a:t>Promotion,</a:t>
            </a:r>
            <a:r>
              <a:rPr lang="ja-JP" altLang="en-US" sz="1600" dirty="0"/>
              <a:t> </a:t>
            </a:r>
            <a:r>
              <a:rPr lang="en-US" altLang="ja-JP" sz="1600" dirty="0"/>
              <a:t>Tooling</a:t>
            </a:r>
          </a:p>
          <a:p>
            <a:pPr lvl="1"/>
            <a:r>
              <a:rPr lang="ja-JP" altLang="en-US" sz="1600" dirty="0"/>
              <a:t>ホストで工夫して並行セッションにしてもよい</a:t>
            </a:r>
            <a:endParaRPr lang="en-US" altLang="ja-JP" sz="1600" dirty="0"/>
          </a:p>
          <a:p>
            <a:pPr lvl="1"/>
            <a:endParaRPr lang="en-US" altLang="ja-JP" sz="1600" dirty="0"/>
          </a:p>
          <a:p>
            <a:pPr lvl="1"/>
            <a:r>
              <a:rPr lang="en-US" altLang="ja-JP" sz="1600" dirty="0"/>
              <a:t>10-20</a:t>
            </a:r>
            <a:r>
              <a:rPr lang="ja-JP" altLang="en-US" sz="1600" dirty="0"/>
              <a:t>名程度の少人数に分割</a:t>
            </a:r>
            <a:endParaRPr lang="en-US" altLang="ja-JP" sz="1600" dirty="0"/>
          </a:p>
          <a:p>
            <a:pPr lvl="1"/>
            <a:r>
              <a:rPr lang="ja-JP" altLang="en-US" sz="1600" dirty="0"/>
              <a:t>プロジェクターが必要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983014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D80398-06C7-4B0B-B6B7-DEEB9D897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（参考）第</a:t>
            </a:r>
            <a:r>
              <a:rPr kumimoji="1" lang="en-US" altLang="ja-JP" dirty="0"/>
              <a:t>10</a:t>
            </a:r>
            <a:r>
              <a:rPr kumimoji="1" lang="ja-JP" altLang="en-US" dirty="0"/>
              <a:t>回会合振り返り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6D09CA4-30BC-4BC4-88B0-17E970CDA2D8}"/>
              </a:ext>
            </a:extLst>
          </p:cNvPr>
          <p:cNvSpPr txBox="1"/>
          <p:nvPr/>
        </p:nvSpPr>
        <p:spPr>
          <a:xfrm>
            <a:off x="576000" y="1097280"/>
            <a:ext cx="840663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FAQ</a:t>
            </a:r>
            <a:r>
              <a:rPr kumimoji="1" lang="ja-JP" altLang="en-US" sz="1200" dirty="0"/>
              <a:t>から</a:t>
            </a:r>
            <a:endParaRPr kumimoji="1" lang="en-US" altLang="ja-JP" sz="1200" dirty="0"/>
          </a:p>
          <a:p>
            <a:r>
              <a:rPr kumimoji="1" lang="ja-JP" altLang="en-US" sz="1200" dirty="0"/>
              <a:t>並行セッションで、他の参加できなかった</a:t>
            </a:r>
            <a:endParaRPr kumimoji="1" lang="en-US" altLang="ja-JP" sz="1200" dirty="0"/>
          </a:p>
          <a:p>
            <a:r>
              <a:rPr kumimoji="1" lang="ja-JP" altLang="en-US" sz="1200" dirty="0"/>
              <a:t>要望を言いたかったが言えなかった</a:t>
            </a:r>
            <a:endParaRPr kumimoji="1" lang="en-US" altLang="ja-JP" sz="1200" dirty="0"/>
          </a:p>
          <a:p>
            <a:r>
              <a:rPr kumimoji="1" lang="ja-JP" altLang="en-US" sz="1200" dirty="0"/>
              <a:t>交代制で他のセッションを見られない。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特色を付ける</a:t>
            </a:r>
            <a:endParaRPr kumimoji="1" lang="en-US" altLang="ja-JP" sz="1200" dirty="0"/>
          </a:p>
          <a:p>
            <a:r>
              <a:rPr kumimoji="1" lang="ja-JP" altLang="en-US" sz="1200" dirty="0"/>
              <a:t>毎回同じものになる</a:t>
            </a:r>
            <a:endParaRPr kumimoji="1" lang="en-US" altLang="ja-JP" sz="1200" dirty="0"/>
          </a:p>
          <a:p>
            <a:r>
              <a:rPr kumimoji="1" lang="ja-JP" altLang="en-US" sz="1200" dirty="0"/>
              <a:t>毎回同じでも良い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ML</a:t>
            </a:r>
            <a:r>
              <a:rPr kumimoji="1" lang="ja-JP" altLang="en-US" sz="1200" dirty="0"/>
              <a:t>ではわからない</a:t>
            </a:r>
            <a:endParaRPr kumimoji="1" lang="en-US" altLang="ja-JP" sz="1200" dirty="0"/>
          </a:p>
          <a:p>
            <a:r>
              <a:rPr kumimoji="1" lang="ja-JP" altLang="en-US" sz="1200" dirty="0"/>
              <a:t>質問ができる場</a:t>
            </a:r>
            <a:endParaRPr kumimoji="1" lang="en-US" altLang="ja-JP" sz="1200" dirty="0"/>
          </a:p>
          <a:p>
            <a:r>
              <a:rPr kumimoji="1" lang="ja-JP" altLang="en-US" sz="1200" dirty="0"/>
              <a:t>毎回は難しい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何回かに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回やれればよい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en-US" altLang="ja-JP" sz="1200" dirty="0" err="1"/>
              <a:t>Gp</a:t>
            </a:r>
            <a:r>
              <a:rPr kumimoji="1" lang="ja-JP" altLang="en-US" sz="1200" dirty="0"/>
              <a:t>間で人数の差</a:t>
            </a:r>
            <a:endParaRPr kumimoji="1" lang="en-US" altLang="ja-JP" sz="1200" dirty="0"/>
          </a:p>
          <a:p>
            <a:r>
              <a:rPr kumimoji="1" lang="ja-JP" altLang="en-US" sz="1200" dirty="0"/>
              <a:t>二つを両方聞いている人がいた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ホストで</a:t>
            </a:r>
            <a:r>
              <a:rPr kumimoji="1" lang="en-US" altLang="ja-JP" sz="1200" dirty="0"/>
              <a:t>5</a:t>
            </a:r>
            <a:r>
              <a:rPr kumimoji="1" lang="ja-JP" altLang="en-US" sz="1200" dirty="0"/>
              <a:t>名程度人員が必要</a:t>
            </a:r>
            <a:endParaRPr kumimoji="1" lang="en-US" altLang="ja-JP" sz="1200" dirty="0"/>
          </a:p>
          <a:p>
            <a:r>
              <a:rPr kumimoji="1" lang="ja-JP" altLang="en-US" sz="1200" dirty="0"/>
              <a:t>受付、ホワイトボード準備、張り紙、人の誘導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少人数でディスカッション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45880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C489FA-3C69-4F36-B440-546F79566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振り返り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0FAAAD-D6E3-4E7E-AA6B-78DC9ACC797D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/>
              <a:t>会合の間隔を考えた方が良いのでは</a:t>
            </a:r>
            <a:endParaRPr lang="en-US" altLang="ja-JP" sz="1600" dirty="0"/>
          </a:p>
          <a:p>
            <a:r>
              <a:rPr lang="ja-JP" altLang="en-US" sz="1600" dirty="0"/>
              <a:t>同じ議論が繰り返された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並行セッションで分かれたため、全体で共有できなかった</a:t>
            </a:r>
            <a:endParaRPr lang="en-US" altLang="ja-JP" sz="1600" dirty="0"/>
          </a:p>
          <a:p>
            <a:r>
              <a:rPr lang="ja-JP" altLang="en-US" sz="1600" dirty="0"/>
              <a:t>並行ではなく、</a:t>
            </a:r>
            <a:r>
              <a:rPr lang="en-US" altLang="ja-JP" sz="1600" dirty="0"/>
              <a:t>1</a:t>
            </a:r>
            <a:r>
              <a:rPr lang="ja-JP" altLang="en-US" sz="1600" dirty="0"/>
              <a:t>トラック全員でやったほうがいいのでは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全体会合で何をやりたいのか、もう一度話してはどうか</a:t>
            </a:r>
            <a:endParaRPr lang="en-US" altLang="ja-JP" sz="1600" dirty="0"/>
          </a:p>
          <a:p>
            <a:r>
              <a:rPr lang="ja-JP" altLang="en-US" sz="1600" dirty="0"/>
              <a:t>会社の事例を紹介してもらったのは参考になる</a:t>
            </a:r>
            <a:endParaRPr lang="en-US" altLang="ja-JP" sz="1600" dirty="0"/>
          </a:p>
          <a:p>
            <a:r>
              <a:rPr lang="en-US" altLang="ja-JP" sz="1600" dirty="0"/>
              <a:t>OSPO</a:t>
            </a:r>
            <a:r>
              <a:rPr lang="ja-JP" altLang="en-US" sz="1600" dirty="0"/>
              <a:t>設立のきっかけ</a:t>
            </a:r>
            <a:endParaRPr lang="en-US" altLang="ja-JP" sz="1600" dirty="0"/>
          </a:p>
          <a:p>
            <a:r>
              <a:rPr lang="ja-JP" altLang="en-US" sz="1600" dirty="0"/>
              <a:t>ケーススタディを再開しては？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OSS</a:t>
            </a:r>
            <a:r>
              <a:rPr lang="ja-JP" altLang="en-US" sz="1600" dirty="0"/>
              <a:t>の</a:t>
            </a:r>
            <a:r>
              <a:rPr lang="en-US" altLang="ja-JP" sz="1600" dirty="0"/>
              <a:t>FAQ</a:t>
            </a:r>
            <a:r>
              <a:rPr lang="ja-JP" altLang="en-US" sz="1600" dirty="0"/>
              <a:t>的なもの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OpenChain</a:t>
            </a:r>
            <a:r>
              <a:rPr lang="ja-JP" altLang="en-US" sz="1600" dirty="0"/>
              <a:t>仕様をコーチングするガイドが欲しい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OSPO</a:t>
            </a:r>
            <a:r>
              <a:rPr lang="ja-JP" altLang="en-US" sz="1600" dirty="0"/>
              <a:t>に関するセッションがあると</a:t>
            </a:r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80890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5811F-4C7C-43FA-8C56-099764035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打ち合わせ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B9D8AC-530B-4BE5-95F6-09BB35EF5322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日時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2019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年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12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23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日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金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16:00-18:00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メンバー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今田、遠藤、加藤、青木、大内、大崎、浅羽、安倍、長谷川、島、忍頂寺</a:t>
            </a:r>
            <a:r>
              <a:rPr lang="ja-JP" altLang="en-US" sz="2400" dirty="0" err="1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、</a:t>
            </a:r>
            <a:r>
              <a:rPr lang="ja-JP" altLang="en-US" sz="24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大和田、小保田、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福地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場所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1" lang="en-US" altLang="ja-JP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DeNA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>
              <a:defRPr/>
            </a:pPr>
            <a:endParaRPr lang="en-US" altLang="ja-JP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7610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57671E-B030-4BC0-8EBB-A7A818A54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本日のアジェンダ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BFDCCAD-7AED-49DB-AE57-CD33644179AF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8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第</a:t>
            </a:r>
            <a:r>
              <a:rPr lang="en-US" altLang="ja-JP" sz="28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12</a:t>
            </a:r>
            <a:r>
              <a:rPr lang="ja-JP" altLang="en-US" sz="28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回振り返り</a:t>
            </a:r>
            <a:endParaRPr lang="en-US" altLang="ja-JP" sz="28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>
              <a:defRPr/>
            </a:pPr>
            <a:r>
              <a:rPr lang="ja-JP" altLang="en-US" sz="2800" dirty="0">
                <a:solidFill>
                  <a:prstClr val="black"/>
                </a:solidFill>
              </a:rPr>
              <a:t>次回</a:t>
            </a:r>
            <a:r>
              <a:rPr lang="en-US" altLang="ja-JP" sz="2800" dirty="0">
                <a:solidFill>
                  <a:prstClr val="black"/>
                </a:solidFill>
              </a:rPr>
              <a:t>(</a:t>
            </a:r>
            <a:r>
              <a:rPr lang="ja-JP" altLang="en-US" sz="2800" dirty="0">
                <a:solidFill>
                  <a:prstClr val="black"/>
                </a:solidFill>
              </a:rPr>
              <a:t>第</a:t>
            </a:r>
            <a:r>
              <a:rPr lang="en-US" altLang="ja-JP" sz="2800" dirty="0">
                <a:solidFill>
                  <a:prstClr val="black"/>
                </a:solidFill>
              </a:rPr>
              <a:t>13</a:t>
            </a:r>
            <a:r>
              <a:rPr lang="ja-JP" altLang="en-US" sz="2800" dirty="0">
                <a:solidFill>
                  <a:prstClr val="black"/>
                </a:solidFill>
              </a:rPr>
              <a:t>回</a:t>
            </a:r>
            <a:r>
              <a:rPr lang="en-US" altLang="ja-JP" sz="2800" dirty="0">
                <a:solidFill>
                  <a:prstClr val="black"/>
                </a:solidFill>
              </a:rPr>
              <a:t>)</a:t>
            </a:r>
            <a:r>
              <a:rPr lang="ja-JP" altLang="en-US" sz="2800" dirty="0">
                <a:solidFill>
                  <a:prstClr val="black"/>
                </a:solidFill>
              </a:rPr>
              <a:t>全体会合のアジェンダ検討</a:t>
            </a:r>
            <a:endParaRPr lang="en-US" altLang="ja-JP" sz="2800" dirty="0">
              <a:solidFill>
                <a:prstClr val="black"/>
              </a:solidFill>
            </a:endParaRPr>
          </a:p>
          <a:p>
            <a:pPr>
              <a:defRPr/>
            </a:pPr>
            <a:endParaRPr lang="en-US" altLang="ja-JP" sz="2800" dirty="0">
              <a:solidFill>
                <a:prstClr val="black"/>
              </a:solidFill>
            </a:endParaRPr>
          </a:p>
          <a:p>
            <a:pPr>
              <a:defRPr/>
            </a:pPr>
            <a:endParaRPr lang="en-US" altLang="ja-JP" sz="28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01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1F1363-B475-4A01-BB68-20AADAAB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13</a:t>
            </a:r>
            <a:r>
              <a:rPr kumimoji="1" lang="ja-JP" altLang="en-US" dirty="0"/>
              <a:t>回の計画状況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4F30AE-4F36-4124-9AD8-BCD0053642CE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第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13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回</a:t>
            </a:r>
            <a:endParaRPr lang="en-US" altLang="ja-JP" sz="20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 lvl="1">
              <a:defRPr/>
            </a:pP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2020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2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月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18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日</a:t>
            </a:r>
            <a:endParaRPr lang="en-US" altLang="ja-JP" sz="20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 lvl="1">
              <a:defRPr/>
            </a:pPr>
            <a:r>
              <a:rPr lang="en-US" altLang="ja-JP" sz="2000" dirty="0" err="1">
                <a:solidFill>
                  <a:prstClr val="black"/>
                </a:solidFill>
                <a:ea typeface="ＭＳ Ｐゴシック" panose="020B0600070205080204" pitchFamily="50" charset="-128"/>
              </a:rPr>
              <a:t>DeNA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（渋谷）</a:t>
            </a:r>
            <a:endParaRPr lang="en-US" altLang="ja-JP" sz="20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>
              <a:defRPr/>
            </a:pPr>
            <a:endParaRPr lang="en-US" altLang="ja-JP" sz="20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>
              <a:defRPr/>
            </a:pP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第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14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回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(4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月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?)</a:t>
            </a:r>
            <a:r>
              <a:rPr lang="ja-JP" altLang="en-US" sz="2000" dirty="0" err="1">
                <a:solidFill>
                  <a:prstClr val="black"/>
                </a:solidFill>
                <a:ea typeface="ＭＳ Ｐゴシック" panose="020B0600070205080204" pitchFamily="50" charset="-128"/>
              </a:rPr>
              <a:t>は関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東圏以外にしたい</a:t>
            </a:r>
            <a:endParaRPr lang="en-US" altLang="ja-JP" sz="20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 lvl="1">
              <a:defRPr/>
            </a:pPr>
            <a:r>
              <a:rPr lang="en-US" altLang="ja-JP" sz="1600" dirty="0" err="1">
                <a:solidFill>
                  <a:prstClr val="black"/>
                </a:solidFill>
                <a:ea typeface="ＭＳ Ｐゴシック" panose="020B0600070205080204" pitchFamily="50" charset="-128"/>
              </a:rPr>
              <a:t>SocioNext</a:t>
            </a:r>
            <a:r>
              <a:rPr lang="ja-JP" altLang="en-US" sz="16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(</a:t>
            </a:r>
            <a:r>
              <a:rPr lang="ja-JP" altLang="en-US" sz="16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京都</a:t>
            </a:r>
            <a:r>
              <a:rPr lang="en-US" altLang="ja-JP" sz="16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)</a:t>
            </a:r>
          </a:p>
          <a:p>
            <a:pPr>
              <a:defRPr/>
            </a:pPr>
            <a:endParaRPr lang="en-US" altLang="ja-JP" sz="20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 marL="457200" lvl="1" indent="0">
              <a:buNone/>
              <a:defRPr/>
            </a:pPr>
            <a:endParaRPr lang="en-US" altLang="ja-JP" sz="2000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7598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98569" y="435554"/>
            <a:ext cx="8229599" cy="990599"/>
          </a:xfrm>
        </p:spPr>
        <p:txBody>
          <a:bodyPr/>
          <a:lstStyle/>
          <a:p>
            <a:r>
              <a:rPr kumimoji="1" lang="ja-JP" altLang="en-US" dirty="0"/>
              <a:t>タイムスケジュール</a:t>
            </a:r>
          </a:p>
        </p:txBody>
      </p:sp>
      <p:graphicFrame>
        <p:nvGraphicFramePr>
          <p:cNvPr id="4" name="Group 254"/>
          <p:cNvGraphicFramePr>
            <a:graphicFrameLocks/>
          </p:cNvGraphicFramePr>
          <p:nvPr>
            <p:extLst/>
          </p:nvPr>
        </p:nvGraphicFramePr>
        <p:xfrm>
          <a:off x="1563240" y="1572422"/>
          <a:ext cx="9104761" cy="5182266"/>
        </p:xfrm>
        <a:graphic>
          <a:graphicData uri="http://schemas.openxmlformats.org/drawingml/2006/table">
            <a:tbl>
              <a:tblPr/>
              <a:tblGrid>
                <a:gridCol w="1918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29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時間</a:t>
                      </a:r>
                    </a:p>
                  </a:txBody>
                  <a:tcPr marL="68580" marR="68580" marT="34286" marB="34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タイトル</a:t>
                      </a:r>
                    </a:p>
                  </a:txBody>
                  <a:tcPr marL="68580" marR="68580" marT="34286" marB="34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 13:30-13:45 (15)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1. NEC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の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OSS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コンプライアンスの取り組み紹介（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NEC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OSS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推進センター 菅沼）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 13:45-14:00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(15)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2. </a:t>
                      </a: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OpenChain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Update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Shane Coughlan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san, LF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）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8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 14:00-14:20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(20)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3. OpenChain Japan WG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紹介（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FCT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浅羽）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   各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SWG Update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（各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SWG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リーダー）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 14:20-14:40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(20)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4.『OSS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ライセンスと著作権法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』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講義・コンサル内容の基本（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NEC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OSS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推進センター 姉崎）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125263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14:40-14:50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(10)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  <a:sym typeface="Arial"/>
                        </a:rPr>
                        <a:t>休憩（</a:t>
                      </a:r>
                      <a:r>
                        <a:rPr kumimoji="1" lang="en-US" altLang="ja-JP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  <a:sym typeface="Arial"/>
                        </a:rPr>
                        <a:t>10</a:t>
                      </a:r>
                      <a:r>
                        <a:rPr kumimoji="1" lang="ja-JP" altLang="en-US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  <a:sym typeface="Arial"/>
                        </a:rPr>
                        <a:t>分）　☕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4182387"/>
                  </a:ext>
                </a:extLst>
              </a:tr>
              <a:tr h="109879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 </a:t>
                      </a: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14:50-16:20 (30*3)</a:t>
                      </a: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　 </a:t>
                      </a:r>
                      <a:endParaRPr kumimoji="1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 </a:t>
                      </a: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(</a:t>
                      </a: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講演</a:t>
                      </a: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20</a:t>
                      </a: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分</a:t>
                      </a: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+</a:t>
                      </a: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通訳</a:t>
                      </a: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10</a:t>
                      </a: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分</a:t>
                      </a: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5.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海外ゲスト講演（日本語 または 逐次通訳付き）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・</a:t>
                      </a: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Protex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から</a:t>
                      </a: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Fossology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へ（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Han </a:t>
                      </a: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JiHo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, </a:t>
                      </a: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NCSoft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）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・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Open Source Compliance?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　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Achieve all Together by Sharing and Collaborating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　（</a:t>
                      </a: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Haksung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Jang, LG Electronics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）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・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OSS Review Toolkit + </a:t>
                      </a: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OpenChain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- the why, what and how in 10 minutes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　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Thomas </a:t>
                      </a: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Steenbergen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, HERE Technologies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）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 16:20-16:30 (10)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休憩（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10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分）　☕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1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16:30-16:50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(10*2)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6. Open Compliance Summit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講演の振り返り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・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Open Source Compliance in Supply Chains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（トヨタ自動車 遠藤）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・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Exploiting </a:t>
                      </a: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OpenChain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Self-Certification for Moving Company Internally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（富士通 大崎）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711162"/>
                  </a:ext>
                </a:extLst>
              </a:tr>
              <a:tr h="32170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 16:50-17:50 (60)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7. LT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大会（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MC: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パナソニック 加藤さん）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　テーマ：各社の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OSS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活用事例共有、ステップアップのきっかけ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 17:50-18:00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8.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総括（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NEC OSS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推進センター 山本）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 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charset="0"/>
                      </a:endParaRP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>
                          <a:srgbClr val="A30B1A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 懇親会＠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NEC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 charset="0"/>
                        </a:rPr>
                        <a:t>芝倶楽部へ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idx="4294967295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en-US" sz="1108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pPr>
                <a:buSzPct val="25000"/>
              </a:pPr>
              <a:t>5</a:t>
            </a:fld>
            <a:endParaRPr lang="en-US" sz="1108" kern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92944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ご担当されている職種は？</a:t>
            </a:r>
            <a:endParaRPr kumimoji="1" lang="ja-JP" altLang="en-US" dirty="0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/>
          </p:nvPr>
        </p:nvGraphicFramePr>
        <p:xfrm>
          <a:off x="2160814" y="2024746"/>
          <a:ext cx="7870372" cy="4278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99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OpenChain</a:t>
            </a:r>
            <a:r>
              <a:rPr lang="en-US" altLang="ja-JP" dirty="0"/>
              <a:t> JWG </a:t>
            </a:r>
            <a:r>
              <a:rPr lang="en-US" altLang="ja-JP" dirty="0" err="1"/>
              <a:t>参加回数は</a:t>
            </a:r>
            <a:r>
              <a:rPr lang="en-US" altLang="ja-JP" dirty="0"/>
              <a:t>？</a:t>
            </a:r>
            <a:endParaRPr kumimoji="1" lang="ja-JP" altLang="en-US" dirty="0"/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/>
          </p:nvPr>
        </p:nvGraphicFramePr>
        <p:xfrm>
          <a:off x="2419738" y="1996751"/>
          <a:ext cx="7352524" cy="4355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512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C489FA-3C69-4F36-B440-546F79566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振り返り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0FAAAD-D6E3-4E7E-AA6B-78DC9ACC797D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参加者：</a:t>
            </a:r>
            <a:r>
              <a:rPr lang="en-US" altLang="ja-JP" sz="1200" dirty="0">
                <a:solidFill>
                  <a:prstClr val="black"/>
                </a:solidFill>
                <a:latin typeface="Segoe UI Symbol"/>
                <a:ea typeface="メイリオ"/>
              </a:rPr>
              <a:t>100</a:t>
            </a:r>
            <a:r>
              <a:rPr lang="ja-JP" altLang="en-US" sz="1200" dirty="0">
                <a:solidFill>
                  <a:prstClr val="black"/>
                </a:solidFill>
              </a:rPr>
              <a:t>名　この規模で開催できる企業は限られる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海外から多数参加：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15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名位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当日参加対応ができた</a:t>
            </a: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1200" dirty="0">
                <a:solidFill>
                  <a:prstClr val="black"/>
                </a:solidFill>
                <a:latin typeface="Segoe UI Symbol"/>
                <a:ea typeface="メイリオ"/>
              </a:rPr>
              <a:t>Korea</a:t>
            </a: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 </a:t>
            </a:r>
            <a:r>
              <a:rPr lang="en-US" altLang="ja-JP" sz="1200" dirty="0">
                <a:solidFill>
                  <a:prstClr val="black"/>
                </a:solidFill>
                <a:latin typeface="Segoe UI Symbol"/>
                <a:ea typeface="メイリオ"/>
              </a:rPr>
              <a:t>WG,</a:t>
            </a: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 </a:t>
            </a:r>
            <a:r>
              <a:rPr lang="en-US" altLang="ja-JP" sz="1200" dirty="0">
                <a:solidFill>
                  <a:prstClr val="black"/>
                </a:solidFill>
                <a:latin typeface="Segoe UI Symbol"/>
                <a:ea typeface="メイリオ"/>
              </a:rPr>
              <a:t>India</a:t>
            </a: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 </a:t>
            </a:r>
            <a:r>
              <a:rPr lang="en-US" altLang="ja-JP" sz="1200" dirty="0">
                <a:solidFill>
                  <a:prstClr val="black"/>
                </a:solidFill>
                <a:latin typeface="Segoe UI Symbol"/>
                <a:ea typeface="メイリオ"/>
              </a:rPr>
              <a:t>WG,</a:t>
            </a: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 </a:t>
            </a:r>
            <a:r>
              <a:rPr lang="en-US" altLang="ja-JP" sz="1200" dirty="0">
                <a:solidFill>
                  <a:prstClr val="black"/>
                </a:solidFill>
                <a:latin typeface="Segoe UI Symbol"/>
                <a:ea typeface="メイリオ"/>
              </a:rPr>
              <a:t>Taiwan</a:t>
            </a: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 </a:t>
            </a:r>
            <a:r>
              <a:rPr lang="en-US" altLang="ja-JP" sz="1200" dirty="0">
                <a:solidFill>
                  <a:prstClr val="black"/>
                </a:solidFill>
                <a:latin typeface="Segoe UI Symbol"/>
                <a:ea typeface="メイリオ"/>
              </a:rPr>
              <a:t>WG</a:t>
            </a: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から代表者参加</a:t>
            </a: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海外から発表　通訳、資料翻訳　発表者から好評。日本で準備できない技術的に高度な内容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参加者職種の統計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1200" dirty="0">
                <a:solidFill>
                  <a:prstClr val="black"/>
                </a:solidFill>
                <a:latin typeface="Segoe UI Symbol"/>
                <a:ea typeface="メイリオ"/>
              </a:rPr>
              <a:t>2020</a:t>
            </a: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年</a:t>
            </a:r>
            <a:r>
              <a:rPr lang="en-US" altLang="ja-JP" sz="1200" dirty="0">
                <a:solidFill>
                  <a:prstClr val="black"/>
                </a:solidFill>
                <a:latin typeface="Segoe UI Symbol"/>
                <a:ea typeface="メイリオ"/>
              </a:rPr>
              <a:t>12</a:t>
            </a: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月</a:t>
            </a:r>
            <a:r>
              <a:rPr lang="en-US" altLang="ja-JP" sz="1200" dirty="0">
                <a:solidFill>
                  <a:prstClr val="black"/>
                </a:solidFill>
                <a:latin typeface="Segoe UI Symbol"/>
                <a:ea typeface="メイリオ"/>
              </a:rPr>
              <a:t>Open</a:t>
            </a: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 </a:t>
            </a:r>
            <a:r>
              <a:rPr lang="en-US" altLang="ja-JP" sz="1200" dirty="0">
                <a:solidFill>
                  <a:prstClr val="black"/>
                </a:solidFill>
                <a:latin typeface="Segoe UI Symbol"/>
                <a:ea typeface="メイリオ"/>
              </a:rPr>
              <a:t>Compliance Summit</a:t>
            </a: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前後の会合調整は早めに。ホストできる会社は？</a:t>
            </a: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コーヒーが美味しかった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直前まで海外参加者希望者の調整が続いて大変だった</a:t>
            </a: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WiFi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がつながらない。モバイルも入らない。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休み時間が無かった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海外の人への連絡（時間変更やトイレ等）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人数を考えた方が良い</a:t>
            </a: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初めて来た人向けの計画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外部イベントで紹介を行うのはどうか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プログラムを初心者、それ以外に分けて、その時間だけ参加してもらう</a:t>
            </a: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何を求められているかわからない。フィードバックが得られていない。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その場でアンケート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富士通開催では、初心者向けコーナーがあったのは良かった。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初心者が会社に向けて説明できるリーフレットがあるとうれしい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情報収集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7981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C489FA-3C69-4F36-B440-546F79566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LT</a:t>
            </a:r>
            <a:r>
              <a:rPr kumimoji="1" lang="ja-JP" altLang="en-US" dirty="0"/>
              <a:t>振り返り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0FAAAD-D6E3-4E7E-AA6B-78DC9ACC797D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もっと多くの人に事前に集めておきたかった</a:t>
            </a: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90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人の前では、フリーディスカッションで話せない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全体を眺めて、ポイントを掴んで、話すのが良いかも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ワイアレスマイクがあったらよかった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海外からのコメント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これだけの会社が情報を共有するのは素晴らしい</a:t>
            </a: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ymbol"/>
                <a:ea typeface="メイリオ"/>
                <a:cs typeface="+mn-cs"/>
              </a:rPr>
              <a:t>多くの情報を集めたいのと、議論をしたいのと、別の軸があるのでは。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リアルタイムで集計ができると面白いかも</a:t>
            </a: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人の質疑が見えると参加しやすい　「いいね」が多いと議論が進む</a:t>
            </a: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1200" dirty="0">
                <a:solidFill>
                  <a:prstClr val="black"/>
                </a:solidFill>
                <a:latin typeface="Segoe UI Symbol"/>
                <a:ea typeface="メイリオ"/>
              </a:rPr>
              <a:t>3</a:t>
            </a: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年前と今との組織の変化が見えると面白い</a:t>
            </a: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一人でやっていたのが、組織化されたとか</a:t>
            </a: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話す人の数を増やす</a:t>
            </a: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Segoe UI Symbol"/>
                <a:ea typeface="メイリオ"/>
              </a:rPr>
              <a:t>パネルディスカッションのための資料になっているかも。</a:t>
            </a:r>
            <a:endParaRPr lang="en-US" altLang="ja-JP" sz="120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Segoe UI Symbol"/>
              <a:ea typeface="メイリオ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ymbol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55894"/>
      </p:ext>
    </p:extLst>
  </p:cSld>
  <p:clrMapOvr>
    <a:masterClrMapping/>
  </p:clrMapOvr>
</p:sld>
</file>

<file path=ppt/theme/theme1.xml><?xml version="1.0" encoding="utf-8"?>
<a:theme xmlns:a="http://schemas.openxmlformats.org/drawingml/2006/main" name="1_OSSL資料_20160418_c">
  <a:themeElements>
    <a:clrScheme name="ユーザー定義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007DEA"/>
      </a:accent1>
      <a:accent2>
        <a:srgbClr val="FCB95D"/>
      </a:accent2>
      <a:accent3>
        <a:srgbClr val="FF0000"/>
      </a:accent3>
      <a:accent4>
        <a:srgbClr val="007DEA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3">
      <a:majorFont>
        <a:latin typeface="Segoe UI"/>
        <a:ea typeface="メイリオ"/>
        <a:cs typeface=""/>
      </a:majorFont>
      <a:minorFont>
        <a:latin typeface="Segoe UI Symbo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060"/>
        </a:solidFill>
        <a:ln w="28575">
          <a:solidFill>
            <a:schemeClr val="bg1"/>
          </a:solidFill>
        </a:ln>
        <a:effectLst/>
      </a:spPr>
      <a:bodyPr rtlCol="0" anchor="ctr">
        <a:normAutofit/>
      </a:bodyPr>
      <a:lstStyle>
        <a:defPPr algn="ctr">
          <a:defRPr kumimoji="1"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SSL資料_20160418_c">
  <a:themeElements>
    <a:clrScheme name="ユーザー定義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007DEA"/>
      </a:accent1>
      <a:accent2>
        <a:srgbClr val="FCB95D"/>
      </a:accent2>
      <a:accent3>
        <a:srgbClr val="FF0000"/>
      </a:accent3>
      <a:accent4>
        <a:srgbClr val="007DEA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3">
      <a:majorFont>
        <a:latin typeface="Segoe UI"/>
        <a:ea typeface="メイリオ"/>
        <a:cs typeface=""/>
      </a:majorFont>
      <a:minorFont>
        <a:latin typeface="Segoe UI Symbo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060"/>
        </a:solidFill>
        <a:ln w="28575">
          <a:solidFill>
            <a:schemeClr val="bg1"/>
          </a:solidFill>
        </a:ln>
        <a:effectLst/>
      </a:spPr>
      <a:bodyPr rtlCol="0" anchor="ctr">
        <a:normAutofit/>
      </a:bodyPr>
      <a:lstStyle>
        <a:defPPr algn="ctr">
          <a:defRPr kumimoji="1"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クラリティ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2" id="{0DCA4D7A-3EBF-4C84-8A61-537B4E87426D}" vid="{1C8AF312-1339-4E91-B6CE-48CA2B65C3EC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TM02836342[[fn=イオン]]</Template>
  <TotalTime>7273</TotalTime>
  <Words>784</Words>
  <Application>Microsoft Office PowerPoint</Application>
  <PresentationFormat>ワイド画面</PresentationFormat>
  <Paragraphs>200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13</vt:i4>
      </vt:variant>
    </vt:vector>
  </HeadingPairs>
  <TitlesOfParts>
    <vt:vector size="32" baseType="lpstr">
      <vt:lpstr>HGP創英角ｺﾞｼｯｸUB</vt:lpstr>
      <vt:lpstr>Myriad Pro</vt:lpstr>
      <vt:lpstr>Noto Sans CJK JP Bold</vt:lpstr>
      <vt:lpstr>Noto Sans CJK JP Medium</vt:lpstr>
      <vt:lpstr>Noto Sans CJK JP Regular</vt:lpstr>
      <vt:lpstr>Roboto</vt:lpstr>
      <vt:lpstr>Roboto Condensed</vt:lpstr>
      <vt:lpstr>メイリオ</vt:lpstr>
      <vt:lpstr>游ゴシック</vt:lpstr>
      <vt:lpstr>Arial</vt:lpstr>
      <vt:lpstr>Arial Black</vt:lpstr>
      <vt:lpstr>Calibri</vt:lpstr>
      <vt:lpstr>Segoe UI</vt:lpstr>
      <vt:lpstr>Segoe UI Symbol</vt:lpstr>
      <vt:lpstr>Tahoma</vt:lpstr>
      <vt:lpstr>Wingdings</vt:lpstr>
      <vt:lpstr>1_OSSL資料_20160418_c</vt:lpstr>
      <vt:lpstr>OSSL資料_20160418_c</vt:lpstr>
      <vt:lpstr>クラリティ</vt:lpstr>
      <vt:lpstr>Planning Subgroup</vt:lpstr>
      <vt:lpstr>打ち合わせ</vt:lpstr>
      <vt:lpstr>本日のアジェンダ</vt:lpstr>
      <vt:lpstr>第13回の計画状況</vt:lpstr>
      <vt:lpstr>タイムスケジュール</vt:lpstr>
      <vt:lpstr>ご担当されている職種は？</vt:lpstr>
      <vt:lpstr>OpenChain JWG 参加回数は？</vt:lpstr>
      <vt:lpstr>振り返り</vt:lpstr>
      <vt:lpstr>LT振り返り</vt:lpstr>
      <vt:lpstr>海外交流</vt:lpstr>
      <vt:lpstr>（参考）全体会合の進め方</vt:lpstr>
      <vt:lpstr>（参考）第10回会合振り返り</vt:lpstr>
      <vt:lpstr>振り返り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GitHubメモ</dc:title>
  <dc:creator>Fukuchi, Hiroyuki (Sony)</dc:creator>
  <cp:lastModifiedBy>Fukuchi, Hiroyuki (Sony)</cp:lastModifiedBy>
  <cp:revision>284</cp:revision>
  <dcterms:created xsi:type="dcterms:W3CDTF">2018-07-20T07:39:34Z</dcterms:created>
  <dcterms:modified xsi:type="dcterms:W3CDTF">2019-12-23T08:53:28Z</dcterms:modified>
</cp:coreProperties>
</file>